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7" r:id="rId3"/>
    <p:sldId id="299" r:id="rId4"/>
    <p:sldId id="310" r:id="rId5"/>
    <p:sldId id="313" r:id="rId6"/>
    <p:sldId id="311" r:id="rId7"/>
    <p:sldId id="295" r:id="rId8"/>
    <p:sldId id="306" r:id="rId9"/>
    <p:sldId id="309" r:id="rId10"/>
    <p:sldId id="308" r:id="rId11"/>
    <p:sldId id="305" r:id="rId12"/>
    <p:sldId id="292" r:id="rId13"/>
    <p:sldId id="259" r:id="rId14"/>
  </p:sldIdLst>
  <p:sldSz cx="9144000" cy="5143500" type="screen16x9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6D59"/>
    <a:srgbClr val="67707A"/>
    <a:srgbClr val="4CB4E7"/>
    <a:srgbClr val="A6A97B"/>
    <a:srgbClr val="C1A67F"/>
    <a:srgbClr val="FFB838"/>
    <a:srgbClr val="D33D41"/>
    <a:srgbClr val="1A8A4D"/>
    <a:srgbClr val="414141"/>
    <a:srgbClr val="939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31" autoAdjust="0"/>
  </p:normalViewPr>
  <p:slideViewPr>
    <p:cSldViewPr>
      <p:cViewPr>
        <p:scale>
          <a:sx n="70" d="100"/>
          <a:sy n="70" d="100"/>
        </p:scale>
        <p:origin x="-1156" y="-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79932-B5E6-4EE4-9EE8-7774A336B635}" type="datetimeFigureOut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26DBA-DCD6-459C-B2A3-A1676B540B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5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26DBA-DCD6-459C-B2A3-A1676B540BB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7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/>
              <a:t>請標示各地區的關鍵客戶</a:t>
            </a:r>
          </a:p>
        </p:txBody>
      </p:sp>
      <p:sp>
        <p:nvSpPr>
          <p:cNvPr id="28676" name="投影片編號版面配置區 3"/>
          <p:cNvSpPr txBox="1">
            <a:spLocks noGrp="1"/>
          </p:cNvSpPr>
          <p:nvPr/>
        </p:nvSpPr>
        <p:spPr bwMode="auto">
          <a:xfrm>
            <a:off x="3852017" y="9432030"/>
            <a:ext cx="2945659" cy="49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43" tIns="45970" rIns="91943" bIns="45970" anchor="b"/>
          <a:lstStyle/>
          <a:p>
            <a:pPr algn="r" defTabSz="917575" fontAlgn="base">
              <a:spcBef>
                <a:spcPct val="0"/>
              </a:spcBef>
              <a:spcAft>
                <a:spcPct val="0"/>
              </a:spcAft>
            </a:pPr>
            <a:fld id="{A6064068-4074-4E02-AF31-F55BC2D96FC2}" type="slidenum">
              <a:rPr lang="en-US" altLang="zh-TW" sz="1300">
                <a:solidFill>
                  <a:prstClr val="black"/>
                </a:solidFill>
              </a:rPr>
              <a:pPr algn="r" defTabSz="917575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 sz="13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BDBC9-2CC9-48C5-94CF-D7A517B9923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22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BDBC9-2CC9-48C5-94CF-D7A517B9923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22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267494"/>
            <a:ext cx="7772400" cy="594067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724128" y="4029912"/>
            <a:ext cx="3419872" cy="702078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9512" y="4731624"/>
            <a:ext cx="2133600" cy="273844"/>
          </a:xfrm>
        </p:spPr>
        <p:txBody>
          <a:bodyPr/>
          <a:lstStyle>
            <a:lvl1pPr>
              <a:defRPr sz="1000">
                <a:solidFill>
                  <a:srgbClr val="0070C0"/>
                </a:solidFill>
              </a:defRPr>
            </a:lvl1pPr>
          </a:lstStyle>
          <a:p>
            <a:fld id="{CF8582EA-F36F-4A2B-B0A1-1A1515C0B05C}" type="datetime1">
              <a:rPr lang="zh-TW" altLang="en-US" smtClean="0"/>
              <a:pPr/>
              <a:t>2022/7/28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31624"/>
            <a:ext cx="2895600" cy="273844"/>
          </a:xfrm>
        </p:spPr>
        <p:txBody>
          <a:bodyPr/>
          <a:lstStyle>
            <a:lvl1pPr>
              <a:defRPr sz="100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Copyright© </a:t>
            </a:r>
            <a:r>
              <a:rPr lang="zh-TW" altLang="en-US"/>
              <a:t>家登精密工業股份有限公司</a:t>
            </a:r>
            <a:endParaRPr lang="en-US" altLang="zh-TW"/>
          </a:p>
          <a:p>
            <a:pPr>
              <a:defRPr/>
            </a:pPr>
            <a:r>
              <a:rPr lang="zh-TW" altLang="en-US"/>
              <a:t>著作權所有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76256" y="4731624"/>
            <a:ext cx="2133600" cy="273844"/>
          </a:xfrm>
        </p:spPr>
        <p:txBody>
          <a:bodyPr/>
          <a:lstStyle>
            <a:lvl1pPr>
              <a:defRPr sz="1000">
                <a:solidFill>
                  <a:srgbClr val="0070C0"/>
                </a:solidFill>
              </a:defRPr>
            </a:lvl1pPr>
          </a:lstStyle>
          <a:p>
            <a:fld id="{A367AD39-96D1-4C90-9065-4640A4D06C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21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 userDrawn="1"/>
        </p:nvSpPr>
        <p:spPr>
          <a:xfrm rot="20700000">
            <a:off x="1435805" y="2084410"/>
            <a:ext cx="5827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ln w="9525">
                  <a:solidFill>
                    <a:schemeClr val="bg1">
                      <a:lumMod val="95000"/>
                    </a:schemeClr>
                  </a:solidFill>
                </a:ln>
                <a:noFill/>
              </a:rPr>
              <a:t>CONFIDENTIAL</a:t>
            </a:r>
            <a:endParaRPr lang="zh-TW" altLang="en-US" sz="6000" dirty="0">
              <a:ln w="9525">
                <a:solidFill>
                  <a:schemeClr val="bg1">
                    <a:lumMod val="95000"/>
                  </a:schemeClr>
                </a:solidFill>
              </a:ln>
              <a:noFill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D8F1-3F17-4B6E-99BE-28D68CC3F579}" type="datetime1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Copyright© </a:t>
            </a:r>
            <a:r>
              <a:rPr lang="zh-TW" altLang="en-US" dirty="0"/>
              <a:t>家登精密工業股份有限公司</a:t>
            </a:r>
            <a:endParaRPr lang="en-US" altLang="zh-TW" dirty="0"/>
          </a:p>
          <a:p>
            <a:r>
              <a:rPr lang="zh-TW" altLang="en-US" dirty="0"/>
              <a:t>著作權所有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AD39-96D1-4C90-9065-4640A4D06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14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 userDrawn="1"/>
        </p:nvSpPr>
        <p:spPr>
          <a:xfrm rot="20700000">
            <a:off x="1435805" y="2084410"/>
            <a:ext cx="5827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ln w="9525">
                  <a:solidFill>
                    <a:schemeClr val="bg1">
                      <a:lumMod val="95000"/>
                    </a:schemeClr>
                  </a:solidFill>
                </a:ln>
                <a:noFill/>
              </a:rPr>
              <a:t>CONFIDENTIAL</a:t>
            </a:r>
            <a:endParaRPr lang="zh-TW" altLang="en-US" sz="6000" dirty="0">
              <a:ln w="9525">
                <a:solidFill>
                  <a:schemeClr val="bg1">
                    <a:lumMod val="95000"/>
                  </a:schemeClr>
                </a:solidFill>
              </a:ln>
              <a:noFill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2E8E-40CB-4363-B3F7-5FF71DFE2BD9}" type="datetime1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Copyright© </a:t>
            </a:r>
            <a:r>
              <a:rPr lang="zh-TW" altLang="en-US" dirty="0"/>
              <a:t>家登精密工業股份有限公司</a:t>
            </a:r>
            <a:endParaRPr lang="en-US" altLang="zh-TW" dirty="0"/>
          </a:p>
          <a:p>
            <a:r>
              <a:rPr lang="zh-TW" altLang="en-US" dirty="0"/>
              <a:t>著作權所有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AD39-96D1-4C90-9065-4640A4D06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92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c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2728" y="363756"/>
            <a:ext cx="7758545" cy="352985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style: Arial Narrow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692728" y="1361515"/>
            <a:ext cx="7758545" cy="300667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30"/>
          <p:cNvSpPr>
            <a:spLocks noGrp="1"/>
          </p:cNvSpPr>
          <p:nvPr>
            <p:ph sz="quarter" idx="11" hasCustomPrompt="1"/>
            <p:custDataLst>
              <p:tags r:id="rId3"/>
            </p:custDataLst>
          </p:nvPr>
        </p:nvSpPr>
        <p:spPr>
          <a:xfrm>
            <a:off x="692728" y="807491"/>
            <a:ext cx="7758545" cy="230822"/>
          </a:xfrm>
        </p:spPr>
        <p:txBody>
          <a:bodyPr/>
          <a:lstStyle>
            <a:lvl1pPr algn="l">
              <a:defRPr lang="en-US" dirty="0" smtClean="0"/>
            </a:lvl1pPr>
          </a:lstStyle>
          <a:p>
            <a:pPr algn="l"/>
            <a:r>
              <a:rPr lang="en-US" sz="1200" b="0" kern="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Headline title</a:t>
            </a:r>
            <a:r>
              <a:rPr lang="en-US" sz="1200" b="0" kern="0" baseline="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 subhead: Arial Narrow 15 </a:t>
            </a:r>
            <a:r>
              <a:rPr lang="en-US" sz="1200" b="0" kern="0" baseline="0" dirty="0" err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pt</a:t>
            </a:r>
            <a:r>
              <a:rPr lang="en-US" sz="1200" b="0" kern="0" baseline="0" dirty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rPr>
              <a:t> sentence case</a:t>
            </a:r>
            <a:endParaRPr lang="en-US" sz="1200" b="0" kern="0" dirty="0">
              <a:solidFill>
                <a:schemeClr val="tx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92728" y="4477871"/>
            <a:ext cx="7758545" cy="2656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600"/>
            </a:lvl1pPr>
          </a:lstStyle>
          <a:p>
            <a:pPr lvl="0"/>
            <a:r>
              <a:rPr lang="en-US" dirty="0"/>
              <a:t>Footnote style here: Arial Narrow 8pt.</a:t>
            </a:r>
          </a:p>
        </p:txBody>
      </p:sp>
    </p:spTree>
    <p:extLst>
      <p:ext uri="{BB962C8B-B14F-4D97-AF65-F5344CB8AC3E}">
        <p14:creationId xmlns:p14="http://schemas.microsoft.com/office/powerpoint/2010/main" val="31997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 userDrawn="1"/>
        </p:nvSpPr>
        <p:spPr>
          <a:xfrm rot="20700000">
            <a:off x="1435805" y="2084410"/>
            <a:ext cx="5827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ln w="9525">
                  <a:solidFill>
                    <a:schemeClr val="bg1">
                      <a:lumMod val="95000"/>
                    </a:schemeClr>
                  </a:solidFill>
                </a:ln>
                <a:noFill/>
              </a:rPr>
              <a:t>CONFIDENTIAL</a:t>
            </a:r>
            <a:endParaRPr lang="zh-TW" altLang="en-US" sz="6000" dirty="0">
              <a:ln w="9525">
                <a:solidFill>
                  <a:schemeClr val="bg1">
                    <a:lumMod val="95000"/>
                  </a:schemeClr>
                </a:solidFill>
              </a:ln>
              <a:noFill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03598"/>
            <a:ext cx="8229600" cy="33944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24B3-3563-480D-A526-50C78DA9A87A}" type="datetime1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Copyright© </a:t>
            </a:r>
            <a:r>
              <a:rPr lang="zh-TW" altLang="en-US" dirty="0"/>
              <a:t>家登精密工業股份有限公司</a:t>
            </a:r>
            <a:endParaRPr lang="en-US" altLang="zh-TW" dirty="0"/>
          </a:p>
          <a:p>
            <a:r>
              <a:rPr lang="zh-TW" altLang="en-US" dirty="0"/>
              <a:t>著作權所有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AD39-96D1-4C90-9065-4640A4D06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50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79512" y="4695986"/>
            <a:ext cx="2133600" cy="27384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7F13CB1F-703C-4BA1-804C-C758BABB9BB7}" type="datetime1">
              <a:rPr lang="zh-TW" altLang="en-US" smtClean="0"/>
              <a:pPr/>
              <a:t>2022/7/28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Copyright© </a:t>
            </a:r>
            <a:r>
              <a:rPr lang="zh-TW" altLang="en-US" dirty="0"/>
              <a:t>家登精密工業股份有限公司</a:t>
            </a:r>
            <a:endParaRPr lang="en-US" altLang="zh-TW" dirty="0"/>
          </a:p>
          <a:p>
            <a:r>
              <a:rPr lang="zh-TW" altLang="en-US" dirty="0"/>
              <a:t>著作權所有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876256" y="4695986"/>
            <a:ext cx="2133600" cy="273844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A367AD39-96D1-4C90-9065-4640A4D06C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10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AB2B-D958-4E84-AAB3-0952C3163210}" type="datetime1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Copyright© </a:t>
            </a:r>
            <a:r>
              <a:rPr lang="zh-TW" altLang="en-US" dirty="0"/>
              <a:t>家登精密工業股份有限公司</a:t>
            </a:r>
            <a:endParaRPr lang="en-US" altLang="zh-TW" dirty="0"/>
          </a:p>
          <a:p>
            <a:r>
              <a:rPr lang="zh-TW" altLang="en-US" dirty="0"/>
              <a:t>著作權所有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AD39-96D1-4C90-9065-4640A4D06C2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文字方塊 5"/>
          <p:cNvSpPr txBox="1"/>
          <p:nvPr userDrawn="1"/>
        </p:nvSpPr>
        <p:spPr>
          <a:xfrm rot="20700000">
            <a:off x="1435805" y="2084410"/>
            <a:ext cx="5827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ln w="9525">
                  <a:solidFill>
                    <a:schemeClr val="bg1">
                      <a:lumMod val="95000"/>
                    </a:schemeClr>
                  </a:solidFill>
                </a:ln>
                <a:noFill/>
              </a:rPr>
              <a:t>CONFIDENTIAL</a:t>
            </a:r>
            <a:endParaRPr lang="zh-TW" altLang="en-US" sz="6000" dirty="0">
              <a:ln w="9525">
                <a:solidFill>
                  <a:schemeClr val="bg1">
                    <a:lumMod val="95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8390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 userDrawn="1"/>
        </p:nvSpPr>
        <p:spPr>
          <a:xfrm rot="20700000">
            <a:off x="1435805" y="2084410"/>
            <a:ext cx="5827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ln w="9525">
                  <a:solidFill>
                    <a:schemeClr val="bg1">
                      <a:lumMod val="95000"/>
                    </a:schemeClr>
                  </a:solidFill>
                </a:ln>
                <a:noFill/>
              </a:rPr>
              <a:t>CONFIDENTIAL</a:t>
            </a:r>
            <a:endParaRPr lang="zh-TW" altLang="en-US" sz="6000" dirty="0">
              <a:ln w="9525">
                <a:solidFill>
                  <a:schemeClr val="bg1">
                    <a:lumMod val="95000"/>
                  </a:schemeClr>
                </a:solidFill>
              </a:ln>
              <a:noFill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5032-13AF-4578-A545-402B1A7D6528}" type="datetime1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Copyright© </a:t>
            </a:r>
            <a:r>
              <a:rPr lang="zh-TW" altLang="en-US" dirty="0"/>
              <a:t>家登精密工業股份有限公司</a:t>
            </a:r>
            <a:endParaRPr lang="en-US" altLang="zh-TW" dirty="0"/>
          </a:p>
          <a:p>
            <a:r>
              <a:rPr lang="zh-TW" altLang="en-US" dirty="0"/>
              <a:t>著作權所有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AD39-96D1-4C90-9065-4640A4D06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07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 userDrawn="1"/>
        </p:nvSpPr>
        <p:spPr>
          <a:xfrm rot="20700000">
            <a:off x="1435805" y="2084410"/>
            <a:ext cx="5827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ln w="9525">
                  <a:solidFill>
                    <a:schemeClr val="bg1">
                      <a:lumMod val="95000"/>
                    </a:schemeClr>
                  </a:solidFill>
                </a:ln>
                <a:noFill/>
              </a:rPr>
              <a:t>CONFIDENTIAL</a:t>
            </a:r>
            <a:endParaRPr lang="zh-TW" altLang="en-US" sz="6000" dirty="0">
              <a:ln w="9525">
                <a:solidFill>
                  <a:schemeClr val="bg1">
                    <a:lumMod val="95000"/>
                  </a:schemeClr>
                </a:solidFill>
              </a:ln>
              <a:noFill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E9C6-D054-41CA-8E7C-21AE9EBFDFB9}" type="datetime1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Copyright© </a:t>
            </a:r>
            <a:r>
              <a:rPr lang="zh-TW" altLang="en-US" dirty="0"/>
              <a:t>家登精密工業股份有限公司</a:t>
            </a:r>
            <a:endParaRPr lang="en-US" altLang="zh-TW" dirty="0"/>
          </a:p>
          <a:p>
            <a:r>
              <a:rPr lang="zh-TW" altLang="en-US" dirty="0"/>
              <a:t>著作權所有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AD39-96D1-4C90-9065-4640A4D06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47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 userDrawn="1"/>
        </p:nvSpPr>
        <p:spPr>
          <a:xfrm rot="20700000">
            <a:off x="1435805" y="2084410"/>
            <a:ext cx="5827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ln w="9525">
                  <a:solidFill>
                    <a:schemeClr val="bg1">
                      <a:lumMod val="95000"/>
                    </a:schemeClr>
                  </a:solidFill>
                </a:ln>
                <a:noFill/>
              </a:rPr>
              <a:t>CONFIDENTIAL</a:t>
            </a:r>
            <a:endParaRPr lang="zh-TW" altLang="en-US" sz="6000" dirty="0">
              <a:ln w="9525">
                <a:solidFill>
                  <a:schemeClr val="bg1">
                    <a:lumMod val="95000"/>
                  </a:schemeClr>
                </a:solidFill>
              </a:ln>
              <a:noFill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B8DA-57BB-4A81-B15C-E6B24BBB8AA6}" type="datetime1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Copyright© </a:t>
            </a:r>
            <a:r>
              <a:rPr lang="zh-TW" altLang="en-US" dirty="0"/>
              <a:t>家登精密工業股份有限公司</a:t>
            </a:r>
            <a:endParaRPr lang="en-US" altLang="zh-TW" dirty="0"/>
          </a:p>
          <a:p>
            <a:r>
              <a:rPr lang="zh-TW" altLang="en-US" dirty="0"/>
              <a:t>著作權所有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AD39-96D1-4C90-9065-4640A4D06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58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 userDrawn="1"/>
        </p:nvSpPr>
        <p:spPr>
          <a:xfrm rot="20700000">
            <a:off x="1435805" y="2084410"/>
            <a:ext cx="5827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ln w="9525">
                  <a:solidFill>
                    <a:schemeClr val="bg1">
                      <a:lumMod val="95000"/>
                    </a:schemeClr>
                  </a:solidFill>
                </a:ln>
                <a:noFill/>
              </a:rPr>
              <a:t>CONFIDENTIAL</a:t>
            </a:r>
            <a:endParaRPr lang="zh-TW" altLang="en-US" sz="6000" dirty="0">
              <a:ln w="9525">
                <a:solidFill>
                  <a:schemeClr val="bg1">
                    <a:lumMod val="95000"/>
                  </a:schemeClr>
                </a:solidFill>
              </a:ln>
              <a:noFill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8DA4-AC27-4EA1-A34B-B2CFD4C38DCA}" type="datetime1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Copyright© </a:t>
            </a:r>
            <a:r>
              <a:rPr lang="zh-TW" altLang="en-US" dirty="0"/>
              <a:t>家登精密工業股份有限公司</a:t>
            </a:r>
            <a:endParaRPr lang="en-US" altLang="zh-TW" dirty="0"/>
          </a:p>
          <a:p>
            <a:r>
              <a:rPr lang="zh-TW" altLang="en-US" dirty="0"/>
              <a:t>著作權所有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AD39-96D1-4C90-9065-4640A4D06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94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 userDrawn="1"/>
        </p:nvSpPr>
        <p:spPr>
          <a:xfrm rot="20700000">
            <a:off x="1435805" y="2084410"/>
            <a:ext cx="58272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ln w="9525">
                  <a:solidFill>
                    <a:schemeClr val="bg1">
                      <a:lumMod val="95000"/>
                    </a:schemeClr>
                  </a:solidFill>
                </a:ln>
                <a:noFill/>
              </a:rPr>
              <a:t>CONFIDENTIAL</a:t>
            </a:r>
            <a:endParaRPr lang="zh-TW" altLang="en-US" sz="6000" dirty="0">
              <a:ln w="9525">
                <a:solidFill>
                  <a:schemeClr val="bg1">
                    <a:lumMod val="95000"/>
                  </a:schemeClr>
                </a:solidFill>
              </a:ln>
              <a:noFill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6DF2-DD75-40F5-A2A8-E261DA0F2908}" type="datetime1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Copyright© </a:t>
            </a:r>
            <a:r>
              <a:rPr lang="zh-TW" altLang="en-US" dirty="0"/>
              <a:t>家登精密工業股份有限公司</a:t>
            </a:r>
            <a:endParaRPr lang="en-US" altLang="zh-TW" dirty="0"/>
          </a:p>
          <a:p>
            <a:r>
              <a:rPr lang="zh-TW" altLang="en-US" dirty="0"/>
              <a:t>著作權所有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AD39-96D1-4C90-9065-4640A4D06C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39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127560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79512" y="469598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6CF50AE-CDF7-46E7-BC91-6E800DDBE66B}" type="datetime1">
              <a:rPr lang="zh-TW" altLang="en-US" smtClean="0"/>
              <a:pPr/>
              <a:t>2022/7/28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Copyright© </a:t>
            </a:r>
            <a:r>
              <a:rPr lang="zh-TW" altLang="en-US"/>
              <a:t>家登精密工業股份有限公司</a:t>
            </a:r>
            <a:endParaRPr lang="en-US" altLang="zh-TW"/>
          </a:p>
          <a:p>
            <a:pPr>
              <a:defRPr/>
            </a:pPr>
            <a:r>
              <a:rPr lang="zh-TW" altLang="en-US"/>
              <a:t>著作權所有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76256" y="469598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367AD39-96D1-4C90-9065-4640A4D06C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75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1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627534"/>
            <a:ext cx="7772400" cy="594067"/>
          </a:xfrm>
        </p:spPr>
        <p:txBody>
          <a:bodyPr>
            <a:noAutofit/>
          </a:bodyPr>
          <a:lstStyle/>
          <a:p>
            <a:r>
              <a:rPr lang="en-US" altLang="zh-TW" sz="28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Gudeng</a:t>
            </a:r>
            <a:r>
              <a:rPr lang="en-US" altLang="zh-TW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Precision Industrial Co. Ltd</a:t>
            </a:r>
            <a:br>
              <a:rPr lang="en-US" altLang="zh-TW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zh-TW" altLang="en-US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家登精密工業股份有限公司</a:t>
            </a:r>
            <a:endParaRPr lang="en-US" altLang="zh-TW" sz="28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16016" y="2139702"/>
            <a:ext cx="3275856" cy="1296144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2022.07.28</a:t>
            </a:r>
          </a:p>
          <a:p>
            <a:pPr>
              <a:lnSpc>
                <a:spcPts val="2000"/>
              </a:lnSpc>
            </a:pP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000"/>
              </a:lnSpc>
            </a:pP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Chairman and 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CEO</a:t>
            </a:r>
          </a:p>
          <a:p>
            <a:pPr>
              <a:lnSpc>
                <a:spcPts val="2000"/>
              </a:lnSpc>
            </a:pP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 Chiu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788024" y="2499742"/>
            <a:ext cx="295232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06152" y="4746178"/>
            <a:ext cx="2133600" cy="273844"/>
          </a:xfrm>
        </p:spPr>
        <p:txBody>
          <a:bodyPr/>
          <a:lstStyle/>
          <a:p>
            <a:fld id="{B3FE7243-6C1A-44E5-8D6B-157D6DB5872F}" type="datetime1">
              <a:rPr lang="zh-TW" altLang="en-US" smtClean="0"/>
              <a:t>2022/7/28</a:t>
            </a:fld>
            <a:endParaRPr lang="zh-TW" altLang="en-US" dirty="0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Copyright© </a:t>
            </a:r>
            <a:r>
              <a:rPr lang="en-US" altLang="zh-TW" dirty="0" err="1"/>
              <a:t>Gudeng</a:t>
            </a:r>
            <a:r>
              <a:rPr lang="en-US" altLang="zh-TW" dirty="0"/>
              <a:t> Precision Industrial Co. Ltd</a:t>
            </a:r>
            <a:endParaRPr lang="en-US" altLang="zh-TW" dirty="0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48264" y="4731990"/>
            <a:ext cx="2133600" cy="273844"/>
          </a:xfrm>
        </p:spPr>
        <p:txBody>
          <a:bodyPr/>
          <a:lstStyle/>
          <a:p>
            <a:fld id="{A367AD39-96D1-4C90-9065-4640A4D06C2B}" type="slidenum">
              <a:rPr lang="zh-TW" altLang="en-US" smtClean="0"/>
              <a:t>1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95486"/>
            <a:ext cx="12096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00192" y="3795886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Spokesman</a:t>
            </a:r>
            <a:r>
              <a:rPr lang="zh-TW" altLang="en-US" sz="1400" dirty="0" smtClean="0"/>
              <a:t>：</a:t>
            </a:r>
            <a:r>
              <a:rPr lang="en-US" altLang="zh-TW" sz="1400" dirty="0" smtClean="0"/>
              <a:t>Amy </a:t>
            </a:r>
            <a:r>
              <a:rPr lang="en-US" altLang="zh-TW" sz="1400" dirty="0" err="1" smtClean="0"/>
              <a:t>Shen</a:t>
            </a:r>
            <a:endParaRPr lang="en-US" altLang="zh-TW" sz="1400" dirty="0" smtClean="0"/>
          </a:p>
          <a:p>
            <a:r>
              <a:rPr lang="en-US" altLang="zh-TW" sz="1400" dirty="0" smtClean="0"/>
              <a:t>Tel</a:t>
            </a:r>
            <a:r>
              <a:rPr lang="zh-TW" altLang="en-US" sz="1400" dirty="0" smtClean="0"/>
              <a:t>：</a:t>
            </a:r>
            <a:r>
              <a:rPr lang="en-US" altLang="zh-TW" sz="1400" dirty="0" smtClean="0"/>
              <a:t>(</a:t>
            </a:r>
            <a:r>
              <a:rPr lang="en-US" altLang="zh-TW" sz="1400" dirty="0" smtClean="0"/>
              <a:t>02)2268-9141</a:t>
            </a:r>
          </a:p>
          <a:p>
            <a:r>
              <a:rPr lang="en-US" altLang="zh-TW" sz="1400" dirty="0" smtClean="0"/>
              <a:t>Mail</a:t>
            </a:r>
            <a:r>
              <a:rPr lang="zh-TW" altLang="en-US" sz="1400" dirty="0" smtClean="0"/>
              <a:t>：</a:t>
            </a:r>
            <a:r>
              <a:rPr lang="en-US" altLang="zh-TW" sz="1400" dirty="0" smtClean="0"/>
              <a:t>AmyShen@gudeng.com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8461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3528" y="418356"/>
            <a:ext cx="8229600" cy="857250"/>
          </a:xfrm>
        </p:spPr>
        <p:txBody>
          <a:bodyPr>
            <a:noAutofit/>
          </a:bodyPr>
          <a:lstStyle/>
          <a:p>
            <a:r>
              <a:rPr lang="en-US" altLang="zh-TW" sz="2800" b="1" dirty="0">
                <a:solidFill>
                  <a:srgbClr val="0070C0"/>
                </a:solidFill>
                <a:latin typeface="+mj-lt"/>
              </a:rPr>
              <a:t>Financial </a:t>
            </a:r>
            <a:r>
              <a:rPr lang="en-US" altLang="zh-TW" sz="2800" b="1" dirty="0">
                <a:solidFill>
                  <a:srgbClr val="0070C0"/>
                </a:solidFill>
                <a:latin typeface="+mj-lt"/>
              </a:rPr>
              <a:t>P</a:t>
            </a:r>
            <a:r>
              <a:rPr lang="en-US" altLang="zh-TW" sz="2800" b="1" dirty="0" smtClean="0">
                <a:solidFill>
                  <a:srgbClr val="0070C0"/>
                </a:solidFill>
                <a:latin typeface="+mj-lt"/>
              </a:rPr>
              <a:t>erformance </a:t>
            </a:r>
            <a:r>
              <a:rPr lang="en-US" altLang="zh-TW" sz="2800" b="1" dirty="0">
                <a:solidFill>
                  <a:srgbClr val="0070C0"/>
                </a:solidFill>
                <a:latin typeface="+mj-lt"/>
              </a:rPr>
              <a:t/>
            </a:r>
            <a:br>
              <a:rPr lang="en-US" altLang="zh-TW" sz="2800" b="1" dirty="0">
                <a:solidFill>
                  <a:srgbClr val="0070C0"/>
                </a:solidFill>
                <a:latin typeface="+mj-lt"/>
              </a:rPr>
            </a:br>
            <a:r>
              <a:rPr lang="en-US" altLang="zh-TW" sz="2800" b="1" dirty="0">
                <a:solidFill>
                  <a:srgbClr val="0070C0"/>
                </a:solidFill>
                <a:latin typeface="+mj-lt"/>
              </a:rPr>
              <a:t>Growth Trends</a:t>
            </a:r>
            <a:endParaRPr lang="zh-TW" altLang="en-US" sz="2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86" y="466161"/>
            <a:ext cx="3436218" cy="203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25" y="2559353"/>
            <a:ext cx="3445743" cy="202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4" y="1419622"/>
            <a:ext cx="4039858" cy="2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日期版面配置區 3"/>
          <p:cNvSpPr txBox="1">
            <a:spLocks/>
          </p:cNvSpPr>
          <p:nvPr/>
        </p:nvSpPr>
        <p:spPr>
          <a:xfrm>
            <a:off x="179512" y="469598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784524B3-3563-480D-A526-50C78DA9A87A}" type="datetime1">
              <a:rPr lang="zh-TW" altLang="en-US" sz="1000">
                <a:solidFill>
                  <a:schemeClr val="bg1"/>
                </a:solidFill>
              </a:rPr>
              <a:pPr marL="0" indent="0">
                <a:buNone/>
              </a:pPr>
              <a:t>2022/7/28</a:t>
            </a:fld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19" name="投影片編號版面配置區 5"/>
          <p:cNvSpPr txBox="1">
            <a:spLocks/>
          </p:cNvSpPr>
          <p:nvPr/>
        </p:nvSpPr>
        <p:spPr>
          <a:xfrm>
            <a:off x="6876256" y="4695986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367AD39-96D1-4C90-9065-4640A4D06C2B}" type="slidenum">
              <a:rPr lang="zh-TW" altLang="en-US" sz="1000">
                <a:solidFill>
                  <a:schemeClr val="bg1"/>
                </a:solidFill>
              </a:rPr>
              <a:pPr algn="r"/>
              <a:t>10</a:t>
            </a:fld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2089" y="650827"/>
            <a:ext cx="195438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1600" dirty="0"/>
              <a:t>G</a:t>
            </a:r>
            <a:r>
              <a:rPr lang="en-US" altLang="zh-TW" sz="1600" dirty="0" smtClean="0"/>
              <a:t>ross Profit Margin</a:t>
            </a:r>
            <a:endParaRPr lang="zh-TW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611560" y="1635646"/>
            <a:ext cx="2092239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1600" dirty="0"/>
              <a:t>Net I</a:t>
            </a:r>
            <a:r>
              <a:rPr lang="en-US" altLang="zh-TW" sz="1600" dirty="0" smtClean="0"/>
              <a:t>nterest </a:t>
            </a:r>
            <a:r>
              <a:rPr lang="en-US" altLang="zh-TW" sz="1600" dirty="0"/>
              <a:t>R</a:t>
            </a:r>
            <a:r>
              <a:rPr lang="en-US" altLang="zh-TW" sz="1600" dirty="0" smtClean="0"/>
              <a:t>ate </a:t>
            </a:r>
          </a:p>
          <a:p>
            <a:r>
              <a:rPr lang="en-US" altLang="zh-TW" sz="1600" dirty="0" smtClean="0"/>
              <a:t>for </a:t>
            </a:r>
            <a:r>
              <a:rPr lang="en-US" altLang="zh-TW" sz="1600" dirty="0"/>
              <a:t>the current period</a:t>
            </a:r>
            <a:endParaRPr lang="zh-TW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4713230" y="2737252"/>
            <a:ext cx="230704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1600" dirty="0"/>
              <a:t>O</a:t>
            </a:r>
            <a:r>
              <a:rPr lang="en-US" altLang="zh-TW" sz="1600" dirty="0" smtClean="0"/>
              <a:t>perating Profit Margin</a:t>
            </a:r>
            <a:endParaRPr lang="zh-TW" altLang="en-US" sz="1600" dirty="0"/>
          </a:p>
        </p:txBody>
      </p:sp>
      <p:sp>
        <p:nvSpPr>
          <p:cNvPr id="13" name="頁尾版面配置區 4"/>
          <p:cNvSpPr txBox="1">
            <a:spLocks/>
          </p:cNvSpPr>
          <p:nvPr/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TW" dirty="0" smtClean="0">
                <a:solidFill>
                  <a:schemeClr val="accent1"/>
                </a:solidFill>
              </a:rPr>
              <a:t>Copyright© </a:t>
            </a:r>
            <a:r>
              <a:rPr lang="en-US" altLang="zh-TW" dirty="0" err="1" smtClean="0">
                <a:solidFill>
                  <a:schemeClr val="accent1"/>
                </a:solidFill>
              </a:rPr>
              <a:t>Gudeng</a:t>
            </a:r>
            <a:r>
              <a:rPr lang="en-US" altLang="zh-TW" dirty="0" smtClean="0">
                <a:solidFill>
                  <a:schemeClr val="accent1"/>
                </a:solidFill>
              </a:rPr>
              <a:t> Precision Industrial Co. Ltd</a:t>
            </a:r>
            <a:endParaRPr lang="en-US" altLang="zh-TW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1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24B3-3563-480D-A526-50C78DA9A87A}" type="datetime1">
              <a:rPr lang="zh-TW" altLang="en-US" smtClean="0"/>
              <a:t>2022/7/28</a:t>
            </a:fld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AD39-96D1-4C90-9065-4640A4D06C2B}" type="slidenum">
              <a:rPr lang="zh-TW" altLang="en-US" smtClean="0"/>
              <a:t>11</a:t>
            </a:fld>
            <a:endParaRPr lang="zh-TW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263268" y="392346"/>
            <a:ext cx="6973028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zh-TW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2022 </a:t>
            </a:r>
            <a:r>
              <a:rPr lang="en-US" altLang="zh-TW" sz="28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Gudeng</a:t>
            </a:r>
            <a:r>
              <a:rPr lang="en-US" altLang="zh-TW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Revenue </a:t>
            </a:r>
            <a:r>
              <a:rPr lang="en-US" altLang="zh-TW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altLang="zh-TW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omposition</a:t>
            </a:r>
            <a:endParaRPr lang="zh-TW" altLang="en-US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6" y="1655836"/>
            <a:ext cx="3875424" cy="228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04" y="1655836"/>
            <a:ext cx="3916428" cy="228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Copyright© </a:t>
            </a:r>
            <a:r>
              <a:rPr lang="en-US" altLang="zh-TW" dirty="0" err="1"/>
              <a:t>Gudeng</a:t>
            </a:r>
            <a:r>
              <a:rPr lang="en-US" altLang="zh-TW" dirty="0"/>
              <a:t> Precision Industrial Co. Ltd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52677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>
            <a:extLst>
              <a:ext uri="{FF2B5EF4-FFF2-40B4-BE49-F238E27FC236}">
                <a16:creationId xmlns="" xmlns:a16="http://schemas.microsoft.com/office/drawing/2014/main" id="{50BF09EB-9AA6-41D3-A8A3-1D200829B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763902"/>
            <a:ext cx="3096344" cy="1680056"/>
          </a:xfrm>
          <a:prstGeom prst="rect">
            <a:avLst/>
          </a:prstGeom>
        </p:spPr>
      </p:pic>
      <p:sp>
        <p:nvSpPr>
          <p:cNvPr id="8" name="日期版面配置區 3"/>
          <p:cNvSpPr txBox="1">
            <a:spLocks/>
          </p:cNvSpPr>
          <p:nvPr/>
        </p:nvSpPr>
        <p:spPr>
          <a:xfrm>
            <a:off x="179512" y="469598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784524B3-3563-480D-A526-50C78DA9A87A}" type="datetime1">
              <a:rPr lang="zh-TW" altLang="en-US" sz="1000">
                <a:solidFill>
                  <a:schemeClr val="bg1"/>
                </a:solidFill>
              </a:rPr>
              <a:pPr marL="0" indent="0">
                <a:buNone/>
              </a:pPr>
              <a:t>2022/7/28</a:t>
            </a:fld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12" name="投影片編號版面配置區 5"/>
          <p:cNvSpPr txBox="1">
            <a:spLocks/>
          </p:cNvSpPr>
          <p:nvPr/>
        </p:nvSpPr>
        <p:spPr>
          <a:xfrm>
            <a:off x="8703096" y="4731990"/>
            <a:ext cx="549424" cy="273844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67AD39-96D1-4C90-9065-4640A4D06C2B}" type="slidenum">
              <a:rPr lang="zh-TW" altLang="en-US" sz="1000">
                <a:solidFill>
                  <a:schemeClr val="bg1"/>
                </a:solidFill>
              </a:rPr>
              <a:pPr/>
              <a:t>12</a:t>
            </a:fld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70C0"/>
                </a:solidFill>
                <a:latin typeface="+mj-lt"/>
              </a:rPr>
              <a:t>Strategy and Outlook</a:t>
            </a:r>
          </a:p>
        </p:txBody>
      </p:sp>
      <p:cxnSp>
        <p:nvCxnSpPr>
          <p:cNvPr id="15" name="Straight Arrow Connector 10">
            <a:extLst>
              <a:ext uri="{FF2B5EF4-FFF2-40B4-BE49-F238E27FC236}">
                <a16:creationId xmlns:a16="http://schemas.microsoft.com/office/drawing/2014/main" xmlns="" id="{3DD0DED9-EA23-44FA-B4F0-ECD6AEE4C1AE}"/>
              </a:ext>
            </a:extLst>
          </p:cNvPr>
          <p:cNvCxnSpPr/>
          <p:nvPr/>
        </p:nvCxnSpPr>
        <p:spPr bwMode="auto">
          <a:xfrm flipV="1">
            <a:off x="5148064" y="3363838"/>
            <a:ext cx="2420600" cy="686566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矩形 19"/>
          <p:cNvSpPr/>
          <p:nvPr/>
        </p:nvSpPr>
        <p:spPr>
          <a:xfrm>
            <a:off x="2843808" y="4305459"/>
            <a:ext cx="144016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53" y="2763902"/>
            <a:ext cx="2998639" cy="16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2790087" y="4299942"/>
            <a:ext cx="144016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xmlns="" id="{3DD0DED9-EA23-44FA-B4F0-ECD6AEE4C1AE}"/>
              </a:ext>
            </a:extLst>
          </p:cNvPr>
          <p:cNvCxnSpPr/>
          <p:nvPr/>
        </p:nvCxnSpPr>
        <p:spPr bwMode="auto">
          <a:xfrm flipV="1">
            <a:off x="1979712" y="3363838"/>
            <a:ext cx="2348592" cy="686566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矩形 22"/>
          <p:cNvSpPr/>
          <p:nvPr/>
        </p:nvSpPr>
        <p:spPr>
          <a:xfrm>
            <a:off x="5982832" y="4299942"/>
            <a:ext cx="144016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9CB8263B-CA47-4A1D-A888-B4739FFB4407}"/>
              </a:ext>
            </a:extLst>
          </p:cNvPr>
          <p:cNvSpPr txBox="1">
            <a:spLocks/>
          </p:cNvSpPr>
          <p:nvPr/>
        </p:nvSpPr>
        <p:spPr bwMode="auto">
          <a:xfrm>
            <a:off x="467544" y="1151300"/>
            <a:ext cx="8856984" cy="286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4652" bIns="14652" numCol="1" anchor="t" anchorCtr="0" compatLnSpc="1">
            <a:prstTxWarp prst="textNoShape">
              <a:avLst/>
            </a:prstTxWarp>
          </a:bodyPr>
          <a:lstStyle>
            <a:lvl1pPr marL="0" indent="0" algn="l" defTabSz="1019175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None/>
              <a:defRPr lang="en-US" sz="1500" b="0" i="0" baseline="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763" indent="0" algn="l" defTabSz="1019175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None/>
              <a:tabLst/>
              <a:defRPr sz="12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" indent="-109538" algn="l" defTabSz="1019175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tabLst/>
              <a:defRPr sz="11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30188" indent="-115888" algn="l" defTabSz="1019175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Helvetica" charset="0"/>
              <a:buChar char="⁃"/>
              <a:tabLst/>
              <a:defRPr sz="11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346075" indent="-115888" algn="l" defTabSz="1019175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Times New Roman" pitchFamily="18" charset="0"/>
              <a:buChar char="·"/>
              <a:tabLst/>
              <a:defRPr sz="11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1600200" indent="-228600" algn="l" defTabSz="1019175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Times New Roman" pitchFamily="18" charset="0"/>
              <a:buChar char="·"/>
              <a:defRPr sz="1100">
                <a:solidFill>
                  <a:srgbClr val="000000"/>
                </a:solidFill>
                <a:latin typeface="+mn-lt"/>
              </a:defRPr>
            </a:lvl6pPr>
            <a:lvl7pPr marL="2057400" indent="-228600" algn="l" defTabSz="1019175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Times New Roman" pitchFamily="18" charset="0"/>
              <a:buChar char="·"/>
              <a:defRPr sz="1100">
                <a:solidFill>
                  <a:srgbClr val="000000"/>
                </a:solidFill>
                <a:latin typeface="+mn-lt"/>
              </a:defRPr>
            </a:lvl7pPr>
            <a:lvl8pPr marL="2514600" indent="-228600" algn="l" defTabSz="1019175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Times New Roman" pitchFamily="18" charset="0"/>
              <a:buChar char="·"/>
              <a:defRPr sz="1100">
                <a:solidFill>
                  <a:srgbClr val="000000"/>
                </a:solidFill>
                <a:latin typeface="+mn-lt"/>
              </a:defRPr>
            </a:lvl8pPr>
            <a:lvl9pPr marL="2971800" indent="-228600" algn="l" defTabSz="1019175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Times New Roman" pitchFamily="18" charset="0"/>
              <a:buChar char="·"/>
              <a:defRPr sz="1100">
                <a:solidFill>
                  <a:srgbClr val="000000"/>
                </a:solidFill>
                <a:latin typeface="+mn-lt"/>
              </a:defRPr>
            </a:lvl9pPr>
          </a:lstStyle>
          <a:p>
            <a:pPr marL="228943" indent="-228943">
              <a:buFontTx/>
              <a:buChar char="-"/>
            </a:pPr>
            <a:r>
              <a:rPr lang="en-US" altLang="zh-TW" kern="0" dirty="0">
                <a:latin typeface="+mj-ea"/>
                <a:ea typeface="+mj-ea"/>
              </a:rPr>
              <a:t>Strong demand driven by the growth of EUV </a:t>
            </a:r>
            <a:r>
              <a:rPr lang="en-US" altLang="zh-TW" kern="0" dirty="0" smtClean="0">
                <a:latin typeface="+mj-ea"/>
                <a:ea typeface="+mj-ea"/>
              </a:rPr>
              <a:t>technology </a:t>
            </a:r>
            <a:r>
              <a:rPr lang="en-US" altLang="zh-TW" kern="0" dirty="0">
                <a:latin typeface="+mj-ea"/>
                <a:ea typeface="+mj-ea"/>
              </a:rPr>
              <a:t>will continue to strengthen in the second half of </a:t>
            </a:r>
            <a:r>
              <a:rPr lang="en-US" altLang="zh-TW" kern="0" dirty="0" smtClean="0">
                <a:latin typeface="+mj-ea"/>
                <a:ea typeface="+mj-ea"/>
              </a:rPr>
              <a:t>2022.</a:t>
            </a:r>
          </a:p>
          <a:p>
            <a:pPr marL="228943" indent="-228943">
              <a:buFontTx/>
              <a:buChar char="-"/>
            </a:pPr>
            <a:r>
              <a:rPr lang="en-US" altLang="zh-TW" kern="0" dirty="0">
                <a:latin typeface="+mj-ea"/>
                <a:ea typeface="+mj-ea"/>
              </a:rPr>
              <a:t>Provide customer integrated solutions, one-stop service for </a:t>
            </a:r>
            <a:r>
              <a:rPr lang="en-US" altLang="zh-TW" kern="0" dirty="0" smtClean="0">
                <a:latin typeface="+mj-ea"/>
                <a:ea typeface="+mj-ea"/>
              </a:rPr>
              <a:t>carrier </a:t>
            </a:r>
            <a:r>
              <a:rPr lang="en-US" altLang="zh-TW" kern="0" dirty="0">
                <a:latin typeface="+mj-ea"/>
                <a:ea typeface="+mj-ea"/>
              </a:rPr>
              <a:t>+ </a:t>
            </a:r>
            <a:r>
              <a:rPr lang="en-US" altLang="zh-TW" kern="0" dirty="0" smtClean="0">
                <a:latin typeface="+mj-ea"/>
                <a:ea typeface="+mj-ea"/>
              </a:rPr>
              <a:t>equipment </a:t>
            </a:r>
            <a:r>
              <a:rPr lang="en-US" altLang="zh-TW" kern="0" dirty="0">
                <a:latin typeface="+mj-ea"/>
                <a:ea typeface="+mj-ea"/>
              </a:rPr>
              <a:t>+ </a:t>
            </a:r>
            <a:r>
              <a:rPr lang="en-US" altLang="zh-TW" kern="0" dirty="0" smtClean="0">
                <a:latin typeface="+mj-ea"/>
                <a:ea typeface="+mj-ea"/>
              </a:rPr>
              <a:t>system.</a:t>
            </a:r>
          </a:p>
          <a:p>
            <a:pPr marL="228943" indent="-228943">
              <a:buFontTx/>
              <a:buChar char="-"/>
            </a:pPr>
            <a:r>
              <a:rPr lang="en-US" altLang="zh-TW" kern="0" dirty="0" smtClean="0">
                <a:latin typeface="+mj-ea"/>
                <a:ea typeface="+mj-ea"/>
              </a:rPr>
              <a:t>Market share of wafer carriers </a:t>
            </a:r>
            <a:r>
              <a:rPr lang="en-US" altLang="zh-TW" kern="0" dirty="0">
                <a:latin typeface="+mj-ea"/>
                <a:ea typeface="+mj-ea"/>
              </a:rPr>
              <a:t>has expanded rapidly, </a:t>
            </a:r>
            <a:r>
              <a:rPr lang="en-US" altLang="zh-TW" kern="0" dirty="0" smtClean="0">
                <a:latin typeface="+mj-ea"/>
                <a:ea typeface="+mj-ea"/>
              </a:rPr>
              <a:t>spread </a:t>
            </a:r>
            <a:r>
              <a:rPr lang="en-US" altLang="zh-TW" kern="0" dirty="0">
                <a:latin typeface="+mj-ea"/>
                <a:ea typeface="+mj-ea"/>
              </a:rPr>
              <a:t>all over the </a:t>
            </a:r>
            <a:r>
              <a:rPr lang="en-US" altLang="zh-TW" kern="0" dirty="0" smtClean="0">
                <a:latin typeface="+mj-ea"/>
                <a:ea typeface="+mj-ea"/>
              </a:rPr>
              <a:t>world.</a:t>
            </a:r>
            <a:endParaRPr lang="en-US" altLang="zh-TW" kern="0" dirty="0">
              <a:latin typeface="+mj-ea"/>
              <a:ea typeface="+mj-ea"/>
            </a:endParaRPr>
          </a:p>
          <a:p>
            <a:pPr marL="228943" indent="-228943">
              <a:buFontTx/>
              <a:buChar char="-"/>
            </a:pPr>
            <a:r>
              <a:rPr lang="en-US" altLang="zh-TW" kern="0" dirty="0">
                <a:latin typeface="微軟正黑體" pitchFamily="34" charset="-120"/>
                <a:ea typeface="微軟正黑體" pitchFamily="34" charset="-120"/>
              </a:rPr>
              <a:t>Continue to deploy production bases to prepare enough </a:t>
            </a:r>
            <a:r>
              <a:rPr lang="en-US" altLang="zh-TW" kern="0" dirty="0" smtClean="0">
                <a:latin typeface="微軟正黑體" pitchFamily="34" charset="-120"/>
                <a:ea typeface="微軟正黑體" pitchFamily="34" charset="-120"/>
              </a:rPr>
              <a:t>capacity for 2023.</a:t>
            </a:r>
            <a:endParaRPr lang="en-US" kern="0" dirty="0"/>
          </a:p>
        </p:txBody>
      </p:sp>
      <p:sp>
        <p:nvSpPr>
          <p:cNvPr id="28" name="頁尾版面配置區 4"/>
          <p:cNvSpPr txBox="1">
            <a:spLocks/>
          </p:cNvSpPr>
          <p:nvPr/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TW" dirty="0" smtClean="0">
                <a:solidFill>
                  <a:schemeClr val="accent1"/>
                </a:solidFill>
              </a:rPr>
              <a:t>Copyright© </a:t>
            </a:r>
            <a:r>
              <a:rPr lang="en-US" altLang="zh-TW" dirty="0" err="1" smtClean="0">
                <a:solidFill>
                  <a:schemeClr val="accent1"/>
                </a:solidFill>
              </a:rPr>
              <a:t>Gudeng</a:t>
            </a:r>
            <a:r>
              <a:rPr lang="en-US" altLang="zh-TW" dirty="0" smtClean="0">
                <a:solidFill>
                  <a:schemeClr val="accent1"/>
                </a:solidFill>
              </a:rPr>
              <a:t> Precision Industrial Co. Ltd</a:t>
            </a:r>
            <a:endParaRPr lang="en-US" altLang="zh-TW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2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CB1F-703C-4BA1-804C-C758BABB9BB7}" type="datetime1">
              <a:rPr lang="zh-TW" altLang="en-US" smtClean="0"/>
              <a:t>2022/7/28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AD39-96D1-4C90-9065-4640A4D06C2B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Copyright© </a:t>
            </a:r>
            <a:r>
              <a:rPr lang="en-US" altLang="zh-TW" dirty="0" err="1"/>
              <a:t>Gudeng</a:t>
            </a:r>
            <a:r>
              <a:rPr lang="en-US" altLang="zh-TW" dirty="0"/>
              <a:t> Precision Industrial Co. Ltd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398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/>
              <a:t>Disclaimer</a:t>
            </a:r>
            <a:endParaRPr lang="zh-TW" altLang="en-US" sz="2800" b="1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24B3-3563-480D-A526-50C78DA9A87A}" type="datetime1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Copyright© </a:t>
            </a:r>
            <a:r>
              <a:rPr lang="zh-TW" altLang="en-US"/>
              <a:t>家登精密工業股份有限公司</a:t>
            </a:r>
            <a:endParaRPr lang="en-US" altLang="zh-TW"/>
          </a:p>
          <a:p>
            <a:r>
              <a:rPr lang="zh-TW" altLang="en-US"/>
              <a:t>著作權所有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AD39-96D1-4C90-9065-4640A4D06C2B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899592" y="1203598"/>
            <a:ext cx="7128792" cy="29523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dirty="0" smtClean="0"/>
              <a:t>This document </a:t>
            </a:r>
            <a:r>
              <a:rPr lang="en-US" altLang="zh-TW" sz="1600" dirty="0"/>
              <a:t>may contain statements about future prospects, which are based on expectations of the current situation, but are subject to known or unknown uncertainties. </a:t>
            </a:r>
            <a:r>
              <a:rPr lang="en-US" altLang="zh-TW" sz="1600" dirty="0" smtClean="0"/>
              <a:t>Hence, actual </a:t>
            </a:r>
            <a:r>
              <a:rPr lang="en-US" altLang="zh-TW" sz="1600" dirty="0"/>
              <a:t>results may differ from those expressed. </a:t>
            </a:r>
            <a:r>
              <a:rPr lang="en-US" altLang="zh-TW" sz="1600" dirty="0" smtClean="0"/>
              <a:t>Please be aware that all </a:t>
            </a:r>
            <a:r>
              <a:rPr lang="en-US" altLang="zh-TW" sz="1600" dirty="0"/>
              <a:t>information provided above is for reference only , </a:t>
            </a:r>
            <a:r>
              <a:rPr lang="en-US" altLang="zh-TW" sz="1600" dirty="0" smtClean="0"/>
              <a:t>and please </a:t>
            </a:r>
            <a:r>
              <a:rPr lang="en-US" altLang="zh-TW" sz="1600" dirty="0"/>
              <a:t>refer to the </a:t>
            </a:r>
            <a:r>
              <a:rPr lang="en-US" altLang="zh-TW" sz="1600" dirty="0" smtClean="0"/>
              <a:t>Market Observation Post System for </a:t>
            </a:r>
            <a:r>
              <a:rPr lang="en-US" altLang="zh-TW" sz="1600" dirty="0"/>
              <a:t>actual information</a:t>
            </a:r>
            <a:r>
              <a:rPr lang="en-US" altLang="zh-TW" sz="1600" dirty="0" smtClean="0"/>
              <a:t>. </a:t>
            </a:r>
          </a:p>
          <a:p>
            <a:endParaRPr lang="en-US" altLang="zh-TW" sz="1600" dirty="0" smtClean="0"/>
          </a:p>
          <a:p>
            <a:r>
              <a:rPr lang="en-US" altLang="zh-TW" sz="1600" dirty="0" smtClean="0"/>
              <a:t>In </a:t>
            </a:r>
            <a:r>
              <a:rPr lang="en-US" altLang="zh-TW" sz="1600" dirty="0"/>
              <a:t>addition, </a:t>
            </a:r>
            <a:r>
              <a:rPr lang="en-US" altLang="zh-TW" sz="1600" dirty="0" smtClean="0"/>
              <a:t>the </a:t>
            </a:r>
            <a:r>
              <a:rPr lang="en-US" altLang="zh-TW" sz="1600" dirty="0"/>
              <a:t>company is not obliged to actively update the statement of future outlook in response to the </a:t>
            </a:r>
            <a:r>
              <a:rPr lang="en-US" altLang="zh-TW" sz="1600" dirty="0" smtClean="0"/>
              <a:t> </a:t>
            </a:r>
            <a:r>
              <a:rPr lang="en-US" altLang="zh-TW" sz="1600" dirty="0"/>
              <a:t>new information or the occurrence of future events.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26808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939001" y="86939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180000" fontAlgn="auto"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Blip>
                <a:blip r:embed="rId2"/>
              </a:buBlip>
              <a:defRPr/>
            </a:pP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Established</a:t>
            </a: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：</a:t>
            </a:r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1998.3</a:t>
            </a:r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</a:t>
            </a:r>
            <a:endParaRPr lang="zh-TW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180000" indent="-180000" fontAlgn="auto"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Blip>
                <a:blip r:embed="rId2"/>
              </a:buBlip>
              <a:defRPr/>
            </a:pP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Employee Number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815</a:t>
            </a:r>
            <a:r>
              <a:rPr lang="zh-TW" altLang="en-US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TW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 fontAlgn="auto"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Blip>
                <a:blip r:embed="rId2"/>
              </a:buBlip>
              <a:defRPr/>
            </a:pP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Capital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：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NT 840,972,700</a:t>
            </a:r>
          </a:p>
          <a:p>
            <a:pPr marL="180000" indent="-180000" fontAlgn="auto"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Blip>
                <a:blip r:embed="rId2"/>
              </a:buBlip>
              <a:defRPr/>
            </a:pPr>
            <a:r>
              <a:rPr lang="en-US" altLang="zh-TW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2020 </a:t>
            </a:r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Revenue</a:t>
            </a: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：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NT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zh-TW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2.5 </a:t>
            </a:r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billion</a:t>
            </a: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180000" indent="-1800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Blip>
                <a:blip r:embed="rId2"/>
              </a:buBlip>
              <a:defRPr/>
            </a:pPr>
            <a:r>
              <a:rPr lang="en-US" altLang="zh-TW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2021 </a:t>
            </a:r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Revenue</a:t>
            </a: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：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NT</a:t>
            </a:r>
            <a:r>
              <a:rPr lang="zh-TW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zh-TW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3.12 </a:t>
            </a:r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billion</a:t>
            </a: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180000" indent="-180000" fontAlgn="auto"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Blip>
                <a:blip r:embed="rId2"/>
              </a:buBlip>
              <a:defRPr/>
            </a:pPr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Main Business</a:t>
            </a:r>
            <a:r>
              <a:rPr lang="zh-TW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：</a:t>
            </a:r>
            <a:endParaRPr lang="en-US" altLang="zh-TW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180000" lvl="1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altLang="zh-TW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Semiconductor</a:t>
            </a:r>
            <a:r>
              <a:rPr lang="zh-TW" altLang="en-US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                             </a:t>
            </a:r>
            <a:r>
              <a:rPr lang="zh-TW" altLang="en-US" sz="1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      </a:t>
            </a:r>
            <a:endParaRPr lang="en-US" altLang="zh-TW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60000" lvl="2" indent="-180000">
              <a:spcBef>
                <a:spcPts val="2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AutoNum type="circleNumWdWhitePlain"/>
              <a:defRPr/>
            </a:pPr>
            <a:r>
              <a:rPr lang="en-US" altLang="zh-TW" sz="1400" dirty="0" smtClean="0">
                <a:latin typeface="Calibri" panose="020F0502020204030204" pitchFamily="34" charset="0"/>
              </a:rPr>
              <a:t>Mask  Handling  Solutions</a:t>
            </a:r>
            <a:endParaRPr lang="en-US" altLang="zh-TW" sz="1400" dirty="0">
              <a:latin typeface="Calibri" panose="020F0502020204030204" pitchFamily="34" charset="0"/>
            </a:endParaRPr>
          </a:p>
          <a:p>
            <a:pPr marL="360000" lvl="2" indent="-180000">
              <a:spcBef>
                <a:spcPts val="2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AutoNum type="circleNumWdWhitePlain"/>
              <a:defRPr/>
            </a:pPr>
            <a:r>
              <a:rPr lang="en-US" altLang="zh-TW" sz="1400" dirty="0" smtClean="0">
                <a:latin typeface="Calibri" panose="020F0502020204030204" pitchFamily="34" charset="0"/>
              </a:rPr>
              <a:t>Wafer   Handling  Solutions</a:t>
            </a:r>
            <a:endParaRPr lang="en-US" altLang="zh-TW" sz="1400" dirty="0">
              <a:latin typeface="Calibri" panose="020F0502020204030204" pitchFamily="34" charset="0"/>
            </a:endParaRPr>
          </a:p>
          <a:p>
            <a:pPr marL="360000" lvl="2" indent="-180000">
              <a:spcBef>
                <a:spcPts val="2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AutoNum type="circleNumWdWhitePlain"/>
              <a:defRPr/>
            </a:pPr>
            <a:r>
              <a:rPr lang="en-US" altLang="zh-TW" sz="1400" dirty="0" smtClean="0">
                <a:latin typeface="Calibri" panose="020F0502020204030204" pitchFamily="34" charset="0"/>
              </a:rPr>
              <a:t>Semiconductor  Equipment</a:t>
            </a:r>
            <a:endParaRPr lang="en-US" altLang="zh-TW" sz="1400" dirty="0">
              <a:latin typeface="Calibri" panose="020F0502020204030204" pitchFamily="34" charset="0"/>
            </a:endParaRPr>
          </a:p>
          <a:p>
            <a:pPr marL="360000" lvl="2" indent="-180000">
              <a:spcBef>
                <a:spcPts val="2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AutoNum type="circleNumWdWhitePlain"/>
              <a:defRPr/>
            </a:pPr>
            <a:r>
              <a:rPr lang="en-US" altLang="zh-TW" sz="1400" dirty="0" smtClean="0">
                <a:latin typeface="Calibri" panose="020F0502020204030204" pitchFamily="34" charset="0"/>
              </a:rPr>
              <a:t>Other Service</a:t>
            </a:r>
            <a:endParaRPr lang="en-US" altLang="zh-TW" sz="1400" dirty="0">
              <a:latin typeface="Calibri" panose="020F0502020204030204" pitchFamily="34" charset="0"/>
            </a:endParaRPr>
          </a:p>
          <a:p>
            <a:pPr marL="180000" lvl="2">
              <a:spcBef>
                <a:spcPts val="2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altLang="zh-TW" sz="1400" dirty="0">
              <a:latin typeface="Calibri" panose="020F0502020204030204" pitchFamily="34" charset="0"/>
            </a:endParaRPr>
          </a:p>
          <a:p>
            <a:pPr marL="180000" lvl="2">
              <a:spcBef>
                <a:spcPts val="200"/>
              </a:spcBef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altLang="zh-TW" sz="1400" b="1" dirty="0">
                <a:solidFill>
                  <a:srgbClr val="00B050"/>
                </a:solidFill>
                <a:latin typeface="Calibri" panose="020F0502020204030204" pitchFamily="34" charset="0"/>
              </a:rPr>
              <a:t>Aerospace</a:t>
            </a:r>
            <a:endParaRPr lang="en-US" altLang="zh-TW" sz="1400" dirty="0">
              <a:latin typeface="Calibri" panose="020F0502020204030204" pitchFamily="34" charset="0"/>
            </a:endParaRPr>
          </a:p>
        </p:txBody>
      </p:sp>
      <p:sp>
        <p:nvSpPr>
          <p:cNvPr id="2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9512" y="4695986"/>
            <a:ext cx="2133600" cy="273844"/>
          </a:xfrm>
        </p:spPr>
        <p:txBody>
          <a:bodyPr/>
          <a:lstStyle/>
          <a:p>
            <a:fld id="{784524B3-3563-480D-A526-50C78DA9A87A}" type="datetime1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3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76256" y="4695986"/>
            <a:ext cx="2133600" cy="273844"/>
          </a:xfrm>
        </p:spPr>
        <p:txBody>
          <a:bodyPr/>
          <a:lstStyle/>
          <a:p>
            <a:fld id="{A367AD39-96D1-4C90-9065-4640A4D06C2B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26" name="標題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4032448" cy="857250"/>
          </a:xfrm>
        </p:spPr>
        <p:txBody>
          <a:bodyPr>
            <a:normAutofit/>
          </a:bodyPr>
          <a:lstStyle/>
          <a:p>
            <a:r>
              <a:rPr lang="en-US" altLang="zh-TW" sz="2800" b="1" dirty="0" err="1" smtClean="0"/>
              <a:t>Gudeng</a:t>
            </a:r>
            <a:r>
              <a:rPr lang="en-US" altLang="zh-TW" sz="2800" b="1" dirty="0" smtClean="0"/>
              <a:t> Introduction</a:t>
            </a:r>
            <a:endParaRPr lang="zh-TW" altLang="en-US" sz="2800" b="1" dirty="0"/>
          </a:p>
        </p:txBody>
      </p:sp>
      <p:pic>
        <p:nvPicPr>
          <p:cNvPr id="32" name="Picture 2" descr="http://info.dek.com/maps/asia/Asia_selection_blank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59"/>
          <a:stretch/>
        </p:blipFill>
        <p:spPr bwMode="auto">
          <a:xfrm>
            <a:off x="-4682" y="1651199"/>
            <a:ext cx="2589697" cy="296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david.tai\Pictures\圖片1.pn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8016" y="1715291"/>
            <a:ext cx="3567448" cy="18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homepage.ntu.edu.tw/%7Er01342011/garbage/pic/taiwanG.pn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8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933" y="1715291"/>
            <a:ext cx="2062843" cy="247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254"/>
          <p:cNvSpPr txBox="1">
            <a:spLocks noChangeArrowheads="1"/>
          </p:cNvSpPr>
          <p:nvPr/>
        </p:nvSpPr>
        <p:spPr bwMode="auto">
          <a:xfrm>
            <a:off x="2844196" y="1743409"/>
            <a:ext cx="712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Zhongli</a:t>
            </a:r>
            <a:endParaRPr lang="ko-KR" altLang="en-US" sz="1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254"/>
          <p:cNvSpPr txBox="1">
            <a:spLocks noChangeArrowheads="1"/>
          </p:cNvSpPr>
          <p:nvPr/>
        </p:nvSpPr>
        <p:spPr bwMode="auto">
          <a:xfrm>
            <a:off x="3733133" y="1889871"/>
            <a:ext cx="560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Taipei</a:t>
            </a:r>
            <a:endParaRPr lang="ko-KR" altLang="en-US" sz="1200" b="1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</p:txBody>
      </p:sp>
      <p:cxnSp>
        <p:nvCxnSpPr>
          <p:cNvPr id="38" name="直線接點 37"/>
          <p:cNvCxnSpPr>
            <a:stCxn id="49" idx="5"/>
          </p:cNvCxnSpPr>
          <p:nvPr/>
        </p:nvCxnSpPr>
        <p:spPr>
          <a:xfrm>
            <a:off x="3589561" y="1986607"/>
            <a:ext cx="143572" cy="26862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54"/>
          <p:cNvSpPr txBox="1">
            <a:spLocks noChangeArrowheads="1"/>
          </p:cNvSpPr>
          <p:nvPr/>
        </p:nvSpPr>
        <p:spPr bwMode="auto">
          <a:xfrm>
            <a:off x="2811767" y="3204833"/>
            <a:ext cx="7447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Tainan</a:t>
            </a:r>
            <a:endParaRPr lang="ko-KR" altLang="en-US" sz="1200" b="1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0" name="TextBox 254"/>
          <p:cNvSpPr txBox="1">
            <a:spLocks noChangeArrowheads="1"/>
          </p:cNvSpPr>
          <p:nvPr/>
        </p:nvSpPr>
        <p:spPr bwMode="auto">
          <a:xfrm>
            <a:off x="1022216" y="2480046"/>
            <a:ext cx="813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 dirty="0">
                <a:solidFill>
                  <a:prstClr val="black"/>
                </a:solidFill>
                <a:latin typeface="Calibri" panose="020F0502020204030204" pitchFamily="34" charset="0"/>
              </a:rPr>
              <a:t>Shanghai</a:t>
            </a:r>
            <a:endParaRPr lang="ko-KR" altLang="en-US" sz="1200" b="1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41" name="橢圓 248"/>
          <p:cNvSpPr>
            <a:spLocks/>
          </p:cNvSpPr>
          <p:nvPr/>
        </p:nvSpPr>
        <p:spPr>
          <a:xfrm>
            <a:off x="2766838" y="3306587"/>
            <a:ext cx="77357" cy="7348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ko-KR" altLang="en-US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文字方塊 41"/>
          <p:cNvSpPr txBox="1"/>
          <p:nvPr/>
        </p:nvSpPr>
        <p:spPr bwMode="auto">
          <a:xfrm>
            <a:off x="444618" y="2973547"/>
            <a:ext cx="1313989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34902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400" b="1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Gudeng</a:t>
            </a:r>
            <a:r>
              <a:rPr lang="en-US" altLang="zh-TW" sz="14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Shanghai </a:t>
            </a:r>
            <a:endParaRPr lang="zh-TW" altLang="en-US" sz="14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3" name="直線接點 42"/>
          <p:cNvCxnSpPr/>
          <p:nvPr/>
        </p:nvCxnSpPr>
        <p:spPr>
          <a:xfrm>
            <a:off x="1044062" y="2605730"/>
            <a:ext cx="41954" cy="367818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flipV="1">
            <a:off x="3738628" y="1652771"/>
            <a:ext cx="162276" cy="34452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 bwMode="auto">
          <a:xfrm>
            <a:off x="3243909" y="915566"/>
            <a:ext cx="1313989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34902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Headquarter</a:t>
            </a:r>
            <a:endParaRPr lang="en-US" altLang="zh-TW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zh-TW" sz="1400" b="1" dirty="0" err="1" smtClean="0">
                <a:latin typeface="Calibri" panose="020F0502020204030204" pitchFamily="34" charset="0"/>
              </a:rPr>
              <a:t>Fuxing</a:t>
            </a:r>
            <a:r>
              <a:rPr lang="en-US" altLang="zh-TW" sz="1400" b="1" dirty="0" smtClean="0">
                <a:latin typeface="Calibri" panose="020F0502020204030204" pitchFamily="34" charset="0"/>
              </a:rPr>
              <a:t> </a:t>
            </a:r>
            <a:r>
              <a:rPr lang="en-US" altLang="zh-TW" sz="1400" b="1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Factory</a:t>
            </a:r>
            <a:endParaRPr lang="en-US" altLang="zh-TW" sz="14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文字方塊 45"/>
          <p:cNvSpPr txBox="1"/>
          <p:nvPr/>
        </p:nvSpPr>
        <p:spPr bwMode="auto">
          <a:xfrm>
            <a:off x="2248223" y="3598968"/>
            <a:ext cx="1313989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34902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400" b="1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Tree Valley Factory</a:t>
            </a:r>
            <a:endParaRPr lang="en-US" altLang="zh-TW" sz="14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7" name="直線接點 46"/>
          <p:cNvCxnSpPr>
            <a:stCxn id="46" idx="0"/>
          </p:cNvCxnSpPr>
          <p:nvPr/>
        </p:nvCxnSpPr>
        <p:spPr>
          <a:xfrm flipH="1" flipV="1">
            <a:off x="2811768" y="3341582"/>
            <a:ext cx="93450" cy="257386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橢圓 248"/>
          <p:cNvSpPr>
            <a:spLocks/>
          </p:cNvSpPr>
          <p:nvPr/>
        </p:nvSpPr>
        <p:spPr>
          <a:xfrm>
            <a:off x="987682" y="2581800"/>
            <a:ext cx="77357" cy="7348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ko-KR" altLang="en-US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橢圓 248"/>
          <p:cNvSpPr>
            <a:spLocks/>
          </p:cNvSpPr>
          <p:nvPr/>
        </p:nvSpPr>
        <p:spPr>
          <a:xfrm>
            <a:off x="3523533" y="1923880"/>
            <a:ext cx="77357" cy="7348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ko-KR" altLang="en-US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橢圓 248"/>
          <p:cNvSpPr>
            <a:spLocks/>
          </p:cNvSpPr>
          <p:nvPr/>
        </p:nvSpPr>
        <p:spPr>
          <a:xfrm>
            <a:off x="3699949" y="1954881"/>
            <a:ext cx="77357" cy="7348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ko-KR" altLang="en-US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橢圓 248"/>
          <p:cNvSpPr>
            <a:spLocks/>
          </p:cNvSpPr>
          <p:nvPr/>
        </p:nvSpPr>
        <p:spPr>
          <a:xfrm>
            <a:off x="3381850" y="2059070"/>
            <a:ext cx="77357" cy="7348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ko-KR" altLang="en-US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2" name="直線接點 51"/>
          <p:cNvCxnSpPr>
            <a:stCxn id="51" idx="3"/>
          </p:cNvCxnSpPr>
          <p:nvPr/>
        </p:nvCxnSpPr>
        <p:spPr>
          <a:xfrm flipH="1">
            <a:off x="3091812" y="2121797"/>
            <a:ext cx="301367" cy="144718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/>
          <p:cNvSpPr txBox="1"/>
          <p:nvPr/>
        </p:nvSpPr>
        <p:spPr bwMode="auto">
          <a:xfrm>
            <a:off x="2059757" y="2262644"/>
            <a:ext cx="1169702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34902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400" b="1" dirty="0" err="1" smtClean="0">
                <a:latin typeface="Calibri" panose="020F0502020204030204" pitchFamily="34" charset="0"/>
              </a:rPr>
              <a:t>Gudeng</a:t>
            </a:r>
            <a:r>
              <a:rPr lang="en-US" altLang="zh-TW" sz="1400" b="1" dirty="0" smtClean="0">
                <a:latin typeface="Calibri" panose="020F0502020204030204" pitchFamily="34" charset="0"/>
              </a:rPr>
              <a:t> Equipment</a:t>
            </a:r>
            <a:endParaRPr lang="en-US" altLang="zh-TW" sz="1400" b="1" dirty="0">
              <a:latin typeface="Calibri" panose="020F0502020204030204" pitchFamily="34" charset="0"/>
            </a:endParaRPr>
          </a:p>
        </p:txBody>
      </p:sp>
      <p:sp>
        <p:nvSpPr>
          <p:cNvPr id="54" name="文字方塊 53"/>
          <p:cNvSpPr txBox="1"/>
          <p:nvPr/>
        </p:nvSpPr>
        <p:spPr bwMode="auto">
          <a:xfrm>
            <a:off x="3351928" y="2257185"/>
            <a:ext cx="1205970" cy="307777"/>
          </a:xfrm>
          <a:prstGeom prst="rect">
            <a:avLst/>
          </a:prstGeom>
          <a:solidFill>
            <a:schemeClr val="tx2">
              <a:lumMod val="40000"/>
              <a:lumOff val="60000"/>
              <a:alpha val="34902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400" b="1" dirty="0" smtClean="0">
                <a:latin typeface="Calibri" panose="020F0502020204030204" pitchFamily="34" charset="0"/>
              </a:rPr>
              <a:t>We Solutions</a:t>
            </a:r>
            <a:endParaRPr lang="en-US" altLang="zh-TW" sz="1400" b="1" dirty="0">
              <a:latin typeface="Calibri" panose="020F0502020204030204" pitchFamily="34" charset="0"/>
            </a:endParaRPr>
          </a:p>
        </p:txBody>
      </p:sp>
      <p:sp>
        <p:nvSpPr>
          <p:cNvPr id="55" name="TextBox 254"/>
          <p:cNvSpPr txBox="1">
            <a:spLocks noChangeArrowheads="1"/>
          </p:cNvSpPr>
          <p:nvPr/>
        </p:nvSpPr>
        <p:spPr bwMode="auto">
          <a:xfrm>
            <a:off x="2483769" y="1989516"/>
            <a:ext cx="8316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Zhubei</a:t>
            </a:r>
            <a:endParaRPr lang="ko-KR" altLang="en-US" sz="1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Copyright© </a:t>
            </a:r>
            <a:r>
              <a:rPr lang="en-US" altLang="zh-TW" dirty="0" err="1"/>
              <a:t>Gudeng</a:t>
            </a:r>
            <a:r>
              <a:rPr lang="en-US" altLang="zh-TW" dirty="0"/>
              <a:t> Precision Industrial Co. Ltd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8408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47" descr="C:\Documents and Settings\VianneWang\桌面\DWW411145102 (1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496" y="1225048"/>
            <a:ext cx="8859045" cy="3294458"/>
          </a:xfrm>
          <a:prstGeom prst="rect">
            <a:avLst/>
          </a:prstGeom>
          <a:noFill/>
        </p:spPr>
      </p:pic>
      <p:cxnSp>
        <p:nvCxnSpPr>
          <p:cNvPr id="133" name="直線接點 132"/>
          <p:cNvCxnSpPr>
            <a:endCxn id="114" idx="0"/>
          </p:cNvCxnSpPr>
          <p:nvPr/>
        </p:nvCxnSpPr>
        <p:spPr>
          <a:xfrm>
            <a:off x="7287398" y="3014455"/>
            <a:ext cx="554734" cy="303394"/>
          </a:xfrm>
          <a:prstGeom prst="line">
            <a:avLst/>
          </a:prstGeom>
          <a:ln w="19050">
            <a:solidFill>
              <a:srgbClr val="E49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接點 134"/>
          <p:cNvCxnSpPr>
            <a:endCxn id="125" idx="3"/>
          </p:cNvCxnSpPr>
          <p:nvPr/>
        </p:nvCxnSpPr>
        <p:spPr>
          <a:xfrm flipH="1">
            <a:off x="6084169" y="3385348"/>
            <a:ext cx="671626" cy="732895"/>
          </a:xfrm>
          <a:prstGeom prst="line">
            <a:avLst/>
          </a:prstGeom>
          <a:ln w="19050">
            <a:solidFill>
              <a:srgbClr val="E49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接點 137"/>
          <p:cNvCxnSpPr>
            <a:endCxn id="128" idx="3"/>
          </p:cNvCxnSpPr>
          <p:nvPr/>
        </p:nvCxnSpPr>
        <p:spPr>
          <a:xfrm flipH="1">
            <a:off x="6516216" y="2770695"/>
            <a:ext cx="432240" cy="180331"/>
          </a:xfrm>
          <a:prstGeom prst="line">
            <a:avLst/>
          </a:prstGeom>
          <a:ln w="19050">
            <a:solidFill>
              <a:srgbClr val="E49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接點 140"/>
          <p:cNvCxnSpPr>
            <a:stCxn id="127" idx="2"/>
          </p:cNvCxnSpPr>
          <p:nvPr/>
        </p:nvCxnSpPr>
        <p:spPr>
          <a:xfrm>
            <a:off x="6606365" y="2460438"/>
            <a:ext cx="846160" cy="182298"/>
          </a:xfrm>
          <a:prstGeom prst="line">
            <a:avLst/>
          </a:prstGeom>
          <a:ln w="19050">
            <a:solidFill>
              <a:srgbClr val="E49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接點 143"/>
          <p:cNvCxnSpPr>
            <a:stCxn id="126" idx="1"/>
            <a:endCxn id="61" idx="4"/>
          </p:cNvCxnSpPr>
          <p:nvPr/>
        </p:nvCxnSpPr>
        <p:spPr>
          <a:xfrm flipH="1">
            <a:off x="7668565" y="2019229"/>
            <a:ext cx="242892" cy="617425"/>
          </a:xfrm>
          <a:prstGeom prst="line">
            <a:avLst/>
          </a:prstGeom>
          <a:ln w="19050">
            <a:solidFill>
              <a:srgbClr val="E49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接點 151"/>
          <p:cNvCxnSpPr>
            <a:endCxn id="28" idx="2"/>
          </p:cNvCxnSpPr>
          <p:nvPr/>
        </p:nvCxnSpPr>
        <p:spPr>
          <a:xfrm flipH="1" flipV="1">
            <a:off x="4176037" y="1981047"/>
            <a:ext cx="273176" cy="344200"/>
          </a:xfrm>
          <a:prstGeom prst="line">
            <a:avLst/>
          </a:prstGeom>
          <a:ln w="19050">
            <a:solidFill>
              <a:srgbClr val="E49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接點 154"/>
          <p:cNvCxnSpPr>
            <a:stCxn id="47" idx="1"/>
            <a:endCxn id="131" idx="0"/>
          </p:cNvCxnSpPr>
          <p:nvPr/>
        </p:nvCxnSpPr>
        <p:spPr>
          <a:xfrm>
            <a:off x="1223960" y="2623781"/>
            <a:ext cx="487002" cy="329507"/>
          </a:xfrm>
          <a:prstGeom prst="line">
            <a:avLst/>
          </a:prstGeom>
          <a:ln w="19050">
            <a:solidFill>
              <a:srgbClr val="E49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254"/>
          <p:cNvSpPr txBox="1">
            <a:spLocks noChangeArrowheads="1"/>
          </p:cNvSpPr>
          <p:nvPr/>
        </p:nvSpPr>
        <p:spPr bwMode="auto">
          <a:xfrm>
            <a:off x="431550" y="1142623"/>
            <a:ext cx="15122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 err="1" smtClean="0">
                <a:solidFill>
                  <a:prstClr val="black"/>
                </a:solidFill>
                <a:latin typeface="Calibri" pitchFamily="34" charset="0"/>
                <a:ea typeface="微軟正黑體" panose="020B0604030504040204" pitchFamily="34" charset="-120"/>
                <a:cs typeface="Calibri" pitchFamily="34" charset="0"/>
              </a:rPr>
              <a:t>Gudeng</a:t>
            </a:r>
            <a:r>
              <a:rPr lang="en-US" altLang="ko-KR" sz="1200" dirty="0" smtClean="0">
                <a:solidFill>
                  <a:prstClr val="black"/>
                </a:solidFill>
                <a:latin typeface="Calibri" pitchFamily="34" charset="0"/>
                <a:ea typeface="微軟正黑體" panose="020B0604030504040204" pitchFamily="34" charset="-120"/>
                <a:cs typeface="Calibri" pitchFamily="34" charset="0"/>
              </a:rPr>
              <a:t> U.S. Office</a:t>
            </a:r>
            <a:endParaRPr lang="ko-KR" altLang="en-US" sz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5" name="直線接點 34"/>
          <p:cNvCxnSpPr>
            <a:endCxn id="42" idx="2"/>
          </p:cNvCxnSpPr>
          <p:nvPr/>
        </p:nvCxnSpPr>
        <p:spPr>
          <a:xfrm flipV="1">
            <a:off x="1153649" y="2252643"/>
            <a:ext cx="123922" cy="166872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54"/>
          <p:cNvSpPr txBox="1">
            <a:spLocks noChangeArrowheads="1"/>
          </p:cNvSpPr>
          <p:nvPr/>
        </p:nvSpPr>
        <p:spPr bwMode="auto">
          <a:xfrm>
            <a:off x="431550" y="906365"/>
            <a:ext cx="15122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200" dirty="0" smtClean="0">
                <a:solidFill>
                  <a:prstClr val="black"/>
                </a:solidFill>
                <a:latin typeface="Calibri" pitchFamily="34" charset="0"/>
                <a:ea typeface="微軟正黑體" panose="020B0604030504040204" pitchFamily="34" charset="-120"/>
                <a:cs typeface="Calibri" pitchFamily="34" charset="0"/>
              </a:rPr>
              <a:t>Customer</a:t>
            </a:r>
            <a:endParaRPr lang="ko-KR" altLang="en-US" sz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橢圓 248"/>
          <p:cNvSpPr>
            <a:spLocks/>
          </p:cNvSpPr>
          <p:nvPr/>
        </p:nvSpPr>
        <p:spPr>
          <a:xfrm>
            <a:off x="287407" y="1201145"/>
            <a:ext cx="144000" cy="136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AutoShape 11"/>
          <p:cNvSpPr>
            <a:spLocks noChangeArrowheads="1"/>
          </p:cNvSpPr>
          <p:nvPr/>
        </p:nvSpPr>
        <p:spPr bwMode="auto">
          <a:xfrm>
            <a:off x="359406" y="1709451"/>
            <a:ext cx="1836329" cy="543192"/>
          </a:xfrm>
          <a:prstGeom prst="roundRect">
            <a:avLst/>
          </a:prstGeom>
          <a:gradFill flip="none" rotWithShape="1">
            <a:gsLst>
              <a:gs pos="0">
                <a:srgbClr val="5DBAFF">
                  <a:tint val="66000"/>
                  <a:satMod val="160000"/>
                </a:srgbClr>
              </a:gs>
              <a:gs pos="50000">
                <a:srgbClr val="5DBAFF">
                  <a:tint val="44500"/>
                  <a:satMod val="160000"/>
                </a:srgbClr>
              </a:gs>
              <a:gs pos="100000">
                <a:srgbClr val="5DBA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TW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Gudeng</a:t>
            </a:r>
            <a:r>
              <a:rPr lang="en-US" altLang="zh-TW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 U.S. Office</a:t>
            </a:r>
          </a:p>
          <a:p>
            <a:pPr algn="ctr">
              <a:defRPr/>
            </a:pPr>
            <a:r>
              <a:rPr lang="en-US" altLang="zh-TW" sz="1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2020.02</a:t>
            </a:r>
            <a:endParaRPr lang="en-US" altLang="zh-TW" sz="1400" b="1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橢圓 248"/>
          <p:cNvSpPr>
            <a:spLocks/>
          </p:cNvSpPr>
          <p:nvPr/>
        </p:nvSpPr>
        <p:spPr>
          <a:xfrm>
            <a:off x="1127821" y="2406745"/>
            <a:ext cx="98893" cy="939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4" name="AutoShape 11"/>
          <p:cNvSpPr>
            <a:spLocks noChangeArrowheads="1"/>
          </p:cNvSpPr>
          <p:nvPr/>
        </p:nvSpPr>
        <p:spPr bwMode="auto">
          <a:xfrm>
            <a:off x="6863792" y="3317849"/>
            <a:ext cx="1956679" cy="982094"/>
          </a:xfrm>
          <a:prstGeom prst="round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tsmc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、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UMC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TMC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、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PDMC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、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TCE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VIS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、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ASE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 、 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SPIL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、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Micro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Powerchip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、</a:t>
            </a: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Winbond</a:t>
            </a:r>
            <a:endParaRPr lang="en-US" altLang="zh-TW" sz="12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  <p:sp>
        <p:nvSpPr>
          <p:cNvPr id="125" name="AutoShape 11"/>
          <p:cNvSpPr>
            <a:spLocks noChangeArrowheads="1"/>
          </p:cNvSpPr>
          <p:nvPr/>
        </p:nvSpPr>
        <p:spPr bwMode="auto">
          <a:xfrm>
            <a:off x="4067945" y="3648512"/>
            <a:ext cx="2016224" cy="939462"/>
          </a:xfrm>
          <a:prstGeom prst="round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GLOBALFOUNDRIES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SSMC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 、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UMC12i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Micron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 、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Silterra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、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AUO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新細明體" pitchFamily="18" charset="-120"/>
                <a:cs typeface="Calibri" pitchFamily="34" charset="0"/>
              </a:rPr>
              <a:t>X FAB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、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Vanguard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 、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Osram</a:t>
            </a:r>
            <a:endParaRPr lang="en-US" altLang="zh-TW" sz="12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新細明體" pitchFamily="18" charset="-120"/>
              <a:cs typeface="Calibri" pitchFamily="34" charset="0"/>
            </a:endParaRPr>
          </a:p>
        </p:txBody>
      </p:sp>
      <p:sp>
        <p:nvSpPr>
          <p:cNvPr id="126" name="AutoShape 11"/>
          <p:cNvSpPr>
            <a:spLocks noChangeArrowheads="1"/>
          </p:cNvSpPr>
          <p:nvPr/>
        </p:nvSpPr>
        <p:spPr bwMode="auto">
          <a:xfrm>
            <a:off x="7911457" y="1111481"/>
            <a:ext cx="1068386" cy="1815495"/>
          </a:xfrm>
          <a:prstGeom prst="round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ja-JP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SONY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CANON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KIOXIA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UMC12M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HOYA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EPSON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DNP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AGC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ROHM</a:t>
            </a:r>
          </a:p>
        </p:txBody>
      </p:sp>
      <p:sp>
        <p:nvSpPr>
          <p:cNvPr id="128" name="AutoShape 11"/>
          <p:cNvSpPr>
            <a:spLocks noChangeArrowheads="1"/>
          </p:cNvSpPr>
          <p:nvPr/>
        </p:nvSpPr>
        <p:spPr bwMode="auto">
          <a:xfrm>
            <a:off x="4572126" y="2516704"/>
            <a:ext cx="1944090" cy="868644"/>
          </a:xfrm>
          <a:prstGeom prst="round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SMIC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、</a:t>
            </a: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Uscxm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 、 </a:t>
            </a: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tsmc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 </a:t>
            </a: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Silan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、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SPIL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、</a:t>
            </a: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Cxmt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、</a:t>
            </a: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Sien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 </a:t>
            </a: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CanSemi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 、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SK Hynix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 </a:t>
            </a: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Rongsemi</a:t>
            </a:r>
            <a:endParaRPr lang="en-US" altLang="zh-TW" sz="12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altLang="zh-TW" sz="12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  <p:sp>
        <p:nvSpPr>
          <p:cNvPr id="131" name="AutoShape 11"/>
          <p:cNvSpPr>
            <a:spLocks noChangeArrowheads="1"/>
          </p:cNvSpPr>
          <p:nvPr/>
        </p:nvSpPr>
        <p:spPr bwMode="auto">
          <a:xfrm>
            <a:off x="434100" y="2953288"/>
            <a:ext cx="2553724" cy="944092"/>
          </a:xfrm>
          <a:prstGeom prst="round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ja-JP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IBM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、</a:t>
            </a: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tsmc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 AZ</a:t>
            </a:r>
          </a:p>
          <a:p>
            <a:pPr algn="ctr">
              <a:defRPr/>
            </a:pPr>
            <a:r>
              <a:rPr lang="en-US" altLang="ja-JP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Micron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、</a:t>
            </a: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WaferTech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、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Samsung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Photronics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、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Toppan </a:t>
            </a:r>
          </a:p>
          <a:p>
            <a:pPr algn="ctr">
              <a:defRPr/>
            </a:pP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FormFactor</a:t>
            </a:r>
            <a:endParaRPr lang="en-US" altLang="zh-TW" sz="12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AutoShape 11"/>
          <p:cNvSpPr>
            <a:spLocks noChangeArrowheads="1"/>
          </p:cNvSpPr>
          <p:nvPr/>
        </p:nvSpPr>
        <p:spPr bwMode="auto">
          <a:xfrm>
            <a:off x="6048244" y="726459"/>
            <a:ext cx="1116241" cy="1733979"/>
          </a:xfrm>
          <a:prstGeom prst="round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Samsung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SK Hynix</a:t>
            </a:r>
          </a:p>
          <a:p>
            <a:pPr algn="ctr">
              <a:defRPr/>
            </a:pPr>
            <a:r>
              <a:rPr lang="en-US" altLang="zh-TW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foundry</a:t>
            </a:r>
          </a:p>
          <a:p>
            <a:pPr algn="ctr">
              <a:defRPr/>
            </a:pPr>
            <a:r>
              <a:rPr lang="en-US" altLang="ja-JP" sz="1200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Toppan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HOYA</a:t>
            </a:r>
            <a:b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PKL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Nepco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FST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LMTEC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</a:br>
            <a:endParaRPr lang="en-US" altLang="zh-TW" sz="12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3239933" y="1093700"/>
            <a:ext cx="1872208" cy="887347"/>
          </a:xfrm>
          <a:prstGeom prst="round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ja-JP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j-ea"/>
                <a:cs typeface="Calibri" pitchFamily="34" charset="0"/>
              </a:rPr>
              <a:t>AMTC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j-ea"/>
                <a:cs typeface="Calibri" pitchFamily="34" charset="0"/>
              </a:rPr>
              <a:t>、</a:t>
            </a:r>
            <a:r>
              <a:rPr lang="en-US" altLang="ja-JP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ea typeface="+mj-ea"/>
                <a:cs typeface="Calibri" pitchFamily="34" charset="0"/>
              </a:rPr>
              <a:t>ST Micro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Photronics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、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Toppan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Compugraphics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、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JD Photo</a:t>
            </a:r>
            <a:r>
              <a:rPr lang="zh-TW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Data</a:t>
            </a:r>
            <a:endParaRPr lang="en-US" altLang="zh-TW" sz="1200" dirty="0">
              <a:solidFill>
                <a:prstClr val="black">
                  <a:lumMod val="75000"/>
                  <a:lumOff val="25000"/>
                </a:prstClr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47" name="橢圓 248"/>
          <p:cNvSpPr>
            <a:spLocks noChangeAspect="1"/>
          </p:cNvSpPr>
          <p:nvPr/>
        </p:nvSpPr>
        <p:spPr>
          <a:xfrm>
            <a:off x="1208564" y="2608948"/>
            <a:ext cx="105128" cy="1012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橢圓 248"/>
          <p:cNvSpPr>
            <a:spLocks noChangeAspect="1"/>
          </p:cNvSpPr>
          <p:nvPr/>
        </p:nvSpPr>
        <p:spPr>
          <a:xfrm>
            <a:off x="287407" y="974196"/>
            <a:ext cx="146693" cy="1413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橢圓 248"/>
          <p:cNvSpPr>
            <a:spLocks noChangeAspect="1"/>
          </p:cNvSpPr>
          <p:nvPr/>
        </p:nvSpPr>
        <p:spPr>
          <a:xfrm>
            <a:off x="4412454" y="2305457"/>
            <a:ext cx="105128" cy="1012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橢圓 248"/>
          <p:cNvSpPr>
            <a:spLocks noChangeAspect="1"/>
          </p:cNvSpPr>
          <p:nvPr/>
        </p:nvSpPr>
        <p:spPr>
          <a:xfrm>
            <a:off x="6703229" y="3317848"/>
            <a:ext cx="105128" cy="1012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橢圓 248"/>
          <p:cNvSpPr>
            <a:spLocks noChangeAspect="1"/>
          </p:cNvSpPr>
          <p:nvPr/>
        </p:nvSpPr>
        <p:spPr>
          <a:xfrm>
            <a:off x="6908193" y="2720051"/>
            <a:ext cx="105128" cy="1012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橢圓 248"/>
          <p:cNvSpPr>
            <a:spLocks noChangeAspect="1"/>
          </p:cNvSpPr>
          <p:nvPr/>
        </p:nvSpPr>
        <p:spPr>
          <a:xfrm>
            <a:off x="7241338" y="2973253"/>
            <a:ext cx="105128" cy="1012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橢圓 248"/>
          <p:cNvSpPr>
            <a:spLocks noChangeAspect="1"/>
          </p:cNvSpPr>
          <p:nvPr/>
        </p:nvSpPr>
        <p:spPr>
          <a:xfrm>
            <a:off x="7408962" y="2599767"/>
            <a:ext cx="105128" cy="1012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橢圓 248"/>
          <p:cNvSpPr>
            <a:spLocks noChangeAspect="1"/>
          </p:cNvSpPr>
          <p:nvPr/>
        </p:nvSpPr>
        <p:spPr>
          <a:xfrm>
            <a:off x="7616001" y="2535366"/>
            <a:ext cx="105128" cy="1012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9512" y="4695986"/>
            <a:ext cx="2133600" cy="273844"/>
          </a:xfrm>
        </p:spPr>
        <p:txBody>
          <a:bodyPr/>
          <a:lstStyle/>
          <a:p>
            <a:fld id="{784524B3-3563-480D-A526-50C78DA9A87A}" type="datetime1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4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76256" y="4695986"/>
            <a:ext cx="2133600" cy="273844"/>
          </a:xfrm>
        </p:spPr>
        <p:txBody>
          <a:bodyPr/>
          <a:lstStyle/>
          <a:p>
            <a:fld id="{A367AD39-96D1-4C90-9065-4640A4D06C2B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37" name="標題 1"/>
          <p:cNvSpPr txBox="1">
            <a:spLocks/>
          </p:cNvSpPr>
          <p:nvPr/>
        </p:nvSpPr>
        <p:spPr>
          <a:xfrm>
            <a:off x="323528" y="346348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 smtClean="0"/>
              <a:t>Customer</a:t>
            </a:r>
            <a:endParaRPr lang="zh-TW" altLang="en-US" sz="2800" b="1" dirty="0"/>
          </a:p>
        </p:txBody>
      </p:sp>
      <p:sp>
        <p:nvSpPr>
          <p:cNvPr id="3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Copyright© </a:t>
            </a:r>
            <a:r>
              <a:rPr lang="en-US" altLang="zh-TW" dirty="0" err="1"/>
              <a:t>Gudeng</a:t>
            </a:r>
            <a:r>
              <a:rPr lang="en-US" altLang="zh-TW" dirty="0"/>
              <a:t> Precision Industrial Co. Ltd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191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24522" y="1942757"/>
            <a:ext cx="880933" cy="1106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平行四邊形 9"/>
          <p:cNvSpPr/>
          <p:nvPr/>
        </p:nvSpPr>
        <p:spPr>
          <a:xfrm>
            <a:off x="1437627" y="3327646"/>
            <a:ext cx="5138434" cy="411061"/>
          </a:xfrm>
          <a:prstGeom prst="parallelogram">
            <a:avLst>
              <a:gd name="adj" fmla="val 4683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4" name="AutoShape 8"/>
          <p:cNvSpPr>
            <a:spLocks noChangeArrowheads="1"/>
          </p:cNvSpPr>
          <p:nvPr/>
        </p:nvSpPr>
        <p:spPr bwMode="auto">
          <a:xfrm>
            <a:off x="1005455" y="1071710"/>
            <a:ext cx="7269841" cy="2647950"/>
          </a:xfrm>
          <a:prstGeom prst="rightArrow">
            <a:avLst>
              <a:gd name="adj1" fmla="val 70620"/>
              <a:gd name="adj2" fmla="val 0"/>
            </a:avLst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9" name="梯形 8"/>
          <p:cNvSpPr/>
          <p:nvPr/>
        </p:nvSpPr>
        <p:spPr>
          <a:xfrm rot="5400000">
            <a:off x="318145" y="2403293"/>
            <a:ext cx="2454898" cy="215933"/>
          </a:xfrm>
          <a:prstGeom prst="trapezoid">
            <a:avLst>
              <a:gd name="adj" fmla="val 17534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等腰三角形 63"/>
          <p:cNvSpPr/>
          <p:nvPr/>
        </p:nvSpPr>
        <p:spPr>
          <a:xfrm rot="5400000">
            <a:off x="845024" y="2103190"/>
            <a:ext cx="1106884" cy="786022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6" name="Picture 9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11"/>
          <a:stretch/>
        </p:blipFill>
        <p:spPr bwMode="auto">
          <a:xfrm>
            <a:off x="4817073" y="3858262"/>
            <a:ext cx="2070319" cy="5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等腰三角形 7"/>
          <p:cNvSpPr/>
          <p:nvPr/>
        </p:nvSpPr>
        <p:spPr>
          <a:xfrm rot="5400000">
            <a:off x="7757816" y="2033669"/>
            <a:ext cx="1820980" cy="78602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接點 38"/>
          <p:cNvCxnSpPr/>
          <p:nvPr/>
        </p:nvCxnSpPr>
        <p:spPr>
          <a:xfrm>
            <a:off x="4617432" y="2148529"/>
            <a:ext cx="0" cy="1389637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>
            <a:off x="6773912" y="2148529"/>
            <a:ext cx="0" cy="1389637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1816255" y="2148529"/>
            <a:ext cx="0" cy="1389637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5307910" y="2217741"/>
            <a:ext cx="779013" cy="428003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100"/>
          </a:p>
        </p:txBody>
      </p:sp>
      <p:sp>
        <p:nvSpPr>
          <p:cNvPr id="5" name="矩形 4"/>
          <p:cNvSpPr/>
          <p:nvPr/>
        </p:nvSpPr>
        <p:spPr>
          <a:xfrm>
            <a:off x="3556620" y="2217741"/>
            <a:ext cx="756287" cy="428003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100"/>
          </a:p>
        </p:txBody>
      </p:sp>
      <p:sp>
        <p:nvSpPr>
          <p:cNvPr id="142" name="AutoShape 6"/>
          <p:cNvSpPr>
            <a:spLocks noChangeArrowheads="1"/>
          </p:cNvSpPr>
          <p:nvPr/>
        </p:nvSpPr>
        <p:spPr bwMode="auto">
          <a:xfrm flipH="1">
            <a:off x="1437627" y="1283809"/>
            <a:ext cx="3350914" cy="376719"/>
          </a:xfrm>
          <a:prstGeom prst="parallelogram">
            <a:avLst>
              <a:gd name="adj" fmla="val 5504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pPr algn="ctr" latinLnBrk="1"/>
            <a:r>
              <a:rPr kumimoji="1" lang="en-US" altLang="ko-KR" sz="1400" b="1" dirty="0" smtClean="0">
                <a:solidFill>
                  <a:schemeClr val="bg1"/>
                </a:solidFill>
                <a:ea typeface="Gulim" pitchFamily="34" charset="-127"/>
              </a:rPr>
              <a:t>Semiconductor Production Process</a:t>
            </a:r>
            <a:endParaRPr kumimoji="1" lang="en-US" altLang="ko-KR" sz="2400" dirty="0">
              <a:solidFill>
                <a:schemeClr val="bg1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158" name="Text Box 23"/>
          <p:cNvSpPr txBox="1">
            <a:spLocks noChangeArrowheads="1"/>
          </p:cNvSpPr>
          <p:nvPr/>
        </p:nvSpPr>
        <p:spPr bwMode="auto">
          <a:xfrm>
            <a:off x="1868288" y="2216636"/>
            <a:ext cx="692505" cy="430213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/>
            <a:r>
              <a:rPr kumimoji="1" lang="en-US" altLang="ko-KR" sz="1100" b="1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IC Design</a:t>
            </a:r>
            <a:endParaRPr kumimoji="1" lang="en-US" altLang="ko-KR" sz="1100" b="1" dirty="0">
              <a:solidFill>
                <a:schemeClr val="bg1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159" name="Text Box 24"/>
          <p:cNvSpPr txBox="1">
            <a:spLocks noChangeArrowheads="1"/>
          </p:cNvSpPr>
          <p:nvPr/>
        </p:nvSpPr>
        <p:spPr bwMode="auto">
          <a:xfrm>
            <a:off x="3548373" y="2300937"/>
            <a:ext cx="7727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/>
            <a:r>
              <a:rPr kumimoji="1" lang="en-US" altLang="ko-KR" sz="1100" b="1" dirty="0" smtClean="0">
                <a:solidFill>
                  <a:schemeClr val="bg1"/>
                </a:solidFill>
                <a:ea typeface="Gulim" pitchFamily="34" charset="-127"/>
              </a:rPr>
              <a:t>Foundry</a:t>
            </a:r>
          </a:p>
        </p:txBody>
      </p:sp>
      <p:sp>
        <p:nvSpPr>
          <p:cNvPr id="160" name="Text Box 25"/>
          <p:cNvSpPr txBox="1">
            <a:spLocks noChangeArrowheads="1"/>
          </p:cNvSpPr>
          <p:nvPr/>
        </p:nvSpPr>
        <p:spPr bwMode="auto">
          <a:xfrm>
            <a:off x="4675856" y="2216636"/>
            <a:ext cx="589091" cy="430213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/>
            <a:r>
              <a:rPr kumimoji="1" lang="en-US" altLang="ko-KR" sz="1100" b="1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Wafer </a:t>
            </a:r>
          </a:p>
          <a:p>
            <a:pPr algn="ctr" eaLnBrk="1" latinLnBrk="1" hangingPunct="1"/>
            <a:r>
              <a:rPr kumimoji="1" lang="en-US" altLang="ko-KR" sz="1100" b="1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Sort</a:t>
            </a:r>
            <a:endParaRPr kumimoji="1" lang="en-US" altLang="ko-KR" sz="1100" b="1" dirty="0">
              <a:solidFill>
                <a:schemeClr val="bg1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161" name="Text Box 26"/>
          <p:cNvSpPr txBox="1">
            <a:spLocks noChangeArrowheads="1"/>
          </p:cNvSpPr>
          <p:nvPr/>
        </p:nvSpPr>
        <p:spPr bwMode="auto">
          <a:xfrm>
            <a:off x="5273854" y="2300937"/>
            <a:ext cx="84712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/>
            <a:r>
              <a:rPr kumimoji="1" lang="en-US" altLang="ko-KR" sz="1100" b="1" dirty="0" smtClean="0">
                <a:solidFill>
                  <a:schemeClr val="bg1"/>
                </a:solidFill>
                <a:ea typeface="Gulim" pitchFamily="34" charset="-127"/>
              </a:rPr>
              <a:t>Assembly</a:t>
            </a:r>
          </a:p>
        </p:txBody>
      </p:sp>
      <p:sp>
        <p:nvSpPr>
          <p:cNvPr id="162" name="Text Box 27"/>
          <p:cNvSpPr txBox="1">
            <a:spLocks noChangeArrowheads="1"/>
          </p:cNvSpPr>
          <p:nvPr/>
        </p:nvSpPr>
        <p:spPr bwMode="auto">
          <a:xfrm>
            <a:off x="6120978" y="2216636"/>
            <a:ext cx="578578" cy="430213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/>
            <a:r>
              <a:rPr kumimoji="1" lang="en-US" altLang="ko-KR" sz="1100" b="1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Final </a:t>
            </a:r>
          </a:p>
          <a:p>
            <a:pPr algn="ctr" eaLnBrk="1" latinLnBrk="1" hangingPunct="1"/>
            <a:r>
              <a:rPr kumimoji="1" lang="en-US" altLang="ko-KR" sz="1100" b="1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Test</a:t>
            </a:r>
            <a:endParaRPr kumimoji="1" lang="en-US" altLang="ko-KR" sz="1100" b="1" dirty="0">
              <a:solidFill>
                <a:schemeClr val="bg1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163" name="Text Box 23"/>
          <p:cNvSpPr txBox="1">
            <a:spLocks noChangeArrowheads="1"/>
          </p:cNvSpPr>
          <p:nvPr/>
        </p:nvSpPr>
        <p:spPr bwMode="auto">
          <a:xfrm>
            <a:off x="2604457" y="2216299"/>
            <a:ext cx="694317" cy="430887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/>
            <a:r>
              <a:rPr kumimoji="1" lang="en-US" altLang="ko-KR" sz="1100" b="1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Mask</a:t>
            </a:r>
          </a:p>
          <a:p>
            <a:pPr algn="ctr" eaLnBrk="1" latinLnBrk="1" hangingPunct="1"/>
            <a:r>
              <a:rPr kumimoji="1" lang="en-US" altLang="ko-KR" sz="1100" b="1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Maker</a:t>
            </a:r>
            <a:endParaRPr kumimoji="1" lang="en-US" altLang="ko-KR" sz="1100" b="1" dirty="0">
              <a:solidFill>
                <a:schemeClr val="bg1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170" name="Text Box 26"/>
          <p:cNvSpPr txBox="1">
            <a:spLocks noChangeArrowheads="1"/>
          </p:cNvSpPr>
          <p:nvPr/>
        </p:nvSpPr>
        <p:spPr bwMode="auto">
          <a:xfrm>
            <a:off x="6893274" y="2216299"/>
            <a:ext cx="874936" cy="430887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/>
            <a:r>
              <a:rPr kumimoji="1" lang="en-US" altLang="ko-KR" sz="1100" b="1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Board</a:t>
            </a:r>
          </a:p>
          <a:p>
            <a:pPr algn="ctr" eaLnBrk="1" latinLnBrk="1" hangingPunct="1"/>
            <a:r>
              <a:rPr kumimoji="1" lang="en-US" altLang="ko-KR" sz="1100" b="1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Assembly</a:t>
            </a:r>
          </a:p>
        </p:txBody>
      </p:sp>
      <p:sp>
        <p:nvSpPr>
          <p:cNvPr id="171" name="Text Box 26"/>
          <p:cNvSpPr txBox="1">
            <a:spLocks noChangeArrowheads="1"/>
          </p:cNvSpPr>
          <p:nvPr/>
        </p:nvSpPr>
        <p:spPr bwMode="auto">
          <a:xfrm>
            <a:off x="7789943" y="2216299"/>
            <a:ext cx="725112" cy="430887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latinLnBrk="1" hangingPunct="1"/>
            <a:r>
              <a:rPr kumimoji="1" lang="en-US" altLang="ko-KR" sz="1100" b="1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Board</a:t>
            </a:r>
            <a:endParaRPr kumimoji="1" lang="en-US" altLang="ko-KR" sz="1100" b="1" dirty="0">
              <a:solidFill>
                <a:schemeClr val="bg1"/>
              </a:solidFill>
              <a:latin typeface="+mn-lt"/>
              <a:ea typeface="Gulim" pitchFamily="34" charset="-127"/>
            </a:endParaRPr>
          </a:p>
          <a:p>
            <a:pPr algn="ctr" eaLnBrk="1" latinLnBrk="1" hangingPunct="1"/>
            <a:r>
              <a:rPr kumimoji="1" lang="en-US" altLang="ko-KR" sz="1100" b="1" dirty="0" smtClean="0">
                <a:solidFill>
                  <a:schemeClr val="bg1"/>
                </a:solidFill>
                <a:latin typeface="+mn-lt"/>
                <a:ea typeface="Gulim" pitchFamily="34" charset="-127"/>
              </a:rPr>
              <a:t>Testing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780706" y="2644333"/>
            <a:ext cx="1532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 indent="-108000">
              <a:buFont typeface="Arial" pitchFamily="34" charset="0"/>
              <a:buChar char="•"/>
            </a:pPr>
            <a:r>
              <a:rPr lang="en-US" altLang="zh-TW" sz="1200" b="1" dirty="0" smtClean="0">
                <a:solidFill>
                  <a:srgbClr val="0070C0"/>
                </a:solidFill>
              </a:rPr>
              <a:t>Circuit Design</a:t>
            </a:r>
          </a:p>
          <a:p>
            <a:pPr marL="36000" indent="-108000">
              <a:buFont typeface="Arial" pitchFamily="34" charset="0"/>
              <a:buChar char="•"/>
            </a:pPr>
            <a:r>
              <a:rPr lang="en-US" altLang="zh-TW" sz="1200" b="1" dirty="0" smtClean="0">
                <a:solidFill>
                  <a:srgbClr val="0070C0"/>
                </a:solidFill>
              </a:rPr>
              <a:t>Engineering Test</a:t>
            </a:r>
            <a:endParaRPr lang="zh-TW" altLang="en-US" sz="1200" b="1" dirty="0">
              <a:solidFill>
                <a:srgbClr val="0070C0"/>
              </a:solidFill>
            </a:endParaRPr>
          </a:p>
        </p:txBody>
      </p:sp>
      <p:sp>
        <p:nvSpPr>
          <p:cNvPr id="172" name="文字方塊 171"/>
          <p:cNvSpPr txBox="1"/>
          <p:nvPr/>
        </p:nvSpPr>
        <p:spPr>
          <a:xfrm>
            <a:off x="3369152" y="2644333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 indent="-108000">
              <a:buFont typeface="Arial" pitchFamily="34" charset="0"/>
              <a:buChar char="•"/>
            </a:pPr>
            <a:r>
              <a:rPr lang="en-US" altLang="zh-TW" sz="1200" b="1" dirty="0">
                <a:solidFill>
                  <a:srgbClr val="0070C0"/>
                </a:solidFill>
              </a:rPr>
              <a:t>Materials Fab</a:t>
            </a:r>
          </a:p>
          <a:p>
            <a:pPr marL="36000" indent="-108000">
              <a:buFont typeface="Arial" pitchFamily="34" charset="0"/>
              <a:buChar char="•"/>
            </a:pPr>
            <a:r>
              <a:rPr lang="en-US" altLang="zh-TW" sz="1200" b="1" dirty="0">
                <a:solidFill>
                  <a:srgbClr val="0070C0"/>
                </a:solidFill>
              </a:rPr>
              <a:t>Wafer Bank</a:t>
            </a:r>
            <a:endParaRPr lang="zh-TW" altLang="en-US" sz="1200" b="1" dirty="0">
              <a:solidFill>
                <a:srgbClr val="0070C0"/>
              </a:solidFill>
            </a:endParaRPr>
          </a:p>
        </p:txBody>
      </p:sp>
      <p:sp>
        <p:nvSpPr>
          <p:cNvPr id="173" name="文字方塊 172"/>
          <p:cNvSpPr txBox="1"/>
          <p:nvPr/>
        </p:nvSpPr>
        <p:spPr>
          <a:xfrm>
            <a:off x="4578639" y="2644333"/>
            <a:ext cx="1426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 indent="-108000">
              <a:buFont typeface="Arial" pitchFamily="34" charset="0"/>
              <a:buChar char="•"/>
            </a:pPr>
            <a:r>
              <a:rPr lang="en-US" altLang="zh-TW" sz="1200" b="1" dirty="0" smtClean="0">
                <a:solidFill>
                  <a:srgbClr val="0070C0"/>
                </a:solidFill>
              </a:rPr>
              <a:t>Wafer Bumping</a:t>
            </a:r>
          </a:p>
          <a:p>
            <a:pPr marL="36000" indent="-108000">
              <a:buFont typeface="Arial" pitchFamily="34" charset="0"/>
              <a:buChar char="•"/>
            </a:pPr>
            <a:r>
              <a:rPr lang="en-US" altLang="zh-TW" sz="1200" b="1" dirty="0" smtClean="0">
                <a:solidFill>
                  <a:srgbClr val="0070C0"/>
                </a:solidFill>
              </a:rPr>
              <a:t>Wafer Probing</a:t>
            </a:r>
          </a:p>
        </p:txBody>
      </p:sp>
      <p:sp>
        <p:nvSpPr>
          <p:cNvPr id="174" name="文字方塊 173"/>
          <p:cNvSpPr txBox="1"/>
          <p:nvPr/>
        </p:nvSpPr>
        <p:spPr>
          <a:xfrm>
            <a:off x="6735119" y="2644333"/>
            <a:ext cx="1556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 indent="108000">
              <a:buFont typeface="Arial" pitchFamily="34" charset="0"/>
              <a:buChar char="•"/>
            </a:pPr>
            <a:r>
              <a:rPr lang="en-US" altLang="zh-TW" sz="1200" b="1" dirty="0" smtClean="0">
                <a:solidFill>
                  <a:srgbClr val="0070C0"/>
                </a:solidFill>
              </a:rPr>
              <a:t>Module, Board </a:t>
            </a:r>
          </a:p>
          <a:p>
            <a:pPr marL="36000" indent="108000"/>
            <a:r>
              <a:rPr lang="en-US" altLang="zh-TW" sz="1200" b="1" dirty="0" smtClean="0">
                <a:solidFill>
                  <a:srgbClr val="0070C0"/>
                </a:solidFill>
              </a:rPr>
              <a:t>Assembly &amp; Test</a:t>
            </a:r>
          </a:p>
        </p:txBody>
      </p:sp>
      <p:pic>
        <p:nvPicPr>
          <p:cNvPr id="177" name="Picture 5" descr="X:\ShareData\部門資料交換區\客戶技術服務一處\研發單位\姿維\家登產品照\修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26" y="3490894"/>
            <a:ext cx="671154" cy="4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X:\ShareData\部門資料交換區\客戶技術服務一處\研發單位\姿維\家登產品照\修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72" y="3440625"/>
            <a:ext cx="542613" cy="40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直線接點 37"/>
          <p:cNvCxnSpPr/>
          <p:nvPr/>
        </p:nvCxnSpPr>
        <p:spPr>
          <a:xfrm>
            <a:off x="3407945" y="2148529"/>
            <a:ext cx="0" cy="1389637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5" descr="X:\ShareData\部門資料交換區\客戶技術服務一處\研發單位\姿維\家登產品照\修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12504"/>
            <a:ext cx="671154" cy="4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158" y="3417413"/>
            <a:ext cx="608764" cy="44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46" y="3305302"/>
            <a:ext cx="884099" cy="58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7" r="32286" b="2587"/>
          <a:stretch/>
        </p:blipFill>
        <p:spPr bwMode="auto">
          <a:xfrm>
            <a:off x="2214540" y="3814431"/>
            <a:ext cx="504925" cy="44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3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50" y="3393252"/>
            <a:ext cx="1480260" cy="110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www.gudeng.com/UploadImage/ProductItem/637528803043885630_6%E5%90%8B%E9%87%91%E5%B1%AC%E5%85%89%E7%BD%A9%E7%9B%92(%E5%9C%93%E8%A7%92)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76" y="3860698"/>
            <a:ext cx="472969" cy="3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https://www.gudeng.com/UploadImage/ProductItem/637598913192801993_Wafer%20Pod%20(OHT)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22" y="3412372"/>
            <a:ext cx="772781" cy="51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gudeng.com/UploadImage/ProductItem/637558967637829734_200mm%E6%99%B6%E8%88%9F(Wafer%20Cassette)-%E8%80%90%E9%AB%98%E6%BA%AB_800x800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22" y="3960516"/>
            <a:ext cx="434935" cy="44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Cheng.Hsu\Desktop\ALL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0945" y1="46400" x2="68657" y2="74800"/>
                        <a14:foregroundMark x1="67761" y1="69600" x2="56716" y2="76800"/>
                        <a14:backgroundMark x1="86368" y1="72133" x2="83781" y2="79467"/>
                        <a14:backgroundMark x1="79403" y1="84800" x2="63383" y2="9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624" y="3937379"/>
            <a:ext cx="689918" cy="51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Cheng.Hsu\Desktop\ALL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0945" y1="46400" x2="68657" y2="74800"/>
                        <a14:foregroundMark x1="67761" y1="69600" x2="56716" y2="76800"/>
                        <a14:backgroundMark x1="86368" y1="72133" x2="83781" y2="79467"/>
                        <a14:backgroundMark x1="79403" y1="84800" x2="63383" y2="9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01" y="3363838"/>
            <a:ext cx="689918" cy="51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6"/>
          <a:stretch/>
        </p:blipFill>
        <p:spPr bwMode="auto">
          <a:xfrm rot="540000">
            <a:off x="1430893" y="3734991"/>
            <a:ext cx="770723" cy="70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5" name="Group 9"/>
          <p:cNvGrpSpPr>
            <a:grpSpLocks/>
          </p:cNvGrpSpPr>
          <p:nvPr/>
        </p:nvGrpSpPr>
        <p:grpSpPr bwMode="auto">
          <a:xfrm>
            <a:off x="1708550" y="1759402"/>
            <a:ext cx="6870398" cy="366710"/>
            <a:chOff x="678" y="2144"/>
            <a:chExt cx="3647" cy="45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7" name="AutoShape 11"/>
            <p:cNvSpPr>
              <a:spLocks noChangeArrowheads="1"/>
            </p:cNvSpPr>
            <p:nvPr/>
          </p:nvSpPr>
          <p:spPr bwMode="auto">
            <a:xfrm>
              <a:off x="3086" y="2144"/>
              <a:ext cx="1239" cy="454"/>
            </a:xfrm>
            <a:prstGeom prst="homePlate">
              <a:avLst>
                <a:gd name="adj" fmla="val 40531"/>
              </a:avLst>
            </a:prstGeom>
            <a:gradFill>
              <a:gsLst>
                <a:gs pos="100000">
                  <a:srgbClr val="00B0F0">
                    <a:lumMod val="40000"/>
                    <a:lumOff val="60000"/>
                  </a:srgbClr>
                </a:gs>
                <a:gs pos="0">
                  <a:srgbClr val="00B0F0"/>
                </a:gs>
              </a:gsLst>
              <a:lin ang="0" scaled="0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ko-KR" altLang="en-US" sz="1600" b="1" i="1" dirty="0">
                  <a:solidFill>
                    <a:schemeClr val="bg1"/>
                  </a:solidFill>
                  <a:ea typeface="Gulim" pitchFamily="34" charset="-127"/>
                </a:rPr>
                <a:t>   </a:t>
              </a:r>
              <a:r>
                <a:rPr kumimoji="1" lang="ko-KR" altLang="en-US" sz="1600" b="1" i="1" dirty="0" smtClean="0">
                  <a:solidFill>
                    <a:schemeClr val="bg1"/>
                  </a:solidFill>
                  <a:ea typeface="Gulim" pitchFamily="34" charset="-127"/>
                </a:rPr>
                <a:t>        </a:t>
              </a:r>
              <a:r>
                <a:rPr kumimoji="1" lang="en-US" altLang="ko-KR" sz="1600" b="1" i="1" dirty="0" smtClean="0">
                  <a:solidFill>
                    <a:schemeClr val="bg1"/>
                  </a:solidFill>
                  <a:ea typeface="Gulim" pitchFamily="34" charset="-127"/>
                </a:rPr>
                <a:t>Board Assembly </a:t>
              </a:r>
              <a:endParaRPr kumimoji="1" lang="en-US" altLang="ko-KR" sz="1600" b="1" i="1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  <p:sp>
          <p:nvSpPr>
            <p:cNvPr id="148" name="AutoShape 12"/>
            <p:cNvSpPr>
              <a:spLocks noChangeArrowheads="1"/>
            </p:cNvSpPr>
            <p:nvPr/>
          </p:nvSpPr>
          <p:spPr bwMode="auto">
            <a:xfrm>
              <a:off x="2092" y="2144"/>
              <a:ext cx="1201" cy="454"/>
            </a:xfrm>
            <a:prstGeom prst="homePlate">
              <a:avLst>
                <a:gd name="adj" fmla="val 40531"/>
              </a:avLst>
            </a:prstGeom>
            <a:gradFill>
              <a:gsLst>
                <a:gs pos="100000">
                  <a:srgbClr val="00B0F0">
                    <a:lumMod val="40000"/>
                    <a:lumOff val="60000"/>
                  </a:srgbClr>
                </a:gs>
                <a:gs pos="0">
                  <a:srgbClr val="00B0F0"/>
                </a:gs>
              </a:gsLst>
              <a:lin ang="0" scaled="0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ko-KR" altLang="en-US" sz="1600" b="1" i="1" dirty="0">
                  <a:solidFill>
                    <a:schemeClr val="bg1"/>
                  </a:solidFill>
                  <a:ea typeface="Gulim" pitchFamily="34" charset="-127"/>
                </a:rPr>
                <a:t>     </a:t>
              </a:r>
              <a:r>
                <a:rPr kumimoji="1" lang="en-US" altLang="ko-KR" sz="1600" b="1" i="1" dirty="0" smtClean="0">
                  <a:solidFill>
                    <a:schemeClr val="bg1"/>
                  </a:solidFill>
                  <a:ea typeface="Gulim" pitchFamily="34" charset="-127"/>
                </a:rPr>
                <a:t>Back End</a:t>
              </a:r>
              <a:endParaRPr kumimoji="1" lang="en-US" altLang="ko-KR" sz="1600" b="1" i="1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  <p:sp>
          <p:nvSpPr>
            <p:cNvPr id="149" name="AutoShape 13"/>
            <p:cNvSpPr>
              <a:spLocks noChangeArrowheads="1"/>
            </p:cNvSpPr>
            <p:nvPr/>
          </p:nvSpPr>
          <p:spPr bwMode="auto">
            <a:xfrm>
              <a:off x="1280" y="2144"/>
              <a:ext cx="972" cy="454"/>
            </a:xfrm>
            <a:prstGeom prst="homePlate">
              <a:avLst>
                <a:gd name="adj" fmla="val 40531"/>
              </a:avLst>
            </a:prstGeom>
            <a:gradFill>
              <a:gsLst>
                <a:gs pos="100000">
                  <a:srgbClr val="00B0F0">
                    <a:lumMod val="40000"/>
                    <a:lumOff val="60000"/>
                  </a:srgbClr>
                </a:gs>
                <a:gs pos="0">
                  <a:srgbClr val="00B0F0"/>
                </a:gs>
              </a:gsLst>
              <a:lin ang="0" scaled="0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ko-KR" altLang="en-US" sz="1600" b="1" i="1" dirty="0">
                  <a:solidFill>
                    <a:schemeClr val="bg1"/>
                  </a:solidFill>
                  <a:ea typeface="Gulim" pitchFamily="34" charset="-127"/>
                </a:rPr>
                <a:t>  </a:t>
              </a:r>
              <a:r>
                <a:rPr kumimoji="1" lang="ko-KR" altLang="en-US" sz="1600" b="1" i="1" dirty="0" smtClean="0">
                  <a:solidFill>
                    <a:schemeClr val="bg1"/>
                  </a:solidFill>
                  <a:ea typeface="Gulim" pitchFamily="34" charset="-127"/>
                </a:rPr>
                <a:t>         </a:t>
              </a:r>
              <a:r>
                <a:rPr kumimoji="1" lang="en-US" altLang="ko-KR" sz="1600" b="1" i="1" dirty="0" smtClean="0">
                  <a:solidFill>
                    <a:schemeClr val="bg1"/>
                  </a:solidFill>
                  <a:ea typeface="Gulim" pitchFamily="34" charset="-127"/>
                </a:rPr>
                <a:t>Front End</a:t>
              </a:r>
              <a:endParaRPr kumimoji="1" lang="en-US" altLang="ko-KR" sz="1600" b="1" i="1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  <p:sp>
          <p:nvSpPr>
            <p:cNvPr id="150" name="AutoShape 14"/>
            <p:cNvSpPr>
              <a:spLocks noChangeArrowheads="1"/>
            </p:cNvSpPr>
            <p:nvPr/>
          </p:nvSpPr>
          <p:spPr bwMode="auto">
            <a:xfrm>
              <a:off x="678" y="2144"/>
              <a:ext cx="905" cy="454"/>
            </a:xfrm>
            <a:prstGeom prst="homePlate">
              <a:avLst>
                <a:gd name="adj" fmla="val 40531"/>
              </a:avLst>
            </a:prstGeom>
            <a:gradFill>
              <a:gsLst>
                <a:gs pos="100000">
                  <a:srgbClr val="00B0F0">
                    <a:lumMod val="40000"/>
                    <a:lumOff val="60000"/>
                  </a:srgbClr>
                </a:gs>
                <a:gs pos="0">
                  <a:srgbClr val="00B0F0"/>
                </a:gs>
              </a:gsLst>
              <a:lin ang="0" scaled="0"/>
            </a:gra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1"/>
              <a:r>
                <a:rPr kumimoji="1" lang="en-US" altLang="ko-KR" sz="1400" b="1" i="1" dirty="0" smtClean="0">
                  <a:solidFill>
                    <a:schemeClr val="bg1"/>
                  </a:solidFill>
                  <a:ea typeface="Gulim" pitchFamily="34" charset="-127"/>
                </a:rPr>
                <a:t>Product</a:t>
              </a:r>
              <a:r>
                <a:rPr kumimoji="1" lang="zh-TW" altLang="en-US" sz="1400" b="1" i="1" dirty="0" smtClean="0">
                  <a:solidFill>
                    <a:schemeClr val="bg1"/>
                  </a:solidFill>
                  <a:ea typeface="Gulim" pitchFamily="34" charset="-127"/>
                </a:rPr>
                <a:t> </a:t>
              </a:r>
              <a:r>
                <a:rPr kumimoji="1" lang="en-US" altLang="ko-KR" sz="1400" b="1" i="1" dirty="0" smtClean="0">
                  <a:solidFill>
                    <a:schemeClr val="bg1"/>
                  </a:solidFill>
                  <a:ea typeface="Gulim" pitchFamily="34" charset="-127"/>
                </a:rPr>
                <a:t>Design </a:t>
              </a:r>
              <a:endParaRPr kumimoji="1" lang="en-US" altLang="ko-KR" sz="1400" b="1" i="1" dirty="0">
                <a:solidFill>
                  <a:schemeClr val="bg1"/>
                </a:solidFill>
                <a:ea typeface="Gulim" pitchFamily="34" charset="-127"/>
              </a:endParaRPr>
            </a:p>
          </p:txBody>
        </p:sp>
      </p:grp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107504" y="2090586"/>
            <a:ext cx="1601046" cy="881893"/>
          </a:xfrm>
          <a:prstGeom prst="roundRect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000" indent="-108000">
              <a:buFont typeface="Arial" pitchFamily="34" charset="0"/>
              <a:buChar char="•"/>
            </a:pPr>
            <a:r>
              <a:rPr lang="en-US" altLang="zh-TW" sz="1000" dirty="0" smtClean="0"/>
              <a:t>Communication</a:t>
            </a:r>
          </a:p>
          <a:p>
            <a:pPr marL="36000" indent="-108000">
              <a:buFont typeface="Arial" pitchFamily="34" charset="0"/>
              <a:buChar char="•"/>
            </a:pPr>
            <a:r>
              <a:rPr lang="en-US" altLang="zh-TW" sz="1000" dirty="0" smtClean="0"/>
              <a:t>Automotive</a:t>
            </a:r>
          </a:p>
          <a:p>
            <a:pPr marL="36000" indent="-108000">
              <a:buFont typeface="Arial" pitchFamily="34" charset="0"/>
              <a:buChar char="•"/>
            </a:pPr>
            <a:r>
              <a:rPr lang="en-US" altLang="zh-TW" sz="1000" dirty="0"/>
              <a:t>Consumer</a:t>
            </a:r>
            <a:r>
              <a:rPr lang="zh-TW" altLang="en-US" sz="1000" dirty="0"/>
              <a:t> </a:t>
            </a:r>
            <a:r>
              <a:rPr lang="en-US" altLang="zh-TW" sz="1000" dirty="0" smtClean="0"/>
              <a:t>Electronics</a:t>
            </a:r>
            <a:endParaRPr lang="en-US" altLang="zh-TW" sz="1000" dirty="0"/>
          </a:p>
          <a:p>
            <a:pPr marL="36000" indent="-108000">
              <a:buFont typeface="Arial" pitchFamily="34" charset="0"/>
              <a:buChar char="•"/>
            </a:pPr>
            <a:r>
              <a:rPr lang="en-US" altLang="zh-TW" sz="1000" dirty="0"/>
              <a:t>National Defense</a:t>
            </a:r>
            <a:endParaRPr lang="zh-TW" altLang="en-US" sz="1000" b="1" dirty="0"/>
          </a:p>
          <a:p>
            <a:pPr marL="36000" indent="-108000">
              <a:buFont typeface="Arial" pitchFamily="34" charset="0"/>
              <a:buChar char="•"/>
            </a:pPr>
            <a:r>
              <a:rPr lang="en-US" altLang="zh-TW" sz="1000" dirty="0" smtClean="0"/>
              <a:t>PC/NB</a:t>
            </a:r>
          </a:p>
        </p:txBody>
      </p:sp>
      <p:pic>
        <p:nvPicPr>
          <p:cNvPr id="41" name="Picture 5" descr="X:\ShareData\部門資料交換區\客戶技術服務一處\研發單位\姿維\家登產品照\修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46" y="3441205"/>
            <a:ext cx="671154" cy="47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 rot="2463663">
            <a:off x="942399" y="1252749"/>
            <a:ext cx="314088" cy="66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23528" y="843558"/>
            <a:ext cx="6070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D60093"/>
                </a:solidFill>
              </a:rPr>
              <a:t>Semiconductor </a:t>
            </a:r>
            <a:r>
              <a:rPr lang="en-US" altLang="zh-TW" dirty="0" smtClean="0">
                <a:solidFill>
                  <a:srgbClr val="D60093"/>
                </a:solidFill>
              </a:rPr>
              <a:t>Mature </a:t>
            </a:r>
            <a:r>
              <a:rPr lang="en-US" altLang="zh-TW" dirty="0">
                <a:solidFill>
                  <a:srgbClr val="D60093"/>
                </a:solidFill>
              </a:rPr>
              <a:t>to A</a:t>
            </a:r>
            <a:r>
              <a:rPr lang="en-US" altLang="zh-TW" dirty="0" smtClean="0">
                <a:solidFill>
                  <a:srgbClr val="D60093"/>
                </a:solidFill>
              </a:rPr>
              <a:t>dvanced Process</a:t>
            </a:r>
            <a:endParaRPr lang="zh-TW" altLang="en-US" dirty="0">
              <a:solidFill>
                <a:srgbClr val="D60093"/>
              </a:solidFill>
            </a:endParaRPr>
          </a:p>
        </p:txBody>
      </p:sp>
      <p:sp>
        <p:nvSpPr>
          <p:cNvPr id="61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79512" y="4695986"/>
            <a:ext cx="2133600" cy="273844"/>
          </a:xfrm>
        </p:spPr>
        <p:txBody>
          <a:bodyPr/>
          <a:lstStyle/>
          <a:p>
            <a:fld id="{7F13CB1F-703C-4BA1-804C-C758BABB9BB7}" type="datetime1">
              <a:rPr lang="zh-TW" altLang="en-US" smtClean="0"/>
              <a:t>2022/7/28</a:t>
            </a:fld>
            <a:endParaRPr lang="zh-TW" altLang="en-US" dirty="0"/>
          </a:p>
        </p:txBody>
      </p:sp>
      <p:sp>
        <p:nvSpPr>
          <p:cNvPr id="6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876256" y="4695986"/>
            <a:ext cx="2133600" cy="273844"/>
          </a:xfrm>
        </p:spPr>
        <p:txBody>
          <a:bodyPr/>
          <a:lstStyle/>
          <a:p>
            <a:fld id="{A367AD39-96D1-4C90-9065-4640A4D06C2B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63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555776" y="4731990"/>
            <a:ext cx="3752056" cy="273844"/>
          </a:xfrm>
        </p:spPr>
        <p:txBody>
          <a:bodyPr/>
          <a:lstStyle/>
          <a:p>
            <a:r>
              <a:rPr lang="en-US" altLang="zh-TW" sz="1000" dirty="0" smtClean="0"/>
              <a:t>Copyright© </a:t>
            </a:r>
            <a:r>
              <a:rPr lang="en-US" altLang="zh-TW" dirty="0" err="1"/>
              <a:t>Gudeng</a:t>
            </a:r>
            <a:r>
              <a:rPr lang="en-US" altLang="zh-TW" dirty="0"/>
              <a:t> Precision Industrial Co., LTD</a:t>
            </a:r>
            <a:endParaRPr lang="zh-TW" altLang="en-US" sz="10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5137078" y="339502"/>
            <a:ext cx="2516651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1400" b="1" dirty="0" err="1" smtClean="0">
                <a:solidFill>
                  <a:srgbClr val="0070C0"/>
                </a:solidFill>
                <a:latin typeface="+mj-ea"/>
                <a:ea typeface="+mj-ea"/>
              </a:rPr>
              <a:t>Gudeng</a:t>
            </a:r>
            <a:r>
              <a:rPr lang="en-US" altLang="zh-TW" sz="1400" b="1" dirty="0" smtClean="0">
                <a:solidFill>
                  <a:srgbClr val="0070C0"/>
                </a:solidFill>
                <a:latin typeface="+mj-ea"/>
                <a:ea typeface="+mj-ea"/>
              </a:rPr>
              <a:t> Key Wafer Carriers</a:t>
            </a:r>
          </a:p>
          <a:p>
            <a:pPr algn="ctr"/>
            <a:r>
              <a:rPr lang="en-US" altLang="zh-TW" sz="1400" dirty="0" smtClean="0">
                <a:latin typeface="+mj-ea"/>
                <a:ea typeface="+mj-ea"/>
              </a:rPr>
              <a:t>Process</a:t>
            </a:r>
            <a:r>
              <a:rPr lang="zh-TW" altLang="en-US" sz="1400" dirty="0" smtClean="0"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latin typeface="+mj-ea"/>
                <a:ea typeface="+mj-ea"/>
              </a:rPr>
              <a:t>12”FOUP</a:t>
            </a:r>
          </a:p>
          <a:p>
            <a:pPr algn="ctr"/>
            <a:r>
              <a:rPr lang="en-US" altLang="zh-TW" sz="1400" dirty="0" smtClean="0">
                <a:latin typeface="+mj-ea"/>
                <a:ea typeface="+mj-ea"/>
              </a:rPr>
              <a:t>Shipping</a:t>
            </a:r>
            <a:r>
              <a:rPr lang="zh-TW" altLang="en-US" sz="1400" dirty="0" smtClean="0"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latin typeface="+mj-ea"/>
                <a:ea typeface="+mj-ea"/>
              </a:rPr>
              <a:t>FOSB</a:t>
            </a:r>
          </a:p>
          <a:p>
            <a:pPr algn="ctr"/>
            <a:r>
              <a:rPr lang="en-US" altLang="zh-TW" sz="1400" dirty="0" smtClean="0">
                <a:latin typeface="+mj-ea"/>
                <a:ea typeface="+mj-ea"/>
              </a:rPr>
              <a:t>Packaging</a:t>
            </a:r>
            <a:r>
              <a:rPr lang="zh-TW" altLang="en-US" sz="1400" dirty="0" smtClean="0">
                <a:latin typeface="+mj-ea"/>
                <a:ea typeface="+mj-ea"/>
              </a:rPr>
              <a:t>：</a:t>
            </a:r>
            <a:r>
              <a:rPr lang="en-US" altLang="zh-TW" sz="1400" dirty="0" smtClean="0">
                <a:latin typeface="+mj-ea"/>
                <a:ea typeface="+mj-ea"/>
              </a:rPr>
              <a:t>510 FOUP</a:t>
            </a:r>
            <a:endParaRPr lang="zh-TW" altLang="en-US" sz="1400" dirty="0">
              <a:latin typeface="+mj-ea"/>
              <a:ea typeface="+mj-ea"/>
            </a:endParaRPr>
          </a:p>
        </p:txBody>
      </p:sp>
      <p:sp>
        <p:nvSpPr>
          <p:cNvPr id="65" name="標題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5256584" cy="857250"/>
          </a:xfrm>
        </p:spPr>
        <p:txBody>
          <a:bodyPr>
            <a:noAutofit/>
          </a:bodyPr>
          <a:lstStyle/>
          <a:p>
            <a:r>
              <a:rPr lang="en-US" altLang="zh-TW" sz="2800" b="1" dirty="0" err="1"/>
              <a:t>Gudeng</a:t>
            </a:r>
            <a:r>
              <a:rPr lang="en-US" altLang="zh-TW" sz="2800" b="1" dirty="0"/>
              <a:t> Total Solutions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68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2267744" y="2571750"/>
            <a:ext cx="6048672" cy="20162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263268" y="320338"/>
            <a:ext cx="6180992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zh-TW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3D Advanced Packaging </a:t>
            </a:r>
            <a:r>
              <a:rPr lang="en-US" altLang="zh-TW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510 </a:t>
            </a:r>
            <a:r>
              <a:rPr lang="en-US" altLang="zh-TW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FOUP</a:t>
            </a:r>
            <a:endParaRPr lang="zh-TW" altLang="en-US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9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9512" y="4695986"/>
            <a:ext cx="2133600" cy="273844"/>
          </a:xfrm>
        </p:spPr>
        <p:txBody>
          <a:bodyPr/>
          <a:lstStyle/>
          <a:p>
            <a:fld id="{784524B3-3563-480D-A526-50C78DA9A87A}" type="datetime1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6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76256" y="4695986"/>
            <a:ext cx="2133600" cy="273844"/>
          </a:xfrm>
        </p:spPr>
        <p:txBody>
          <a:bodyPr/>
          <a:lstStyle/>
          <a:p>
            <a:fld id="{A367AD39-96D1-4C90-9065-4640A4D06C2B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39552" y="987574"/>
            <a:ext cx="7920880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943" indent="-228943" defTabSz="1019175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-"/>
            </a:pPr>
            <a:r>
              <a:rPr lang="en-US" altLang="zh-TW" sz="1500" kern="0" dirty="0">
                <a:latin typeface="+mj-ea"/>
                <a:ea typeface="+mj-ea"/>
                <a:cs typeface="Arial Narrow" charset="0"/>
              </a:rPr>
              <a:t>T</a:t>
            </a:r>
            <a:r>
              <a:rPr lang="en-US" altLang="zh-TW" sz="1500" kern="0" dirty="0" smtClean="0">
                <a:latin typeface="+mj-ea"/>
                <a:ea typeface="+mj-ea"/>
                <a:cs typeface="Arial Narrow" charset="0"/>
              </a:rPr>
              <a:t>o </a:t>
            </a:r>
            <a:r>
              <a:rPr lang="en-US" altLang="zh-TW" sz="1500" kern="0" dirty="0">
                <a:latin typeface="+mj-ea"/>
                <a:ea typeface="+mj-ea"/>
                <a:cs typeface="Arial Narrow" charset="0"/>
              </a:rPr>
              <a:t>continue the validity of Moore's Law, 3D advanced packaging technology has begun to enter a stage of rapid </a:t>
            </a:r>
            <a:r>
              <a:rPr lang="en-US" altLang="zh-TW" sz="1500" kern="0" dirty="0" smtClean="0">
                <a:latin typeface="+mj-ea"/>
                <a:ea typeface="+mj-ea"/>
                <a:cs typeface="Arial Narrow" charset="0"/>
              </a:rPr>
              <a:t>growth.</a:t>
            </a:r>
          </a:p>
          <a:p>
            <a:pPr marL="228943" indent="-228943" defTabSz="1019175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-"/>
            </a:pPr>
            <a:r>
              <a:rPr lang="en-US" altLang="zh-TW" sz="1500" kern="0" dirty="0">
                <a:latin typeface="+mj-ea"/>
                <a:ea typeface="+mj-ea"/>
                <a:cs typeface="Arial Narrow" charset="0"/>
              </a:rPr>
              <a:t>2021 3D packaging </a:t>
            </a:r>
            <a:r>
              <a:rPr lang="en-US" altLang="zh-TW" sz="1500" kern="0" dirty="0" smtClean="0">
                <a:latin typeface="+mj-ea"/>
                <a:ea typeface="+mj-ea"/>
                <a:cs typeface="Arial Narrow" charset="0"/>
              </a:rPr>
              <a:t>capital </a:t>
            </a:r>
            <a:r>
              <a:rPr lang="en-US" altLang="zh-TW" sz="1500" kern="0" dirty="0">
                <a:latin typeface="+mj-ea"/>
                <a:ea typeface="+mj-ea"/>
                <a:cs typeface="Arial Narrow" charset="0"/>
              </a:rPr>
              <a:t>expenditure </a:t>
            </a:r>
            <a:r>
              <a:rPr lang="en-US" altLang="zh-TW" sz="1500" kern="0" dirty="0" smtClean="0">
                <a:latin typeface="+mj-ea"/>
                <a:ea typeface="+mj-ea"/>
                <a:cs typeface="Arial Narrow" charset="0"/>
              </a:rPr>
              <a:t>reach </a:t>
            </a:r>
            <a:r>
              <a:rPr lang="en-US" altLang="zh-TW" sz="1500" kern="0" dirty="0">
                <a:latin typeface="+mj-ea"/>
                <a:ea typeface="+mj-ea"/>
                <a:cs typeface="Arial Narrow" charset="0"/>
              </a:rPr>
              <a:t>11.9 billion US dollars, with a high growth rate in the next three </a:t>
            </a:r>
            <a:r>
              <a:rPr lang="en-US" altLang="zh-TW" sz="1500" kern="0" dirty="0" smtClean="0">
                <a:latin typeface="+mj-ea"/>
                <a:ea typeface="+mj-ea"/>
                <a:cs typeface="Arial Narrow" charset="0"/>
              </a:rPr>
              <a:t>years.</a:t>
            </a:r>
          </a:p>
          <a:p>
            <a:pPr marL="228943" indent="-228943" defTabSz="1019175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-"/>
            </a:pPr>
            <a:r>
              <a:rPr lang="en-US" altLang="zh-TW" sz="1500" kern="0" dirty="0" err="1" smtClean="0">
                <a:latin typeface="+mj-ea"/>
                <a:ea typeface="+mj-ea"/>
                <a:cs typeface="Arial Narrow" charset="0"/>
              </a:rPr>
              <a:t>Gudeng</a:t>
            </a:r>
            <a:r>
              <a:rPr lang="en-US" altLang="zh-TW" sz="1500" kern="0" dirty="0" smtClean="0">
                <a:latin typeface="+mj-ea"/>
                <a:ea typeface="+mj-ea"/>
                <a:cs typeface="Arial Narrow" charset="0"/>
              </a:rPr>
              <a:t> </a:t>
            </a:r>
            <a:r>
              <a:rPr lang="en-US" altLang="zh-TW" sz="1500" kern="0" dirty="0">
                <a:latin typeface="+mj-ea"/>
                <a:ea typeface="+mj-ea"/>
                <a:cs typeface="Arial Narrow" charset="0"/>
              </a:rPr>
              <a:t>is the first to develop </a:t>
            </a:r>
            <a:r>
              <a:rPr lang="en-US" altLang="zh-TW" sz="1500" kern="0" dirty="0" smtClean="0">
                <a:latin typeface="+mj-ea"/>
                <a:ea typeface="+mj-ea"/>
                <a:cs typeface="Arial Narrow" charset="0"/>
              </a:rPr>
              <a:t>510 </a:t>
            </a:r>
            <a:r>
              <a:rPr lang="en-US" altLang="zh-TW" sz="1500" kern="0" dirty="0">
                <a:latin typeface="+mj-ea"/>
                <a:ea typeface="+mj-ea"/>
                <a:cs typeface="Arial Narrow" charset="0"/>
              </a:rPr>
              <a:t>FOUP, with market leadership and pricing </a:t>
            </a:r>
            <a:r>
              <a:rPr lang="en-US" altLang="zh-TW" sz="1500" kern="0" dirty="0" smtClean="0">
                <a:latin typeface="+mj-ea"/>
                <a:ea typeface="+mj-ea"/>
                <a:cs typeface="Arial Narrow" charset="0"/>
              </a:rPr>
              <a:t>power.</a:t>
            </a:r>
            <a:endParaRPr lang="en-US" altLang="zh-TW" sz="1500" kern="0" dirty="0">
              <a:latin typeface="+mj-ea"/>
              <a:ea typeface="+mj-ea"/>
              <a:cs typeface="Arial Narrow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71800" y="2589103"/>
            <a:ext cx="53998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TW" sz="1400" kern="0" dirty="0" smtClean="0">
                <a:latin typeface="+mj-ea"/>
                <a:ea typeface="+mj-ea"/>
                <a:cs typeface="Arial Narrow" charset="0"/>
              </a:rPr>
              <a:t>High-efficiency </a:t>
            </a:r>
            <a:r>
              <a:rPr lang="en-US" altLang="zh-TW" sz="1400" kern="0" dirty="0">
                <a:latin typeface="+mj-ea"/>
                <a:ea typeface="+mj-ea"/>
                <a:cs typeface="Arial Narrow" charset="0"/>
              </a:rPr>
              <a:t>protection for </a:t>
            </a:r>
            <a:r>
              <a:rPr lang="en-US" altLang="zh-TW" sz="1400" kern="0" dirty="0" smtClean="0">
                <a:latin typeface="+mj-ea"/>
                <a:ea typeface="+mj-ea"/>
                <a:cs typeface="Arial Narrow" charset="0"/>
              </a:rPr>
              <a:t>PCB </a:t>
            </a:r>
            <a:r>
              <a:rPr lang="en-US" altLang="zh-TW" sz="1400" kern="0" dirty="0">
                <a:latin typeface="+mj-ea"/>
                <a:ea typeface="+mj-ea"/>
                <a:cs typeface="Arial Narrow" charset="0"/>
              </a:rPr>
              <a:t>during </a:t>
            </a:r>
            <a:r>
              <a:rPr lang="en-US" altLang="zh-TW" sz="1400" kern="0" dirty="0" smtClean="0">
                <a:latin typeface="+mj-ea"/>
                <a:ea typeface="+mj-ea"/>
                <a:cs typeface="Arial Narrow" charset="0"/>
              </a:rPr>
              <a:t>transportation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TW" sz="1400" kern="0" dirty="0">
                <a:latin typeface="+mj-ea"/>
                <a:ea typeface="+mj-ea"/>
                <a:cs typeface="Arial Narrow" charset="0"/>
              </a:rPr>
              <a:t>With air tightness and </a:t>
            </a:r>
            <a:r>
              <a:rPr lang="en-US" altLang="zh-TW" sz="1400" kern="0" dirty="0" smtClean="0">
                <a:latin typeface="+mj-ea"/>
                <a:ea typeface="+mj-ea"/>
                <a:cs typeface="Arial Narrow" charset="0"/>
              </a:rPr>
              <a:t>purging </a:t>
            </a:r>
            <a:r>
              <a:rPr lang="en-US" altLang="zh-TW" sz="1400" kern="0" dirty="0">
                <a:latin typeface="+mj-ea"/>
                <a:ea typeface="+mj-ea"/>
                <a:cs typeface="Arial Narrow" charset="0"/>
              </a:rPr>
              <a:t>function, </a:t>
            </a:r>
            <a:r>
              <a:rPr lang="en-US" altLang="zh-TW" sz="1400" kern="0" dirty="0" smtClean="0">
                <a:latin typeface="+mj-ea"/>
                <a:ea typeface="+mj-ea"/>
                <a:cs typeface="Arial Narrow" charset="0"/>
              </a:rPr>
              <a:t>which can </a:t>
            </a:r>
            <a:r>
              <a:rPr lang="en-US" altLang="zh-TW" sz="1400" kern="0" dirty="0">
                <a:latin typeface="+mj-ea"/>
                <a:ea typeface="+mj-ea"/>
                <a:cs typeface="Arial Narrow" charset="0"/>
              </a:rPr>
              <a:t>maintain </a:t>
            </a:r>
            <a:r>
              <a:rPr lang="en-US" altLang="zh-TW" sz="1400" kern="0" dirty="0" smtClean="0">
                <a:latin typeface="+mj-ea"/>
                <a:ea typeface="+mj-ea"/>
                <a:cs typeface="Arial Narrow" charset="0"/>
              </a:rPr>
              <a:t>low humidity in the FOUP, </a:t>
            </a:r>
            <a:r>
              <a:rPr lang="en-US" altLang="zh-TW" sz="1400" kern="0" dirty="0">
                <a:latin typeface="+mj-ea"/>
                <a:ea typeface="+mj-ea"/>
                <a:cs typeface="Arial Narrow" charset="0"/>
              </a:rPr>
              <a:t>effectively reducing the risk of PCB </a:t>
            </a:r>
            <a:r>
              <a:rPr lang="en-US" altLang="zh-TW" sz="1400" kern="0" dirty="0" smtClean="0">
                <a:latin typeface="+mj-ea"/>
                <a:ea typeface="+mj-ea"/>
                <a:cs typeface="Arial Narrow" charset="0"/>
              </a:rPr>
              <a:t>contamination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TW" sz="1400" kern="0" dirty="0" smtClean="0">
                <a:latin typeface="+mj-ea"/>
                <a:ea typeface="+mj-ea"/>
                <a:cs typeface="Arial Narrow" charset="0"/>
              </a:rPr>
              <a:t>Compatible  </a:t>
            </a:r>
            <a:r>
              <a:rPr lang="en-US" altLang="zh-TW" sz="1400" kern="0" dirty="0">
                <a:latin typeface="+mj-ea"/>
                <a:ea typeface="+mj-ea"/>
                <a:cs typeface="Arial Narrow" charset="0"/>
              </a:rPr>
              <a:t>with AGV automatic </a:t>
            </a:r>
            <a:r>
              <a:rPr lang="en-US" altLang="zh-TW" sz="1400" kern="0" dirty="0" smtClean="0">
                <a:latin typeface="+mj-ea"/>
                <a:ea typeface="+mj-ea"/>
                <a:cs typeface="Arial Narrow" charset="0"/>
              </a:rPr>
              <a:t>transmission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TW" sz="1400" kern="0" dirty="0">
                <a:latin typeface="+mj-ea"/>
                <a:ea typeface="+mj-ea"/>
                <a:cs typeface="Arial Narrow" charset="0"/>
              </a:rPr>
              <a:t>Meets requirements </a:t>
            </a:r>
            <a:r>
              <a:rPr lang="en-US" altLang="zh-TW" sz="1400" kern="0" dirty="0" smtClean="0">
                <a:latin typeface="+mj-ea"/>
                <a:ea typeface="+mj-ea"/>
                <a:cs typeface="Arial Narrow" charset="0"/>
              </a:rPr>
              <a:t>of dissipative </a:t>
            </a:r>
            <a:r>
              <a:rPr lang="en-US" altLang="zh-TW" sz="1400" kern="0" dirty="0">
                <a:latin typeface="+mj-ea"/>
                <a:ea typeface="+mj-ea"/>
                <a:cs typeface="Arial Narrow" charset="0"/>
              </a:rPr>
              <a:t>materials</a:t>
            </a:r>
            <a:endParaRPr lang="en-US" altLang="zh-TW" sz="1400" kern="0" dirty="0">
              <a:latin typeface="+mj-ea"/>
              <a:ea typeface="+mj-ea"/>
              <a:cs typeface="Arial Narrow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70399"/>
            <a:ext cx="2088232" cy="214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Copyright© </a:t>
            </a:r>
            <a:r>
              <a:rPr lang="en-US" altLang="zh-TW" dirty="0" err="1"/>
              <a:t>Gudeng</a:t>
            </a:r>
            <a:r>
              <a:rPr lang="en-US" altLang="zh-TW" dirty="0"/>
              <a:t> Precision Industrial Co. Ltd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2414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9512" y="4695986"/>
            <a:ext cx="2133600" cy="273844"/>
          </a:xfrm>
        </p:spPr>
        <p:txBody>
          <a:bodyPr/>
          <a:lstStyle/>
          <a:p>
            <a:fld id="{784524B3-3563-480D-A526-50C78DA9A87A}" type="datetime1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876256" y="4695986"/>
            <a:ext cx="2133600" cy="273844"/>
          </a:xfrm>
        </p:spPr>
        <p:txBody>
          <a:bodyPr/>
          <a:lstStyle/>
          <a:p>
            <a:fld id="{A367AD39-96D1-4C90-9065-4640A4D06C2B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7697489" y="4485769"/>
            <a:ext cx="1699047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lang="en-US" altLang="zh-TW" sz="1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Thousand</a:t>
            </a:r>
            <a:r>
              <a:rPr lang="en-US" altLang="zh-TW" sz="1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Dollars</a:t>
            </a:r>
            <a:endParaRPr lang="zh-TW" altLang="en-US" sz="10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263268" y="320338"/>
            <a:ext cx="6180992" cy="52322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CC0000"/>
              </a:buClr>
              <a:defRPr/>
            </a:pPr>
            <a:r>
              <a:rPr lang="en-US" altLang="zh-TW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2019 ~2022 </a:t>
            </a:r>
            <a:r>
              <a:rPr lang="en-US" altLang="zh-TW" sz="28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Gudeng</a:t>
            </a:r>
            <a:r>
              <a:rPr lang="en-US" altLang="zh-TW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Revenue</a:t>
            </a:r>
            <a:endParaRPr lang="zh-TW" altLang="en-US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97033" y="1256442"/>
            <a:ext cx="1728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TW" sz="1400" u="sng" dirty="0"/>
          </a:p>
          <a:p>
            <a:pPr algn="ctr"/>
            <a:r>
              <a:rPr lang="en-US" altLang="zh-TW" sz="1400" u="sng" dirty="0" smtClean="0"/>
              <a:t>Mask / Wafer </a:t>
            </a:r>
          </a:p>
          <a:p>
            <a:pPr algn="ctr"/>
            <a:r>
              <a:rPr lang="en-US" altLang="zh-TW" sz="1400" u="sng" dirty="0" smtClean="0"/>
              <a:t>Handling  </a:t>
            </a:r>
            <a:r>
              <a:rPr lang="en-US" altLang="zh-TW" sz="1400" u="sng" dirty="0"/>
              <a:t>Solutions</a:t>
            </a:r>
          </a:p>
          <a:p>
            <a:pPr algn="ctr"/>
            <a:endParaRPr lang="zh-TW" altLang="en-US" sz="1400" u="sng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40989" y="3056642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u="sng" dirty="0" err="1" smtClean="0"/>
              <a:t>Gudeng</a:t>
            </a:r>
            <a:r>
              <a:rPr lang="en-US" altLang="zh-TW" sz="1400" u="sng" dirty="0" smtClean="0"/>
              <a:t> Equipment</a:t>
            </a:r>
            <a:endParaRPr lang="en-US" altLang="zh-TW" sz="14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75426"/>
            <a:ext cx="3202848" cy="176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05" y="2719685"/>
            <a:ext cx="319459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81421"/>
            <a:ext cx="2772067" cy="16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99628"/>
            <a:ext cx="2725391" cy="17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Copyright© </a:t>
            </a:r>
            <a:r>
              <a:rPr lang="en-US" altLang="zh-TW" dirty="0" err="1"/>
              <a:t>Gudeng</a:t>
            </a:r>
            <a:r>
              <a:rPr lang="en-US" altLang="zh-TW" dirty="0"/>
              <a:t> Precision Industrial Co. Ltd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0756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err="1"/>
              <a:t>Gudeng</a:t>
            </a:r>
            <a:r>
              <a:rPr lang="zh-TW" altLang="en-US" sz="2800" b="1" dirty="0"/>
              <a:t> </a:t>
            </a:r>
            <a:r>
              <a:rPr lang="en-US" altLang="zh-TW" sz="2800" b="1" dirty="0" smtClean="0"/>
              <a:t>Revenue </a:t>
            </a:r>
            <a:r>
              <a:rPr lang="en-US" altLang="zh-TW" sz="2800" b="1" dirty="0"/>
              <a:t>Performance</a:t>
            </a:r>
            <a:endParaRPr lang="zh-TW" altLang="en-US" sz="2800" b="1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24B3-3563-480D-A526-50C78DA9A87A}" type="datetime1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AD39-96D1-4C90-9065-4640A4D06C2B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51520" y="3939902"/>
            <a:ext cx="764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sym typeface="Wingdings 2"/>
              </a:rPr>
              <a:t> </a:t>
            </a:r>
            <a:r>
              <a:rPr lang="en-US" altLang="zh-TW" sz="1400" dirty="0" smtClean="0">
                <a:sym typeface="Wingdings 2"/>
              </a:rPr>
              <a:t>Mask Handling</a:t>
            </a:r>
            <a:r>
              <a:rPr lang="zh-TW" altLang="en-US" sz="1400" dirty="0" smtClean="0">
                <a:latin typeface="新細明體"/>
                <a:ea typeface="新細明體"/>
                <a:sym typeface="Wingdings 2"/>
              </a:rPr>
              <a:t>：</a:t>
            </a:r>
            <a:r>
              <a:rPr lang="en-US" altLang="zh-TW" sz="1400" dirty="0" smtClean="0"/>
              <a:t> </a:t>
            </a:r>
            <a:r>
              <a:rPr lang="en-US" altLang="zh-TW" sz="1400" dirty="0"/>
              <a:t>EUV POD/ RSP </a:t>
            </a:r>
            <a:r>
              <a:rPr lang="en-US" altLang="zh-TW" sz="1400" dirty="0" smtClean="0"/>
              <a:t>POD</a:t>
            </a:r>
            <a:r>
              <a:rPr lang="en-US" altLang="zh-TW" sz="1400" dirty="0" smtClean="0"/>
              <a:t>/ Reticle Boxes</a:t>
            </a:r>
            <a:endParaRPr lang="zh-TW" altLang="zh-TW" sz="1400" dirty="0"/>
          </a:p>
          <a:p>
            <a:r>
              <a:rPr lang="zh-TW" altLang="en-US" sz="1400" dirty="0">
                <a:sym typeface="Wingdings 2"/>
              </a:rPr>
              <a:t> </a:t>
            </a:r>
            <a:r>
              <a:rPr lang="en-US" altLang="zh-TW" sz="1400" dirty="0" smtClean="0">
                <a:sym typeface="Wingdings 2"/>
              </a:rPr>
              <a:t>Wafer</a:t>
            </a:r>
            <a:r>
              <a:rPr lang="en-US" altLang="zh-TW" sz="1400" dirty="0" smtClean="0">
                <a:sym typeface="Wingdings 2"/>
              </a:rPr>
              <a:t> </a:t>
            </a:r>
            <a:r>
              <a:rPr lang="en-US" altLang="zh-TW" sz="1400" dirty="0">
                <a:sym typeface="Wingdings 2"/>
              </a:rPr>
              <a:t>Handling</a:t>
            </a:r>
            <a:r>
              <a:rPr lang="zh-TW" altLang="en-US" sz="1400" dirty="0" smtClean="0">
                <a:latin typeface="新細明體"/>
                <a:ea typeface="新細明體"/>
                <a:sym typeface="Wingdings 2"/>
              </a:rPr>
              <a:t>：</a:t>
            </a:r>
            <a:r>
              <a:rPr lang="en-US" altLang="zh-TW" sz="1400" dirty="0" smtClean="0">
                <a:sym typeface="Wingdings 2"/>
              </a:rPr>
              <a:t>front end &amp; back end </a:t>
            </a:r>
            <a:r>
              <a:rPr lang="en-US" altLang="zh-TW" sz="1400" dirty="0" smtClean="0"/>
              <a:t>FOUP</a:t>
            </a:r>
            <a:r>
              <a:rPr lang="en-US" altLang="zh-TW" sz="1400" dirty="0"/>
              <a:t>/ </a:t>
            </a:r>
            <a:r>
              <a:rPr lang="en-US" altLang="zh-TW" sz="1400" dirty="0" smtClean="0"/>
              <a:t>8” Wafer </a:t>
            </a:r>
            <a:r>
              <a:rPr lang="en-US" altLang="zh-TW" sz="1400" dirty="0"/>
              <a:t>B</a:t>
            </a:r>
            <a:r>
              <a:rPr lang="en-US" altLang="zh-TW" sz="1400" dirty="0" smtClean="0"/>
              <a:t>oxes</a:t>
            </a:r>
            <a:r>
              <a:rPr lang="en-US" altLang="zh-TW" sz="1400" dirty="0" smtClean="0"/>
              <a:t> </a:t>
            </a:r>
            <a:r>
              <a:rPr lang="en-US" altLang="zh-TW" sz="1400" dirty="0"/>
              <a:t>/Cassette</a:t>
            </a:r>
            <a:endParaRPr lang="zh-TW" altLang="zh-TW" sz="1400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t="4231" r="2287" b="3702"/>
          <a:stretch/>
        </p:blipFill>
        <p:spPr bwMode="auto">
          <a:xfrm>
            <a:off x="4928864" y="1560246"/>
            <a:ext cx="3819600" cy="187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向右箭號 13"/>
          <p:cNvSpPr/>
          <p:nvPr/>
        </p:nvSpPr>
        <p:spPr>
          <a:xfrm rot="-2100000">
            <a:off x="4976600" y="2004566"/>
            <a:ext cx="801247" cy="54000"/>
          </a:xfrm>
          <a:prstGeom prst="rightArrow">
            <a:avLst>
              <a:gd name="adj1" fmla="val 50000"/>
              <a:gd name="adj2" fmla="val 73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rot="-1260000">
            <a:off x="5955803" y="2642996"/>
            <a:ext cx="801247" cy="54000"/>
          </a:xfrm>
          <a:prstGeom prst="rightArrow">
            <a:avLst>
              <a:gd name="adj1" fmla="val 50000"/>
              <a:gd name="adj2" fmla="val 73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99146"/>
            <a:ext cx="444016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5052022" y="3179137"/>
            <a:ext cx="74411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100" dirty="0" smtClean="0"/>
              <a:t>Mask </a:t>
            </a:r>
          </a:p>
          <a:p>
            <a:r>
              <a:rPr lang="en-US" altLang="zh-TW" sz="1100" dirty="0" smtClean="0"/>
              <a:t>Handling</a:t>
            </a:r>
            <a:endParaRPr lang="zh-TW" altLang="en-US" sz="11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981609" y="3179137"/>
            <a:ext cx="74411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100" dirty="0" smtClean="0"/>
              <a:t>Wafer </a:t>
            </a:r>
          </a:p>
          <a:p>
            <a:r>
              <a:rPr lang="en-US" altLang="zh-TW" sz="1100" dirty="0" smtClean="0"/>
              <a:t>Handling</a:t>
            </a:r>
            <a:endParaRPr lang="zh-TW" altLang="en-US" sz="11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020272" y="3219822"/>
            <a:ext cx="60625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100" dirty="0" smtClean="0"/>
              <a:t>Others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7893324" y="3219822"/>
            <a:ext cx="9991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100" dirty="0" smtClean="0"/>
              <a:t>Equipment</a:t>
            </a:r>
          </a:p>
        </p:txBody>
      </p:sp>
      <p:sp>
        <p:nvSpPr>
          <p:cNvPr id="1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Copyright© </a:t>
            </a:r>
            <a:r>
              <a:rPr lang="en-US" altLang="zh-TW" dirty="0" err="1"/>
              <a:t>Gudeng</a:t>
            </a:r>
            <a:r>
              <a:rPr lang="en-US" altLang="zh-TW" dirty="0"/>
              <a:t> Precision Industrial Co. Ltd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3398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err="1"/>
              <a:t>Gudeng</a:t>
            </a:r>
            <a:r>
              <a:rPr lang="en-US" altLang="zh-TW" sz="2800" b="1" dirty="0"/>
              <a:t> Revenue Performance</a:t>
            </a:r>
            <a:endParaRPr lang="zh-TW" altLang="en-US" sz="2800" b="1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24B3-3563-480D-A526-50C78DA9A87A}" type="datetime1">
              <a:rPr lang="zh-TW" altLang="en-US" smtClean="0"/>
              <a:t>2022/7/28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7AD39-96D1-4C90-9065-4640A4D06C2B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95536" y="1114167"/>
            <a:ext cx="64087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1400" b="1" dirty="0" err="1" smtClean="0">
                <a:latin typeface="+mj-ea"/>
                <a:ea typeface="+mj-ea"/>
              </a:rPr>
              <a:t>Gudeng</a:t>
            </a:r>
            <a:r>
              <a:rPr lang="en-US" altLang="zh-TW" sz="1400" b="1" dirty="0" smtClean="0">
                <a:latin typeface="+mj-ea"/>
                <a:ea typeface="+mj-ea"/>
              </a:rPr>
              <a:t> 2022</a:t>
            </a:r>
            <a:r>
              <a:rPr lang="zh-TW" altLang="en-US" sz="1400" b="1" dirty="0">
                <a:latin typeface="+mj-ea"/>
                <a:ea typeface="+mj-ea"/>
              </a:rPr>
              <a:t> </a:t>
            </a:r>
            <a:r>
              <a:rPr lang="en-US" altLang="zh-TW" sz="1400" b="1" dirty="0" smtClean="0">
                <a:latin typeface="+mj-ea"/>
                <a:ea typeface="+mj-ea"/>
              </a:rPr>
              <a:t>First Half Main Products Revenue</a:t>
            </a:r>
            <a:r>
              <a:rPr lang="zh-TW" altLang="en-US" sz="1400" b="1" dirty="0" smtClean="0">
                <a:latin typeface="+mj-ea"/>
                <a:ea typeface="+mj-ea"/>
              </a:rPr>
              <a:t>：</a:t>
            </a:r>
            <a:endParaRPr lang="en-US" altLang="zh-TW" sz="1400" b="1" dirty="0">
              <a:latin typeface="+mj-ea"/>
              <a:ea typeface="+mj-ea"/>
            </a:endParaRPr>
          </a:p>
          <a:p>
            <a:pPr lvl="0"/>
            <a:endParaRPr lang="en-US" altLang="zh-TW" sz="1400" dirty="0">
              <a:latin typeface="+mj-ea"/>
              <a:ea typeface="+mj-ea"/>
            </a:endParaRPr>
          </a:p>
          <a:p>
            <a:pPr lvl="0"/>
            <a:r>
              <a:rPr lang="en-US" altLang="zh-TW" sz="1400" dirty="0" smtClean="0">
                <a:latin typeface="+mj-ea"/>
                <a:ea typeface="+mj-ea"/>
              </a:rPr>
              <a:t>Advanced Reticle Carriers</a:t>
            </a:r>
            <a:r>
              <a:rPr lang="zh-TW" altLang="en-US" sz="1400" dirty="0" smtClean="0">
                <a:latin typeface="+mj-ea"/>
                <a:ea typeface="+mj-ea"/>
              </a:rPr>
              <a:t>   </a:t>
            </a:r>
            <a:r>
              <a:rPr lang="en-US" altLang="zh-TW" sz="1400" dirty="0">
                <a:latin typeface="+mj-ea"/>
                <a:ea typeface="+mj-ea"/>
              </a:rPr>
              <a:t>$</a:t>
            </a:r>
            <a:r>
              <a:rPr lang="zh-TW" altLang="en-US" sz="1400" dirty="0">
                <a:latin typeface="+mj-ea"/>
                <a:ea typeface="+mj-ea"/>
              </a:rPr>
              <a:t> </a:t>
            </a:r>
            <a:r>
              <a:rPr lang="en-US" altLang="zh-TW" sz="1400" dirty="0">
                <a:latin typeface="+mj-ea"/>
                <a:ea typeface="+mj-ea"/>
              </a:rPr>
              <a:t>890,417,967</a:t>
            </a:r>
            <a:endParaRPr lang="zh-TW" altLang="zh-TW" sz="1400" dirty="0">
              <a:latin typeface="+mj-ea"/>
              <a:ea typeface="+mj-ea"/>
            </a:endParaRPr>
          </a:p>
          <a:p>
            <a:pPr lvl="0"/>
            <a:r>
              <a:rPr lang="en-US" altLang="zh-TW" sz="1400" dirty="0" smtClean="0">
                <a:latin typeface="+mj-ea"/>
                <a:ea typeface="+mj-ea"/>
              </a:rPr>
              <a:t>RSP</a:t>
            </a:r>
            <a:r>
              <a:rPr lang="zh-TW" altLang="en-US" sz="1400" dirty="0">
                <a:latin typeface="+mj-ea"/>
                <a:ea typeface="+mj-ea"/>
              </a:rPr>
              <a:t> </a:t>
            </a:r>
            <a:r>
              <a:rPr lang="en-US" altLang="zh-TW" sz="1400" dirty="0" smtClean="0">
                <a:latin typeface="+mj-ea"/>
                <a:ea typeface="+mj-ea"/>
              </a:rPr>
              <a:t>Pods</a:t>
            </a:r>
            <a:r>
              <a:rPr lang="zh-TW" altLang="en-US" sz="1400" dirty="0" smtClean="0">
                <a:latin typeface="+mj-ea"/>
                <a:ea typeface="+mj-ea"/>
              </a:rPr>
              <a:t>                                 </a:t>
            </a:r>
            <a:r>
              <a:rPr lang="en-US" altLang="zh-TW" sz="1400" dirty="0" smtClean="0">
                <a:latin typeface="+mj-ea"/>
                <a:ea typeface="+mj-ea"/>
              </a:rPr>
              <a:t>$</a:t>
            </a:r>
            <a:r>
              <a:rPr lang="zh-TW" altLang="en-US" sz="1400" dirty="0" smtClean="0">
                <a:latin typeface="+mj-ea"/>
                <a:ea typeface="+mj-ea"/>
              </a:rPr>
              <a:t> </a:t>
            </a:r>
            <a:r>
              <a:rPr lang="en-US" altLang="zh-TW" sz="1400" dirty="0">
                <a:latin typeface="+mj-ea"/>
                <a:ea typeface="+mj-ea"/>
              </a:rPr>
              <a:t>259,517,343</a:t>
            </a:r>
          </a:p>
          <a:p>
            <a:r>
              <a:rPr lang="en-US" altLang="zh-TW" sz="1400" dirty="0" smtClean="0">
                <a:solidFill>
                  <a:srgbClr val="FF0000"/>
                </a:solidFill>
                <a:latin typeface="+mj-ea"/>
              </a:rPr>
              <a:t>FOUP</a:t>
            </a:r>
            <a:r>
              <a:rPr lang="en-US" altLang="zh-TW" sz="1400" dirty="0">
                <a:solidFill>
                  <a:srgbClr val="FF0000"/>
                </a:solidFill>
                <a:latin typeface="+mj-ea"/>
              </a:rPr>
              <a:t>s</a:t>
            </a:r>
            <a:r>
              <a:rPr lang="zh-TW" altLang="en-US" sz="1400" dirty="0" smtClean="0">
                <a:solidFill>
                  <a:srgbClr val="FF0000"/>
                </a:solidFill>
                <a:latin typeface="+mj-ea"/>
              </a:rPr>
              <a:t>                                      </a:t>
            </a:r>
            <a:r>
              <a:rPr lang="en-US" altLang="zh-TW" sz="1400" dirty="0" smtClean="0">
                <a:solidFill>
                  <a:srgbClr val="FF0000"/>
                </a:solidFill>
                <a:latin typeface="+mj-ea"/>
              </a:rPr>
              <a:t>$</a:t>
            </a:r>
            <a:r>
              <a:rPr lang="zh-TW" altLang="en-US" sz="1400" dirty="0" smtClean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zh-TW" sz="1400" dirty="0">
                <a:solidFill>
                  <a:srgbClr val="FF0000"/>
                </a:solidFill>
                <a:latin typeface="+mj-ea"/>
              </a:rPr>
              <a:t>237,822,585</a:t>
            </a:r>
            <a:endParaRPr lang="zh-TW" altLang="zh-TW" sz="14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155" r="1388" b="3743"/>
          <a:stretch/>
        </p:blipFill>
        <p:spPr bwMode="auto">
          <a:xfrm>
            <a:off x="5004048" y="2132312"/>
            <a:ext cx="3817738" cy="187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向右箭號 8"/>
          <p:cNvSpPr/>
          <p:nvPr/>
        </p:nvSpPr>
        <p:spPr>
          <a:xfrm rot="-2760000">
            <a:off x="5006302" y="2455985"/>
            <a:ext cx="1064372" cy="54000"/>
          </a:xfrm>
          <a:prstGeom prst="rightArrow">
            <a:avLst>
              <a:gd name="adj1" fmla="val 50000"/>
              <a:gd name="adj2" fmla="val 73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-960000">
            <a:off x="6404285" y="3328588"/>
            <a:ext cx="891452" cy="54000"/>
          </a:xfrm>
          <a:prstGeom prst="rightArrow">
            <a:avLst>
              <a:gd name="adj1" fmla="val 50000"/>
              <a:gd name="adj2" fmla="val 732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5" y="2486438"/>
            <a:ext cx="4656510" cy="1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5142214" y="3812436"/>
            <a:ext cx="1159292" cy="4154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1050" dirty="0">
                <a:latin typeface="+mj-ea"/>
              </a:rPr>
              <a:t>Advanced </a:t>
            </a:r>
            <a:endParaRPr lang="en-US" altLang="zh-TW" sz="1050" dirty="0" smtClean="0">
              <a:latin typeface="+mj-ea"/>
            </a:endParaRPr>
          </a:p>
          <a:p>
            <a:r>
              <a:rPr lang="en-US" altLang="zh-TW" sz="1050" dirty="0" smtClean="0">
                <a:latin typeface="+mj-ea"/>
              </a:rPr>
              <a:t>Reticle </a:t>
            </a:r>
            <a:r>
              <a:rPr lang="en-US" altLang="zh-TW" sz="1050" dirty="0">
                <a:latin typeface="+mj-ea"/>
              </a:rPr>
              <a:t>Carriers</a:t>
            </a:r>
            <a:r>
              <a:rPr lang="zh-TW" altLang="en-US" sz="1050" dirty="0">
                <a:latin typeface="+mj-ea"/>
              </a:rPr>
              <a:t> </a:t>
            </a:r>
            <a:endParaRPr lang="zh-TW" altLang="en-US" sz="1050" dirty="0"/>
          </a:p>
        </p:txBody>
      </p:sp>
      <p:sp>
        <p:nvSpPr>
          <p:cNvPr id="14" name="矩形 13"/>
          <p:cNvSpPr/>
          <p:nvPr/>
        </p:nvSpPr>
        <p:spPr>
          <a:xfrm>
            <a:off x="6517531" y="3808983"/>
            <a:ext cx="864096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1050" dirty="0" smtClean="0">
                <a:latin typeface="+mj-ea"/>
              </a:rPr>
              <a:t>Front End </a:t>
            </a:r>
          </a:p>
          <a:p>
            <a:r>
              <a:rPr lang="en-US" altLang="zh-TW" sz="1050" dirty="0" smtClean="0">
                <a:latin typeface="+mj-ea"/>
              </a:rPr>
              <a:t>FOUPs</a:t>
            </a:r>
            <a:r>
              <a:rPr lang="zh-TW" altLang="en-US" sz="1050" dirty="0" smtClean="0">
                <a:latin typeface="+mj-ea"/>
              </a:rPr>
              <a:t> </a:t>
            </a:r>
            <a:endParaRPr lang="zh-TW" altLang="en-US" sz="1050" dirty="0"/>
          </a:p>
        </p:txBody>
      </p:sp>
      <p:sp>
        <p:nvSpPr>
          <p:cNvPr id="15" name="矩形 14"/>
          <p:cNvSpPr/>
          <p:nvPr/>
        </p:nvSpPr>
        <p:spPr>
          <a:xfrm>
            <a:off x="7525642" y="3812436"/>
            <a:ext cx="1368152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1050" dirty="0" smtClean="0">
                <a:latin typeface="+mj-ea"/>
              </a:rPr>
              <a:t>3D Packaging </a:t>
            </a:r>
          </a:p>
          <a:p>
            <a:r>
              <a:rPr lang="en-US" altLang="zh-TW" sz="1050" dirty="0" smtClean="0">
                <a:latin typeface="+mj-ea"/>
              </a:rPr>
              <a:t>510 FOUP</a:t>
            </a:r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Copyright© </a:t>
            </a:r>
            <a:r>
              <a:rPr lang="en-US" altLang="zh-TW" dirty="0" err="1"/>
              <a:t>Gudeng</a:t>
            </a:r>
            <a:r>
              <a:rPr lang="en-US" altLang="zh-TW" dirty="0"/>
              <a:t> Precision Industrial Co. Ltd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13896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Z_CAPS" val="UNMANAG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Z_CAPS" val="UNMANAG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Z_CAPS" val="UNMANAGED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5230</TotalTime>
  <Words>769</Words>
  <Application>Microsoft Office PowerPoint</Application>
  <PresentationFormat>如螢幕大小 (16:9)</PresentationFormat>
  <Paragraphs>206</Paragraphs>
  <Slides>13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Gudeng Precision Industrial Co. Ltd 家登精密工業股份有限公司</vt:lpstr>
      <vt:lpstr>Disclaimer</vt:lpstr>
      <vt:lpstr>Gudeng Introduction</vt:lpstr>
      <vt:lpstr>PowerPoint 簡報</vt:lpstr>
      <vt:lpstr>Gudeng Total Solutions</vt:lpstr>
      <vt:lpstr>PowerPoint 簡報</vt:lpstr>
      <vt:lpstr>PowerPoint 簡報</vt:lpstr>
      <vt:lpstr>Gudeng Revenue Performance</vt:lpstr>
      <vt:lpstr>Gudeng Revenue Performance</vt:lpstr>
      <vt:lpstr>Financial Performance  Growth Trends</vt:lpstr>
      <vt:lpstr>PowerPoint 簡報</vt:lpstr>
      <vt:lpstr>Strategy and Outlook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Wendy.Huang 黃姿維</dc:creator>
  <cp:lastModifiedBy>Lynn.Chu 朱佳琳</cp:lastModifiedBy>
  <cp:revision>352</cp:revision>
  <cp:lastPrinted>2022-03-01T08:16:23Z</cp:lastPrinted>
  <dcterms:created xsi:type="dcterms:W3CDTF">2020-05-28T09:47:40Z</dcterms:created>
  <dcterms:modified xsi:type="dcterms:W3CDTF">2022-07-28T09:49:32Z</dcterms:modified>
</cp:coreProperties>
</file>