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7" r:id="rId3"/>
    <p:sldId id="299" r:id="rId4"/>
    <p:sldId id="310" r:id="rId5"/>
    <p:sldId id="304" r:id="rId6"/>
    <p:sldId id="297" r:id="rId7"/>
    <p:sldId id="311" r:id="rId8"/>
    <p:sldId id="295" r:id="rId9"/>
    <p:sldId id="306" r:id="rId10"/>
    <p:sldId id="309" r:id="rId11"/>
    <p:sldId id="308" r:id="rId12"/>
    <p:sldId id="305" r:id="rId13"/>
    <p:sldId id="292" r:id="rId14"/>
    <p:sldId id="259" r:id="rId15"/>
    <p:sldId id="312" r:id="rId16"/>
  </p:sldIdLst>
  <p:sldSz cx="9144000" cy="5143500" type="screen16x9"/>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6D59"/>
    <a:srgbClr val="67707A"/>
    <a:srgbClr val="4CB4E7"/>
    <a:srgbClr val="A6A97B"/>
    <a:srgbClr val="C1A67F"/>
    <a:srgbClr val="FFB838"/>
    <a:srgbClr val="D33D41"/>
    <a:srgbClr val="1A8A4D"/>
    <a:srgbClr val="414141"/>
    <a:srgbClr val="939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831" autoAdjust="0"/>
  </p:normalViewPr>
  <p:slideViewPr>
    <p:cSldViewPr>
      <p:cViewPr>
        <p:scale>
          <a:sx n="70" d="100"/>
          <a:sy n="70" d="100"/>
        </p:scale>
        <p:origin x="-1156" y="-3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1079932-B5E6-4EE4-9EE8-7774A336B635}" type="datetimeFigureOut">
              <a:rPr lang="zh-TW" altLang="en-US" smtClean="0"/>
              <a:t>2022/7/28</a:t>
            </a:fld>
            <a:endParaRPr lang="zh-TW" altLang="en-US"/>
          </a:p>
        </p:txBody>
      </p:sp>
      <p:sp>
        <p:nvSpPr>
          <p:cNvPr id="4" name="投影片圖像版面配置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0A26DBA-DCD6-459C-B2A3-A1676B540BB8}" type="slidenum">
              <a:rPr lang="zh-TW" altLang="en-US" smtClean="0"/>
              <a:t>‹#›</a:t>
            </a:fld>
            <a:endParaRPr lang="zh-TW" altLang="en-US"/>
          </a:p>
        </p:txBody>
      </p:sp>
    </p:spTree>
    <p:extLst>
      <p:ext uri="{BB962C8B-B14F-4D97-AF65-F5344CB8AC3E}">
        <p14:creationId xmlns:p14="http://schemas.microsoft.com/office/powerpoint/2010/main" val="39995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0A26DBA-DCD6-459C-B2A3-A1676B540BB8}" type="slidenum">
              <a:rPr lang="zh-TW" altLang="en-US" smtClean="0"/>
              <a:t>1</a:t>
            </a:fld>
            <a:endParaRPr lang="zh-TW" altLang="en-US"/>
          </a:p>
        </p:txBody>
      </p:sp>
    </p:spTree>
    <p:extLst>
      <p:ext uri="{BB962C8B-B14F-4D97-AF65-F5344CB8AC3E}">
        <p14:creationId xmlns:p14="http://schemas.microsoft.com/office/powerpoint/2010/main" val="32787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867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a:t>請標示各地區的關鍵客戶</a:t>
            </a:r>
          </a:p>
        </p:txBody>
      </p:sp>
      <p:sp>
        <p:nvSpPr>
          <p:cNvPr id="28676" name="投影片編號版面配置區 3"/>
          <p:cNvSpPr txBox="1">
            <a:spLocks noGrp="1"/>
          </p:cNvSpPr>
          <p:nvPr/>
        </p:nvSpPr>
        <p:spPr bwMode="auto">
          <a:xfrm>
            <a:off x="3852017" y="9432030"/>
            <a:ext cx="2945659" cy="494608"/>
          </a:xfrm>
          <a:prstGeom prst="rect">
            <a:avLst/>
          </a:prstGeom>
          <a:noFill/>
          <a:ln w="9525">
            <a:noFill/>
            <a:miter lim="800000"/>
            <a:headEnd/>
            <a:tailEnd/>
          </a:ln>
        </p:spPr>
        <p:txBody>
          <a:bodyPr lIns="91943" tIns="45970" rIns="91943" bIns="45970" anchor="b"/>
          <a:lstStyle/>
          <a:p>
            <a:pPr algn="r" defTabSz="917575" fontAlgn="base">
              <a:spcBef>
                <a:spcPct val="0"/>
              </a:spcBef>
              <a:spcAft>
                <a:spcPct val="0"/>
              </a:spcAft>
            </a:pPr>
            <a:fld id="{A6064068-4074-4E02-AF31-F55BC2D96FC2}" type="slidenum">
              <a:rPr lang="en-US" altLang="zh-TW" sz="1300">
                <a:solidFill>
                  <a:prstClr val="black"/>
                </a:solidFill>
              </a:rPr>
              <a:pPr algn="r" defTabSz="917575" fontAlgn="base">
                <a:spcBef>
                  <a:spcPct val="0"/>
                </a:spcBef>
                <a:spcAft>
                  <a:spcPct val="0"/>
                </a:spcAft>
              </a:pPr>
              <a:t>4</a:t>
            </a:fld>
            <a:endParaRPr lang="en-US" altLang="zh-TW" sz="1300"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BDBC9-2CC9-48C5-94CF-D7A517B9923A}" type="slidenum">
              <a:rPr lang="en-US" altLang="en-US" smtClean="0"/>
              <a:pPr/>
              <a:t>11</a:t>
            </a:fld>
            <a:endParaRPr lang="en-US" altLang="en-US"/>
          </a:p>
        </p:txBody>
      </p:sp>
    </p:spTree>
    <p:extLst>
      <p:ext uri="{BB962C8B-B14F-4D97-AF65-F5344CB8AC3E}">
        <p14:creationId xmlns:p14="http://schemas.microsoft.com/office/powerpoint/2010/main" val="409822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BDBC9-2CC9-48C5-94CF-D7A517B9923A}" type="slidenum">
              <a:rPr lang="en-US" altLang="en-US" smtClean="0"/>
              <a:pPr/>
              <a:t>13</a:t>
            </a:fld>
            <a:endParaRPr lang="en-US" altLang="en-US"/>
          </a:p>
        </p:txBody>
      </p:sp>
    </p:spTree>
    <p:extLst>
      <p:ext uri="{BB962C8B-B14F-4D97-AF65-F5344CB8AC3E}">
        <p14:creationId xmlns:p14="http://schemas.microsoft.com/office/powerpoint/2010/main" val="4098225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BDBC9-2CC9-48C5-94CF-D7A517B9923A}" type="slidenum">
              <a:rPr lang="en-US" altLang="en-US" smtClean="0"/>
              <a:pPr/>
              <a:t>15</a:t>
            </a:fld>
            <a:endParaRPr lang="en-US" altLang="en-US"/>
          </a:p>
        </p:txBody>
      </p:sp>
    </p:spTree>
    <p:extLst>
      <p:ext uri="{BB962C8B-B14F-4D97-AF65-F5344CB8AC3E}">
        <p14:creationId xmlns:p14="http://schemas.microsoft.com/office/powerpoint/2010/main" val="4098225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251520" y="267494"/>
            <a:ext cx="7772400" cy="594067"/>
          </a:xfrm>
        </p:spPr>
        <p:txBody>
          <a:bodyPr/>
          <a:lstStyle>
            <a:lvl1pPr>
              <a:defRPr b="1"/>
            </a:lvl1pPr>
          </a:lstStyle>
          <a:p>
            <a:r>
              <a:rPr lang="zh-TW" altLang="en-US"/>
              <a:t>按一下以編輯母片標題樣式</a:t>
            </a:r>
          </a:p>
        </p:txBody>
      </p:sp>
      <p:sp>
        <p:nvSpPr>
          <p:cNvPr id="3" name="副標題 2"/>
          <p:cNvSpPr>
            <a:spLocks noGrp="1"/>
          </p:cNvSpPr>
          <p:nvPr>
            <p:ph type="subTitle" idx="1"/>
          </p:nvPr>
        </p:nvSpPr>
        <p:spPr>
          <a:xfrm>
            <a:off x="5724128" y="4029912"/>
            <a:ext cx="3419872" cy="702078"/>
          </a:xfrm>
        </p:spPr>
        <p:txBody>
          <a:bodyPr>
            <a:normAutofit/>
          </a:bodyPr>
          <a:lstStyle>
            <a:lvl1pPr marL="0" indent="0" algn="l">
              <a:buNone/>
              <a:defRPr sz="1200">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a:xfrm>
            <a:off x="179512" y="4731624"/>
            <a:ext cx="2133600" cy="273844"/>
          </a:xfrm>
        </p:spPr>
        <p:txBody>
          <a:bodyPr/>
          <a:lstStyle>
            <a:lvl1pPr>
              <a:defRPr sz="1000">
                <a:solidFill>
                  <a:srgbClr val="0070C0"/>
                </a:solidFill>
              </a:defRPr>
            </a:lvl1pPr>
          </a:lstStyle>
          <a:p>
            <a:fld id="{CF8582EA-F36F-4A2B-B0A1-1A1515C0B05C}" type="datetime1">
              <a:rPr lang="zh-TW" altLang="en-US" smtClean="0"/>
              <a:pPr/>
              <a:t>2022/7/28</a:t>
            </a:fld>
            <a:endParaRPr lang="zh-TW" altLang="en-US"/>
          </a:p>
        </p:txBody>
      </p:sp>
      <p:sp>
        <p:nvSpPr>
          <p:cNvPr id="5" name="頁尾版面配置區 4"/>
          <p:cNvSpPr>
            <a:spLocks noGrp="1"/>
          </p:cNvSpPr>
          <p:nvPr>
            <p:ph type="ftr" sz="quarter" idx="11"/>
          </p:nvPr>
        </p:nvSpPr>
        <p:spPr>
          <a:xfrm>
            <a:off x="3124200" y="4731624"/>
            <a:ext cx="2895600" cy="273844"/>
          </a:xfrm>
        </p:spPr>
        <p:txBody>
          <a:bodyPr/>
          <a:lstStyle>
            <a:lvl1pPr>
              <a:defRPr sz="1000">
                <a:solidFill>
                  <a:srgbClr val="0070C0"/>
                </a:solidFill>
              </a:defRPr>
            </a:lvl1pPr>
          </a:lstStyle>
          <a:p>
            <a:pPr>
              <a:defRPr/>
            </a:pPr>
            <a:r>
              <a:rPr lang="en-US" altLang="zh-TW"/>
              <a:t>Copyright© </a:t>
            </a:r>
            <a:r>
              <a:rPr lang="zh-TW" altLang="en-US"/>
              <a:t>家登精密工業股份有限公司</a:t>
            </a:r>
            <a:endParaRPr lang="en-US" altLang="zh-TW"/>
          </a:p>
          <a:p>
            <a:pPr>
              <a:defRPr/>
            </a:pPr>
            <a:r>
              <a:rPr lang="zh-TW" altLang="en-US"/>
              <a:t>著作權所有</a:t>
            </a:r>
            <a:endParaRPr lang="zh-TW" altLang="en-US" dirty="0"/>
          </a:p>
        </p:txBody>
      </p:sp>
      <p:sp>
        <p:nvSpPr>
          <p:cNvPr id="6" name="投影片編號版面配置區 5"/>
          <p:cNvSpPr>
            <a:spLocks noGrp="1"/>
          </p:cNvSpPr>
          <p:nvPr>
            <p:ph type="sldNum" sz="quarter" idx="12"/>
          </p:nvPr>
        </p:nvSpPr>
        <p:spPr>
          <a:xfrm>
            <a:off x="6876256" y="4731624"/>
            <a:ext cx="2133600" cy="273844"/>
          </a:xfrm>
        </p:spPr>
        <p:txBody>
          <a:bodyPr/>
          <a:lstStyle>
            <a:lvl1pPr>
              <a:defRPr sz="1000">
                <a:solidFill>
                  <a:srgbClr val="0070C0"/>
                </a:solidFill>
              </a:defRPr>
            </a:lvl1pPr>
          </a:lstStyle>
          <a:p>
            <a:fld id="{A367AD39-96D1-4C90-9065-4640A4D06C2B}" type="slidenum">
              <a:rPr lang="zh-TW" altLang="en-US" smtClean="0"/>
              <a:pPr/>
              <a:t>‹#›</a:t>
            </a:fld>
            <a:endParaRPr lang="zh-TW" altLang="en-US"/>
          </a:p>
        </p:txBody>
      </p:sp>
    </p:spTree>
    <p:extLst>
      <p:ext uri="{BB962C8B-B14F-4D97-AF65-F5344CB8AC3E}">
        <p14:creationId xmlns:p14="http://schemas.microsoft.com/office/powerpoint/2010/main" val="173521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8" name="文字方塊 7"/>
          <p:cNvSpPr txBox="1"/>
          <p:nvPr userDrawn="1"/>
        </p:nvSpPr>
        <p:spPr>
          <a:xfrm rot="20700000">
            <a:off x="1435805" y="2084410"/>
            <a:ext cx="5827236" cy="1015663"/>
          </a:xfrm>
          <a:prstGeom prst="rect">
            <a:avLst/>
          </a:prstGeom>
          <a:noFill/>
        </p:spPr>
        <p:txBody>
          <a:bodyPr wrap="none" rtlCol="0">
            <a:spAutoFit/>
          </a:bodyPr>
          <a:lstStyle/>
          <a:p>
            <a:r>
              <a:rPr lang="en-US" altLang="zh-TW" sz="6000" dirty="0">
                <a:ln w="9525">
                  <a:solidFill>
                    <a:schemeClr val="bg1">
                      <a:lumMod val="95000"/>
                    </a:schemeClr>
                  </a:solidFill>
                </a:ln>
                <a:noFill/>
              </a:rPr>
              <a:t>CONFIDENTIAL</a:t>
            </a:r>
            <a:endParaRPr lang="zh-TW" altLang="en-US" sz="6000" dirty="0">
              <a:ln w="9525">
                <a:solidFill>
                  <a:schemeClr val="bg1">
                    <a:lumMod val="95000"/>
                  </a:schemeClr>
                </a:solidFill>
              </a:ln>
              <a:noFill/>
            </a:endParaRPr>
          </a:p>
        </p:txBody>
      </p:sp>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690D8F1-3F17-4B6E-99BE-28D68CC3F579}" type="datetime1">
              <a:rPr lang="zh-TW" altLang="en-US" smtClean="0"/>
              <a:t>2022/7/28</a:t>
            </a:fld>
            <a:endParaRPr lang="zh-TW" altLang="en-US"/>
          </a:p>
        </p:txBody>
      </p:sp>
      <p:sp>
        <p:nvSpPr>
          <p:cNvPr id="5" name="頁尾版面配置區 4"/>
          <p:cNvSpPr>
            <a:spLocks noGrp="1"/>
          </p:cNvSpPr>
          <p:nvPr>
            <p:ph type="ftr" sz="quarter" idx="11"/>
          </p:nvPr>
        </p:nvSpPr>
        <p:spPr/>
        <p:txBody>
          <a:bodyPr/>
          <a:lstStyle/>
          <a:p>
            <a:r>
              <a:rPr lang="en-US" altLang="zh-TW" dirty="0"/>
              <a:t>Copyright© </a:t>
            </a:r>
            <a:r>
              <a:rPr lang="zh-TW" altLang="en-US" dirty="0"/>
              <a:t>家登精密工業股份有限公司</a:t>
            </a:r>
            <a:endParaRPr lang="en-US" altLang="zh-TW" dirty="0"/>
          </a:p>
          <a:p>
            <a:r>
              <a:rPr lang="zh-TW" altLang="en-US" dirty="0"/>
              <a:t>著作權所有</a:t>
            </a:r>
          </a:p>
        </p:txBody>
      </p:sp>
      <p:sp>
        <p:nvSpPr>
          <p:cNvPr id="6" name="投影片編號版面配置區 5"/>
          <p:cNvSpPr>
            <a:spLocks noGrp="1"/>
          </p:cNvSpPr>
          <p:nvPr>
            <p:ph type="sldNum" sz="quarter" idx="12"/>
          </p:nvPr>
        </p:nvSpPr>
        <p:spPr/>
        <p:txBody>
          <a:bodyPr/>
          <a:lstStyle/>
          <a:p>
            <a:fld id="{A367AD39-96D1-4C90-9065-4640A4D06C2B}" type="slidenum">
              <a:rPr lang="zh-TW" altLang="en-US" smtClean="0"/>
              <a:t>‹#›</a:t>
            </a:fld>
            <a:endParaRPr lang="zh-TW" altLang="en-US"/>
          </a:p>
        </p:txBody>
      </p:sp>
    </p:spTree>
    <p:extLst>
      <p:ext uri="{BB962C8B-B14F-4D97-AF65-F5344CB8AC3E}">
        <p14:creationId xmlns:p14="http://schemas.microsoft.com/office/powerpoint/2010/main" val="116314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8" name="文字方塊 7"/>
          <p:cNvSpPr txBox="1"/>
          <p:nvPr userDrawn="1"/>
        </p:nvSpPr>
        <p:spPr>
          <a:xfrm rot="20700000">
            <a:off x="1435805" y="2084410"/>
            <a:ext cx="5827236" cy="1015663"/>
          </a:xfrm>
          <a:prstGeom prst="rect">
            <a:avLst/>
          </a:prstGeom>
          <a:noFill/>
        </p:spPr>
        <p:txBody>
          <a:bodyPr wrap="none" rtlCol="0">
            <a:spAutoFit/>
          </a:bodyPr>
          <a:lstStyle/>
          <a:p>
            <a:r>
              <a:rPr lang="en-US" altLang="zh-TW" sz="6000" dirty="0">
                <a:ln w="9525">
                  <a:solidFill>
                    <a:schemeClr val="bg1">
                      <a:lumMod val="95000"/>
                    </a:schemeClr>
                  </a:solidFill>
                </a:ln>
                <a:noFill/>
              </a:rPr>
              <a:t>CONFIDENTIAL</a:t>
            </a:r>
            <a:endParaRPr lang="zh-TW" altLang="en-US" sz="6000" dirty="0">
              <a:ln w="9525">
                <a:solidFill>
                  <a:schemeClr val="bg1">
                    <a:lumMod val="95000"/>
                  </a:schemeClr>
                </a:solidFill>
              </a:ln>
              <a:noFill/>
            </a:endParaRPr>
          </a:p>
        </p:txBody>
      </p:sp>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AF02E8E-40CB-4363-B3F7-5FF71DFE2BD9}" type="datetime1">
              <a:rPr lang="zh-TW" altLang="en-US" smtClean="0"/>
              <a:t>2022/7/28</a:t>
            </a:fld>
            <a:endParaRPr lang="zh-TW" altLang="en-US"/>
          </a:p>
        </p:txBody>
      </p:sp>
      <p:sp>
        <p:nvSpPr>
          <p:cNvPr id="5" name="頁尾版面配置區 4"/>
          <p:cNvSpPr>
            <a:spLocks noGrp="1"/>
          </p:cNvSpPr>
          <p:nvPr>
            <p:ph type="ftr" sz="quarter" idx="11"/>
          </p:nvPr>
        </p:nvSpPr>
        <p:spPr/>
        <p:txBody>
          <a:bodyPr/>
          <a:lstStyle/>
          <a:p>
            <a:r>
              <a:rPr lang="en-US" altLang="zh-TW" dirty="0"/>
              <a:t>Copyright© </a:t>
            </a:r>
            <a:r>
              <a:rPr lang="zh-TW" altLang="en-US" dirty="0"/>
              <a:t>家登精密工業股份有限公司</a:t>
            </a:r>
            <a:endParaRPr lang="en-US" altLang="zh-TW" dirty="0"/>
          </a:p>
          <a:p>
            <a:r>
              <a:rPr lang="zh-TW" altLang="en-US" dirty="0"/>
              <a:t>著作權所有</a:t>
            </a:r>
          </a:p>
        </p:txBody>
      </p:sp>
      <p:sp>
        <p:nvSpPr>
          <p:cNvPr id="6" name="投影片編號版面配置區 5"/>
          <p:cNvSpPr>
            <a:spLocks noGrp="1"/>
          </p:cNvSpPr>
          <p:nvPr>
            <p:ph type="sldNum" sz="quarter" idx="12"/>
          </p:nvPr>
        </p:nvSpPr>
        <p:spPr/>
        <p:txBody>
          <a:bodyPr/>
          <a:lstStyle/>
          <a:p>
            <a:fld id="{A367AD39-96D1-4C90-9065-4640A4D06C2B}" type="slidenum">
              <a:rPr lang="zh-TW" altLang="en-US" smtClean="0"/>
              <a:t>‹#›</a:t>
            </a:fld>
            <a:endParaRPr lang="zh-TW" altLang="en-US"/>
          </a:p>
        </p:txBody>
      </p:sp>
    </p:spTree>
    <p:extLst>
      <p:ext uri="{BB962C8B-B14F-4D97-AF65-F5344CB8AC3E}">
        <p14:creationId xmlns:p14="http://schemas.microsoft.com/office/powerpoint/2010/main" val="456920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ck_1">
    <p:spTree>
      <p:nvGrpSpPr>
        <p:cNvPr id="1" name=""/>
        <p:cNvGrpSpPr/>
        <p:nvPr/>
      </p:nvGrpSpPr>
      <p:grpSpPr>
        <a:xfrm>
          <a:off x="0" y="0"/>
          <a:ext cx="0" cy="0"/>
          <a:chOff x="0" y="0"/>
          <a:chExt cx="0" cy="0"/>
        </a:xfrm>
      </p:grpSpPr>
      <p:sp>
        <p:nvSpPr>
          <p:cNvPr id="4" name="Title 3"/>
          <p:cNvSpPr>
            <a:spLocks noGrp="1"/>
          </p:cNvSpPr>
          <p:nvPr>
            <p:ph type="title" hasCustomPrompt="1"/>
            <p:custDataLst>
              <p:tags r:id="rId1"/>
            </p:custDataLst>
          </p:nvPr>
        </p:nvSpPr>
        <p:spPr>
          <a:xfrm>
            <a:off x="692728" y="363756"/>
            <a:ext cx="7758545" cy="352985"/>
          </a:xfrm>
        </p:spPr>
        <p:txBody>
          <a:bodyPr/>
          <a:lstStyle>
            <a:lvl1pPr>
              <a:defRPr sz="1400">
                <a:solidFill>
                  <a:schemeClr val="accent3"/>
                </a:solidFill>
                <a:latin typeface="Arial Narrow" panose="020B0606020202030204" pitchFamily="34" charset="0"/>
              </a:defRPr>
            </a:lvl1pPr>
          </a:lstStyle>
          <a:p>
            <a:r>
              <a:rPr lang="en-US" dirty="0"/>
              <a:t>Click to edit Master title style: Arial Narrow 18 </a:t>
            </a:r>
            <a:r>
              <a:rPr lang="en-US" dirty="0" err="1"/>
              <a:t>pt</a:t>
            </a:r>
            <a:endParaRPr lang="en-US" dirty="0"/>
          </a:p>
        </p:txBody>
      </p:sp>
      <p:sp>
        <p:nvSpPr>
          <p:cNvPr id="12" name="Content Placeholder 11"/>
          <p:cNvSpPr>
            <a:spLocks noGrp="1"/>
          </p:cNvSpPr>
          <p:nvPr>
            <p:ph sz="quarter" idx="10"/>
            <p:custDataLst>
              <p:tags r:id="rId2"/>
            </p:custDataLst>
          </p:nvPr>
        </p:nvSpPr>
        <p:spPr>
          <a:xfrm>
            <a:off x="692728" y="1361515"/>
            <a:ext cx="7758545" cy="30066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30"/>
          <p:cNvSpPr>
            <a:spLocks noGrp="1"/>
          </p:cNvSpPr>
          <p:nvPr>
            <p:ph sz="quarter" idx="11" hasCustomPrompt="1"/>
            <p:custDataLst>
              <p:tags r:id="rId3"/>
            </p:custDataLst>
          </p:nvPr>
        </p:nvSpPr>
        <p:spPr>
          <a:xfrm>
            <a:off x="692728" y="807491"/>
            <a:ext cx="7758545" cy="230822"/>
          </a:xfrm>
        </p:spPr>
        <p:txBody>
          <a:bodyPr/>
          <a:lstStyle>
            <a:lvl1pPr algn="l">
              <a:defRPr lang="en-US" dirty="0" smtClean="0"/>
            </a:lvl1pPr>
          </a:lstStyle>
          <a:p>
            <a:pPr algn="l"/>
            <a:r>
              <a:rPr lang="en-US" sz="1200" b="0" kern="0" dirty="0">
                <a:solidFill>
                  <a:schemeClr val="tx1"/>
                </a:solidFill>
                <a:latin typeface="Arial Narrow" charset="0"/>
                <a:ea typeface="Arial Narrow" charset="0"/>
                <a:cs typeface="Arial Narrow" charset="0"/>
              </a:rPr>
              <a:t>Headline title</a:t>
            </a:r>
            <a:r>
              <a:rPr lang="en-US" sz="1200" b="0" kern="0" baseline="0" dirty="0">
                <a:solidFill>
                  <a:schemeClr val="tx1"/>
                </a:solidFill>
                <a:latin typeface="Arial Narrow" charset="0"/>
                <a:ea typeface="Arial Narrow" charset="0"/>
                <a:cs typeface="Arial Narrow" charset="0"/>
              </a:rPr>
              <a:t> subhead: Arial Narrow 15 </a:t>
            </a:r>
            <a:r>
              <a:rPr lang="en-US" sz="1200" b="0" kern="0" baseline="0" dirty="0" err="1">
                <a:solidFill>
                  <a:schemeClr val="tx1"/>
                </a:solidFill>
                <a:latin typeface="Arial Narrow" charset="0"/>
                <a:ea typeface="Arial Narrow" charset="0"/>
                <a:cs typeface="Arial Narrow" charset="0"/>
              </a:rPr>
              <a:t>pt</a:t>
            </a:r>
            <a:r>
              <a:rPr lang="en-US" sz="1200" b="0" kern="0" baseline="0" dirty="0">
                <a:solidFill>
                  <a:schemeClr val="tx1"/>
                </a:solidFill>
                <a:latin typeface="Arial Narrow" charset="0"/>
                <a:ea typeface="Arial Narrow" charset="0"/>
                <a:cs typeface="Arial Narrow" charset="0"/>
              </a:rPr>
              <a:t> sentence case</a:t>
            </a:r>
            <a:endParaRPr lang="en-US" sz="1200" b="0" kern="0" dirty="0">
              <a:solidFill>
                <a:schemeClr val="tx1"/>
              </a:solidFill>
              <a:latin typeface="Arial Narrow" charset="0"/>
              <a:ea typeface="Arial Narrow" charset="0"/>
              <a:cs typeface="Arial Narrow" charset="0"/>
            </a:endParaRPr>
          </a:p>
        </p:txBody>
      </p:sp>
      <p:sp>
        <p:nvSpPr>
          <p:cNvPr id="5" name="Content Placeholder 4"/>
          <p:cNvSpPr>
            <a:spLocks noGrp="1"/>
          </p:cNvSpPr>
          <p:nvPr>
            <p:ph sz="quarter" idx="13" hasCustomPrompt="1"/>
          </p:nvPr>
        </p:nvSpPr>
        <p:spPr>
          <a:xfrm>
            <a:off x="692728" y="4477871"/>
            <a:ext cx="7758545" cy="265661"/>
          </a:xfrm>
        </p:spPr>
        <p:txBody>
          <a:bodyPr anchor="b"/>
          <a:lstStyle>
            <a:lvl1pPr>
              <a:lnSpc>
                <a:spcPct val="100000"/>
              </a:lnSpc>
              <a:spcBef>
                <a:spcPts val="0"/>
              </a:spcBef>
              <a:defRPr sz="600"/>
            </a:lvl1pPr>
          </a:lstStyle>
          <a:p>
            <a:pPr lvl="0"/>
            <a:r>
              <a:rPr lang="en-US" dirty="0"/>
              <a:t>Footnote style here: Arial Narrow 8pt.</a:t>
            </a:r>
          </a:p>
        </p:txBody>
      </p:sp>
    </p:spTree>
    <p:extLst>
      <p:ext uri="{BB962C8B-B14F-4D97-AF65-F5344CB8AC3E}">
        <p14:creationId xmlns:p14="http://schemas.microsoft.com/office/powerpoint/2010/main" val="31997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文字方塊 6"/>
          <p:cNvSpPr txBox="1"/>
          <p:nvPr userDrawn="1"/>
        </p:nvSpPr>
        <p:spPr>
          <a:xfrm rot="20700000">
            <a:off x="1435805" y="2084410"/>
            <a:ext cx="5827236" cy="1015663"/>
          </a:xfrm>
          <a:prstGeom prst="rect">
            <a:avLst/>
          </a:prstGeom>
          <a:noFill/>
        </p:spPr>
        <p:txBody>
          <a:bodyPr wrap="none" rtlCol="0">
            <a:spAutoFit/>
          </a:bodyPr>
          <a:lstStyle/>
          <a:p>
            <a:r>
              <a:rPr lang="en-US" altLang="zh-TW" sz="6000" dirty="0">
                <a:ln w="9525">
                  <a:solidFill>
                    <a:schemeClr val="bg1">
                      <a:lumMod val="95000"/>
                    </a:schemeClr>
                  </a:solidFill>
                </a:ln>
                <a:noFill/>
              </a:rPr>
              <a:t>CONFIDENTIAL</a:t>
            </a:r>
            <a:endParaRPr lang="zh-TW" altLang="en-US" sz="6000" dirty="0">
              <a:ln w="9525">
                <a:solidFill>
                  <a:schemeClr val="bg1">
                    <a:lumMod val="95000"/>
                  </a:schemeClr>
                </a:solidFill>
              </a:ln>
              <a:noFill/>
            </a:endParaRPr>
          </a:p>
        </p:txBody>
      </p:sp>
      <p:sp>
        <p:nvSpPr>
          <p:cNvPr id="2" name="標題 1"/>
          <p:cNvSpPr>
            <a:spLocks noGrp="1"/>
          </p:cNvSpPr>
          <p:nvPr>
            <p:ph type="title"/>
          </p:nvPr>
        </p:nvSpPr>
        <p:spPr>
          <a:xfrm>
            <a:off x="323528" y="205979"/>
            <a:ext cx="8229600" cy="857250"/>
          </a:xfrm>
        </p:spPr>
        <p:txBody>
          <a:bodyPr/>
          <a:lstStyle/>
          <a:p>
            <a:r>
              <a:rPr lang="zh-TW" altLang="en-US"/>
              <a:t>按一下以編輯母片標題樣式</a:t>
            </a:r>
          </a:p>
        </p:txBody>
      </p:sp>
      <p:sp>
        <p:nvSpPr>
          <p:cNvPr id="3" name="內容版面配置區 2"/>
          <p:cNvSpPr>
            <a:spLocks noGrp="1"/>
          </p:cNvSpPr>
          <p:nvPr>
            <p:ph idx="1"/>
          </p:nvPr>
        </p:nvSpPr>
        <p:spPr>
          <a:xfrm>
            <a:off x="323528" y="1203598"/>
            <a:ext cx="8229600" cy="339447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84524B3-3563-480D-A526-50C78DA9A87A}" type="datetime1">
              <a:rPr lang="zh-TW" altLang="en-US" smtClean="0"/>
              <a:t>2022/7/28</a:t>
            </a:fld>
            <a:endParaRPr lang="zh-TW" altLang="en-US"/>
          </a:p>
        </p:txBody>
      </p:sp>
      <p:sp>
        <p:nvSpPr>
          <p:cNvPr id="5" name="頁尾版面配置區 4"/>
          <p:cNvSpPr>
            <a:spLocks noGrp="1"/>
          </p:cNvSpPr>
          <p:nvPr>
            <p:ph type="ftr" sz="quarter" idx="11"/>
          </p:nvPr>
        </p:nvSpPr>
        <p:spPr/>
        <p:txBody>
          <a:bodyPr/>
          <a:lstStyle/>
          <a:p>
            <a:r>
              <a:rPr lang="en-US" altLang="zh-TW" dirty="0"/>
              <a:t>Copyright© </a:t>
            </a:r>
            <a:r>
              <a:rPr lang="zh-TW" altLang="en-US" dirty="0"/>
              <a:t>家登精密工業股份有限公司</a:t>
            </a:r>
            <a:endParaRPr lang="en-US" altLang="zh-TW" dirty="0"/>
          </a:p>
          <a:p>
            <a:r>
              <a:rPr lang="zh-TW" altLang="en-US" dirty="0"/>
              <a:t>著作權所有</a:t>
            </a:r>
          </a:p>
        </p:txBody>
      </p:sp>
      <p:sp>
        <p:nvSpPr>
          <p:cNvPr id="6" name="投影片編號版面配置區 5"/>
          <p:cNvSpPr>
            <a:spLocks noGrp="1"/>
          </p:cNvSpPr>
          <p:nvPr>
            <p:ph type="sldNum" sz="quarter" idx="12"/>
          </p:nvPr>
        </p:nvSpPr>
        <p:spPr/>
        <p:txBody>
          <a:bodyPr/>
          <a:lstStyle/>
          <a:p>
            <a:fld id="{A367AD39-96D1-4C90-9065-4640A4D06C2B}" type="slidenum">
              <a:rPr lang="zh-TW" altLang="en-US" smtClean="0"/>
              <a:t>‹#›</a:t>
            </a:fld>
            <a:endParaRPr lang="zh-TW" altLang="en-US"/>
          </a:p>
        </p:txBody>
      </p:sp>
    </p:spTree>
    <p:extLst>
      <p:ext uri="{BB962C8B-B14F-4D97-AF65-F5344CB8AC3E}">
        <p14:creationId xmlns:p14="http://schemas.microsoft.com/office/powerpoint/2010/main" val="238050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只有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a:xfrm>
            <a:off x="179512" y="4695986"/>
            <a:ext cx="2133600" cy="273844"/>
          </a:xfrm>
        </p:spPr>
        <p:txBody>
          <a:bodyPr/>
          <a:lstStyle>
            <a:lvl1pPr>
              <a:defRPr>
                <a:solidFill>
                  <a:srgbClr val="0070C0"/>
                </a:solidFill>
              </a:defRPr>
            </a:lvl1pPr>
          </a:lstStyle>
          <a:p>
            <a:fld id="{7F13CB1F-703C-4BA1-804C-C758BABB9BB7}" type="datetime1">
              <a:rPr lang="zh-TW" altLang="en-US" smtClean="0"/>
              <a:pPr/>
              <a:t>2022/7/28</a:t>
            </a:fld>
            <a:endParaRPr lang="zh-TW" altLang="en-US"/>
          </a:p>
        </p:txBody>
      </p:sp>
      <p:sp>
        <p:nvSpPr>
          <p:cNvPr id="4" name="頁尾版面配置區 3"/>
          <p:cNvSpPr>
            <a:spLocks noGrp="1"/>
          </p:cNvSpPr>
          <p:nvPr>
            <p:ph type="ftr" sz="quarter" idx="11"/>
          </p:nvPr>
        </p:nvSpPr>
        <p:spPr/>
        <p:txBody>
          <a:bodyPr/>
          <a:lstStyle/>
          <a:p>
            <a:r>
              <a:rPr lang="en-US" altLang="zh-TW" dirty="0"/>
              <a:t>Copyright© </a:t>
            </a:r>
            <a:r>
              <a:rPr lang="zh-TW" altLang="en-US" dirty="0"/>
              <a:t>家登精密工業股份有限公司</a:t>
            </a:r>
            <a:endParaRPr lang="en-US" altLang="zh-TW" dirty="0"/>
          </a:p>
          <a:p>
            <a:r>
              <a:rPr lang="zh-TW" altLang="en-US" dirty="0"/>
              <a:t>著作權所有</a:t>
            </a:r>
          </a:p>
        </p:txBody>
      </p:sp>
      <p:sp>
        <p:nvSpPr>
          <p:cNvPr id="5" name="投影片編號版面配置區 4"/>
          <p:cNvSpPr>
            <a:spLocks noGrp="1"/>
          </p:cNvSpPr>
          <p:nvPr>
            <p:ph type="sldNum" sz="quarter" idx="12"/>
          </p:nvPr>
        </p:nvSpPr>
        <p:spPr>
          <a:xfrm>
            <a:off x="6876256" y="4695986"/>
            <a:ext cx="2133600" cy="273844"/>
          </a:xfrm>
        </p:spPr>
        <p:txBody>
          <a:bodyPr/>
          <a:lstStyle>
            <a:lvl1pPr>
              <a:defRPr>
                <a:solidFill>
                  <a:srgbClr val="0070C0"/>
                </a:solidFill>
              </a:defRPr>
            </a:lvl1pPr>
          </a:lstStyle>
          <a:p>
            <a:fld id="{A367AD39-96D1-4C90-9065-4640A4D06C2B}" type="slidenum">
              <a:rPr lang="zh-TW" altLang="en-US" smtClean="0"/>
              <a:pPr/>
              <a:t>‹#›</a:t>
            </a:fld>
            <a:endParaRPr lang="zh-TW" altLang="en-US"/>
          </a:p>
        </p:txBody>
      </p:sp>
    </p:spTree>
    <p:extLst>
      <p:ext uri="{BB962C8B-B14F-4D97-AF65-F5344CB8AC3E}">
        <p14:creationId xmlns:p14="http://schemas.microsoft.com/office/powerpoint/2010/main" val="2243108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4EFAB2B-D958-4E84-AAB3-0952C3163210}" type="datetime1">
              <a:rPr lang="zh-TW" altLang="en-US" smtClean="0"/>
              <a:t>2022/7/28</a:t>
            </a:fld>
            <a:endParaRPr lang="zh-TW" altLang="en-US"/>
          </a:p>
        </p:txBody>
      </p:sp>
      <p:sp>
        <p:nvSpPr>
          <p:cNvPr id="3" name="頁尾版面配置區 2"/>
          <p:cNvSpPr>
            <a:spLocks noGrp="1"/>
          </p:cNvSpPr>
          <p:nvPr>
            <p:ph type="ftr" sz="quarter" idx="11"/>
          </p:nvPr>
        </p:nvSpPr>
        <p:spPr/>
        <p:txBody>
          <a:bodyPr/>
          <a:lstStyle/>
          <a:p>
            <a:r>
              <a:rPr lang="en-US" altLang="zh-TW" dirty="0"/>
              <a:t>Copyright© </a:t>
            </a:r>
            <a:r>
              <a:rPr lang="zh-TW" altLang="en-US" dirty="0"/>
              <a:t>家登精密工業股份有限公司</a:t>
            </a:r>
            <a:endParaRPr lang="en-US" altLang="zh-TW" dirty="0"/>
          </a:p>
          <a:p>
            <a:r>
              <a:rPr lang="zh-TW" altLang="en-US" dirty="0"/>
              <a:t>著作權所有</a:t>
            </a:r>
          </a:p>
        </p:txBody>
      </p:sp>
      <p:sp>
        <p:nvSpPr>
          <p:cNvPr id="4" name="投影片編號版面配置區 3"/>
          <p:cNvSpPr>
            <a:spLocks noGrp="1"/>
          </p:cNvSpPr>
          <p:nvPr>
            <p:ph type="sldNum" sz="quarter" idx="12"/>
          </p:nvPr>
        </p:nvSpPr>
        <p:spPr/>
        <p:txBody>
          <a:bodyPr/>
          <a:lstStyle/>
          <a:p>
            <a:fld id="{A367AD39-96D1-4C90-9065-4640A4D06C2B}" type="slidenum">
              <a:rPr lang="zh-TW" altLang="en-US" smtClean="0"/>
              <a:t>‹#›</a:t>
            </a:fld>
            <a:endParaRPr lang="zh-TW" altLang="en-US"/>
          </a:p>
        </p:txBody>
      </p:sp>
      <p:sp>
        <p:nvSpPr>
          <p:cNvPr id="6" name="文字方塊 5"/>
          <p:cNvSpPr txBox="1"/>
          <p:nvPr userDrawn="1"/>
        </p:nvSpPr>
        <p:spPr>
          <a:xfrm rot="20700000">
            <a:off x="1435805" y="2084410"/>
            <a:ext cx="5827236" cy="1015663"/>
          </a:xfrm>
          <a:prstGeom prst="rect">
            <a:avLst/>
          </a:prstGeom>
          <a:noFill/>
        </p:spPr>
        <p:txBody>
          <a:bodyPr wrap="none" rtlCol="0">
            <a:spAutoFit/>
          </a:bodyPr>
          <a:lstStyle/>
          <a:p>
            <a:r>
              <a:rPr lang="en-US" altLang="zh-TW" sz="6000" dirty="0">
                <a:ln w="9525">
                  <a:solidFill>
                    <a:schemeClr val="bg1">
                      <a:lumMod val="95000"/>
                    </a:schemeClr>
                  </a:solidFill>
                </a:ln>
                <a:noFill/>
              </a:rPr>
              <a:t>CONFIDENTIAL</a:t>
            </a:r>
            <a:endParaRPr lang="zh-TW" altLang="en-US" sz="6000" dirty="0">
              <a:ln w="9525">
                <a:solidFill>
                  <a:schemeClr val="bg1">
                    <a:lumMod val="95000"/>
                  </a:schemeClr>
                </a:solidFill>
              </a:ln>
              <a:noFill/>
            </a:endParaRPr>
          </a:p>
        </p:txBody>
      </p:sp>
    </p:spTree>
    <p:extLst>
      <p:ext uri="{BB962C8B-B14F-4D97-AF65-F5344CB8AC3E}">
        <p14:creationId xmlns:p14="http://schemas.microsoft.com/office/powerpoint/2010/main" val="188390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8" name="文字方塊 7"/>
          <p:cNvSpPr txBox="1"/>
          <p:nvPr userDrawn="1"/>
        </p:nvSpPr>
        <p:spPr>
          <a:xfrm rot="20700000">
            <a:off x="1435805" y="2084410"/>
            <a:ext cx="5827236" cy="1015663"/>
          </a:xfrm>
          <a:prstGeom prst="rect">
            <a:avLst/>
          </a:prstGeom>
          <a:noFill/>
        </p:spPr>
        <p:txBody>
          <a:bodyPr wrap="none" rtlCol="0">
            <a:spAutoFit/>
          </a:bodyPr>
          <a:lstStyle/>
          <a:p>
            <a:r>
              <a:rPr lang="en-US" altLang="zh-TW" sz="6000" dirty="0">
                <a:ln w="9525">
                  <a:solidFill>
                    <a:schemeClr val="bg1">
                      <a:lumMod val="95000"/>
                    </a:schemeClr>
                  </a:solidFill>
                </a:ln>
                <a:noFill/>
              </a:rPr>
              <a:t>CONFIDENTIAL</a:t>
            </a:r>
            <a:endParaRPr lang="zh-TW" altLang="en-US" sz="6000" dirty="0">
              <a:ln w="9525">
                <a:solidFill>
                  <a:schemeClr val="bg1">
                    <a:lumMod val="95000"/>
                  </a:schemeClr>
                </a:solidFill>
              </a:ln>
              <a:noFill/>
            </a:endParaRPr>
          </a:p>
        </p:txBody>
      </p:sp>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459B5032-13AF-4578-A545-402B1A7D6528}" type="datetime1">
              <a:rPr lang="zh-TW" altLang="en-US" smtClean="0"/>
              <a:t>2022/7/28</a:t>
            </a:fld>
            <a:endParaRPr lang="zh-TW" altLang="en-US"/>
          </a:p>
        </p:txBody>
      </p:sp>
      <p:sp>
        <p:nvSpPr>
          <p:cNvPr id="5" name="頁尾版面配置區 4"/>
          <p:cNvSpPr>
            <a:spLocks noGrp="1"/>
          </p:cNvSpPr>
          <p:nvPr>
            <p:ph type="ftr" sz="quarter" idx="11"/>
          </p:nvPr>
        </p:nvSpPr>
        <p:spPr/>
        <p:txBody>
          <a:bodyPr/>
          <a:lstStyle/>
          <a:p>
            <a:r>
              <a:rPr lang="en-US" altLang="zh-TW" dirty="0"/>
              <a:t>Copyright© </a:t>
            </a:r>
            <a:r>
              <a:rPr lang="zh-TW" altLang="en-US" dirty="0"/>
              <a:t>家登精密工業股份有限公司</a:t>
            </a:r>
            <a:endParaRPr lang="en-US" altLang="zh-TW" dirty="0"/>
          </a:p>
          <a:p>
            <a:r>
              <a:rPr lang="zh-TW" altLang="en-US" dirty="0"/>
              <a:t>著作權所有</a:t>
            </a:r>
          </a:p>
        </p:txBody>
      </p:sp>
      <p:sp>
        <p:nvSpPr>
          <p:cNvPr id="6" name="投影片編號版面配置區 5"/>
          <p:cNvSpPr>
            <a:spLocks noGrp="1"/>
          </p:cNvSpPr>
          <p:nvPr>
            <p:ph type="sldNum" sz="quarter" idx="12"/>
          </p:nvPr>
        </p:nvSpPr>
        <p:spPr/>
        <p:txBody>
          <a:bodyPr/>
          <a:lstStyle/>
          <a:p>
            <a:fld id="{A367AD39-96D1-4C90-9065-4640A4D06C2B}" type="slidenum">
              <a:rPr lang="zh-TW" altLang="en-US" smtClean="0"/>
              <a:t>‹#›</a:t>
            </a:fld>
            <a:endParaRPr lang="zh-TW" altLang="en-US"/>
          </a:p>
        </p:txBody>
      </p:sp>
    </p:spTree>
    <p:extLst>
      <p:ext uri="{BB962C8B-B14F-4D97-AF65-F5344CB8AC3E}">
        <p14:creationId xmlns:p14="http://schemas.microsoft.com/office/powerpoint/2010/main" val="347007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9" name="文字方塊 8"/>
          <p:cNvSpPr txBox="1"/>
          <p:nvPr userDrawn="1"/>
        </p:nvSpPr>
        <p:spPr>
          <a:xfrm rot="20700000">
            <a:off x="1435805" y="2084410"/>
            <a:ext cx="5827236" cy="1015663"/>
          </a:xfrm>
          <a:prstGeom prst="rect">
            <a:avLst/>
          </a:prstGeom>
          <a:noFill/>
        </p:spPr>
        <p:txBody>
          <a:bodyPr wrap="none" rtlCol="0">
            <a:spAutoFit/>
          </a:bodyPr>
          <a:lstStyle/>
          <a:p>
            <a:r>
              <a:rPr lang="en-US" altLang="zh-TW" sz="6000" dirty="0">
                <a:ln w="9525">
                  <a:solidFill>
                    <a:schemeClr val="bg1">
                      <a:lumMod val="95000"/>
                    </a:schemeClr>
                  </a:solidFill>
                </a:ln>
                <a:noFill/>
              </a:rPr>
              <a:t>CONFIDENTIAL</a:t>
            </a:r>
            <a:endParaRPr lang="zh-TW" altLang="en-US" sz="6000" dirty="0">
              <a:ln w="9525">
                <a:solidFill>
                  <a:schemeClr val="bg1">
                    <a:lumMod val="95000"/>
                  </a:schemeClr>
                </a:solidFill>
              </a:ln>
              <a:noFill/>
            </a:endParaRPr>
          </a:p>
        </p:txBody>
      </p:sp>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0B7FE9C6-D054-41CA-8E7C-21AE9EBFDFB9}" type="datetime1">
              <a:rPr lang="zh-TW" altLang="en-US" smtClean="0"/>
              <a:t>2022/7/28</a:t>
            </a:fld>
            <a:endParaRPr lang="zh-TW" altLang="en-US"/>
          </a:p>
        </p:txBody>
      </p:sp>
      <p:sp>
        <p:nvSpPr>
          <p:cNvPr id="6" name="頁尾版面配置區 5"/>
          <p:cNvSpPr>
            <a:spLocks noGrp="1"/>
          </p:cNvSpPr>
          <p:nvPr>
            <p:ph type="ftr" sz="quarter" idx="11"/>
          </p:nvPr>
        </p:nvSpPr>
        <p:spPr/>
        <p:txBody>
          <a:bodyPr/>
          <a:lstStyle/>
          <a:p>
            <a:r>
              <a:rPr lang="en-US" altLang="zh-TW" dirty="0"/>
              <a:t>Copyright© </a:t>
            </a:r>
            <a:r>
              <a:rPr lang="zh-TW" altLang="en-US" dirty="0"/>
              <a:t>家登精密工業股份有限公司</a:t>
            </a:r>
            <a:endParaRPr lang="en-US" altLang="zh-TW" dirty="0"/>
          </a:p>
          <a:p>
            <a:r>
              <a:rPr lang="zh-TW" altLang="en-US" dirty="0"/>
              <a:t>著作權所有</a:t>
            </a:r>
          </a:p>
        </p:txBody>
      </p:sp>
      <p:sp>
        <p:nvSpPr>
          <p:cNvPr id="7" name="投影片編號版面配置區 6"/>
          <p:cNvSpPr>
            <a:spLocks noGrp="1"/>
          </p:cNvSpPr>
          <p:nvPr>
            <p:ph type="sldNum" sz="quarter" idx="12"/>
          </p:nvPr>
        </p:nvSpPr>
        <p:spPr/>
        <p:txBody>
          <a:bodyPr/>
          <a:lstStyle/>
          <a:p>
            <a:fld id="{A367AD39-96D1-4C90-9065-4640A4D06C2B}" type="slidenum">
              <a:rPr lang="zh-TW" altLang="en-US" smtClean="0"/>
              <a:t>‹#›</a:t>
            </a:fld>
            <a:endParaRPr lang="zh-TW" altLang="en-US"/>
          </a:p>
        </p:txBody>
      </p:sp>
    </p:spTree>
    <p:extLst>
      <p:ext uri="{BB962C8B-B14F-4D97-AF65-F5344CB8AC3E}">
        <p14:creationId xmlns:p14="http://schemas.microsoft.com/office/powerpoint/2010/main" val="386147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1" name="文字方塊 10"/>
          <p:cNvSpPr txBox="1"/>
          <p:nvPr userDrawn="1"/>
        </p:nvSpPr>
        <p:spPr>
          <a:xfrm rot="20700000">
            <a:off x="1435805" y="2084410"/>
            <a:ext cx="5827236" cy="1015663"/>
          </a:xfrm>
          <a:prstGeom prst="rect">
            <a:avLst/>
          </a:prstGeom>
          <a:noFill/>
        </p:spPr>
        <p:txBody>
          <a:bodyPr wrap="none" rtlCol="0">
            <a:spAutoFit/>
          </a:bodyPr>
          <a:lstStyle/>
          <a:p>
            <a:r>
              <a:rPr lang="en-US" altLang="zh-TW" sz="6000" dirty="0">
                <a:ln w="9525">
                  <a:solidFill>
                    <a:schemeClr val="bg1">
                      <a:lumMod val="95000"/>
                    </a:schemeClr>
                  </a:solidFill>
                </a:ln>
                <a:noFill/>
              </a:rPr>
              <a:t>CONFIDENTIAL</a:t>
            </a:r>
            <a:endParaRPr lang="zh-TW" altLang="en-US" sz="6000" dirty="0">
              <a:ln w="9525">
                <a:solidFill>
                  <a:schemeClr val="bg1">
                    <a:lumMod val="95000"/>
                  </a:schemeClr>
                </a:solidFill>
              </a:ln>
              <a:noFill/>
            </a:endParaRPr>
          </a:p>
        </p:txBody>
      </p:sp>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537B8DA-57BB-4A81-B15C-E6B24BBB8AA6}" type="datetime1">
              <a:rPr lang="zh-TW" altLang="en-US" smtClean="0"/>
              <a:t>2022/7/28</a:t>
            </a:fld>
            <a:endParaRPr lang="zh-TW" altLang="en-US"/>
          </a:p>
        </p:txBody>
      </p:sp>
      <p:sp>
        <p:nvSpPr>
          <p:cNvPr id="8" name="頁尾版面配置區 7"/>
          <p:cNvSpPr>
            <a:spLocks noGrp="1"/>
          </p:cNvSpPr>
          <p:nvPr>
            <p:ph type="ftr" sz="quarter" idx="11"/>
          </p:nvPr>
        </p:nvSpPr>
        <p:spPr/>
        <p:txBody>
          <a:bodyPr/>
          <a:lstStyle/>
          <a:p>
            <a:r>
              <a:rPr lang="en-US" altLang="zh-TW" dirty="0"/>
              <a:t>Copyright© </a:t>
            </a:r>
            <a:r>
              <a:rPr lang="zh-TW" altLang="en-US" dirty="0"/>
              <a:t>家登精密工業股份有限公司</a:t>
            </a:r>
            <a:endParaRPr lang="en-US" altLang="zh-TW" dirty="0"/>
          </a:p>
          <a:p>
            <a:r>
              <a:rPr lang="zh-TW" altLang="en-US" dirty="0"/>
              <a:t>著作權所有</a:t>
            </a:r>
          </a:p>
        </p:txBody>
      </p:sp>
      <p:sp>
        <p:nvSpPr>
          <p:cNvPr id="9" name="投影片編號版面配置區 8"/>
          <p:cNvSpPr>
            <a:spLocks noGrp="1"/>
          </p:cNvSpPr>
          <p:nvPr>
            <p:ph type="sldNum" sz="quarter" idx="12"/>
          </p:nvPr>
        </p:nvSpPr>
        <p:spPr/>
        <p:txBody>
          <a:bodyPr/>
          <a:lstStyle/>
          <a:p>
            <a:fld id="{A367AD39-96D1-4C90-9065-4640A4D06C2B}" type="slidenum">
              <a:rPr lang="zh-TW" altLang="en-US" smtClean="0"/>
              <a:t>‹#›</a:t>
            </a:fld>
            <a:endParaRPr lang="zh-TW" altLang="en-US"/>
          </a:p>
        </p:txBody>
      </p:sp>
    </p:spTree>
    <p:extLst>
      <p:ext uri="{BB962C8B-B14F-4D97-AF65-F5344CB8AC3E}">
        <p14:creationId xmlns:p14="http://schemas.microsoft.com/office/powerpoint/2010/main" val="190058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9" name="文字方塊 8"/>
          <p:cNvSpPr txBox="1"/>
          <p:nvPr userDrawn="1"/>
        </p:nvSpPr>
        <p:spPr>
          <a:xfrm rot="20700000">
            <a:off x="1435805" y="2084410"/>
            <a:ext cx="5827236" cy="1015663"/>
          </a:xfrm>
          <a:prstGeom prst="rect">
            <a:avLst/>
          </a:prstGeom>
          <a:noFill/>
        </p:spPr>
        <p:txBody>
          <a:bodyPr wrap="none" rtlCol="0">
            <a:spAutoFit/>
          </a:bodyPr>
          <a:lstStyle/>
          <a:p>
            <a:r>
              <a:rPr lang="en-US" altLang="zh-TW" sz="6000" dirty="0">
                <a:ln w="9525">
                  <a:solidFill>
                    <a:schemeClr val="bg1">
                      <a:lumMod val="95000"/>
                    </a:schemeClr>
                  </a:solidFill>
                </a:ln>
                <a:noFill/>
              </a:rPr>
              <a:t>CONFIDENTIAL</a:t>
            </a:r>
            <a:endParaRPr lang="zh-TW" altLang="en-US" sz="6000" dirty="0">
              <a:ln w="9525">
                <a:solidFill>
                  <a:schemeClr val="bg1">
                    <a:lumMod val="95000"/>
                  </a:schemeClr>
                </a:solidFill>
              </a:ln>
              <a:noFill/>
            </a:endParaRPr>
          </a:p>
        </p:txBody>
      </p:sp>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7DBA8DA4-AC27-4EA1-A34B-B2CFD4C38DCA}" type="datetime1">
              <a:rPr lang="zh-TW" altLang="en-US" smtClean="0"/>
              <a:t>2022/7/28</a:t>
            </a:fld>
            <a:endParaRPr lang="zh-TW" altLang="en-US"/>
          </a:p>
        </p:txBody>
      </p:sp>
      <p:sp>
        <p:nvSpPr>
          <p:cNvPr id="6" name="頁尾版面配置區 5"/>
          <p:cNvSpPr>
            <a:spLocks noGrp="1"/>
          </p:cNvSpPr>
          <p:nvPr>
            <p:ph type="ftr" sz="quarter" idx="11"/>
          </p:nvPr>
        </p:nvSpPr>
        <p:spPr/>
        <p:txBody>
          <a:bodyPr/>
          <a:lstStyle/>
          <a:p>
            <a:r>
              <a:rPr lang="en-US" altLang="zh-TW" dirty="0"/>
              <a:t>Copyright© </a:t>
            </a:r>
            <a:r>
              <a:rPr lang="zh-TW" altLang="en-US" dirty="0"/>
              <a:t>家登精密工業股份有限公司</a:t>
            </a:r>
            <a:endParaRPr lang="en-US" altLang="zh-TW" dirty="0"/>
          </a:p>
          <a:p>
            <a:r>
              <a:rPr lang="zh-TW" altLang="en-US" dirty="0"/>
              <a:t>著作權所有</a:t>
            </a:r>
          </a:p>
        </p:txBody>
      </p:sp>
      <p:sp>
        <p:nvSpPr>
          <p:cNvPr id="7" name="投影片編號版面配置區 6"/>
          <p:cNvSpPr>
            <a:spLocks noGrp="1"/>
          </p:cNvSpPr>
          <p:nvPr>
            <p:ph type="sldNum" sz="quarter" idx="12"/>
          </p:nvPr>
        </p:nvSpPr>
        <p:spPr/>
        <p:txBody>
          <a:bodyPr/>
          <a:lstStyle/>
          <a:p>
            <a:fld id="{A367AD39-96D1-4C90-9065-4640A4D06C2B}" type="slidenum">
              <a:rPr lang="zh-TW" altLang="en-US" smtClean="0"/>
              <a:t>‹#›</a:t>
            </a:fld>
            <a:endParaRPr lang="zh-TW" altLang="en-US"/>
          </a:p>
        </p:txBody>
      </p:sp>
    </p:spTree>
    <p:extLst>
      <p:ext uri="{BB962C8B-B14F-4D97-AF65-F5344CB8AC3E}">
        <p14:creationId xmlns:p14="http://schemas.microsoft.com/office/powerpoint/2010/main" val="723947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9" name="文字方塊 8"/>
          <p:cNvSpPr txBox="1"/>
          <p:nvPr userDrawn="1"/>
        </p:nvSpPr>
        <p:spPr>
          <a:xfrm rot="20700000">
            <a:off x="1435805" y="2084410"/>
            <a:ext cx="5827236" cy="1015663"/>
          </a:xfrm>
          <a:prstGeom prst="rect">
            <a:avLst/>
          </a:prstGeom>
          <a:noFill/>
        </p:spPr>
        <p:txBody>
          <a:bodyPr wrap="none" rtlCol="0">
            <a:spAutoFit/>
          </a:bodyPr>
          <a:lstStyle/>
          <a:p>
            <a:r>
              <a:rPr lang="en-US" altLang="zh-TW" sz="6000" dirty="0">
                <a:ln w="9525">
                  <a:solidFill>
                    <a:schemeClr val="bg1">
                      <a:lumMod val="95000"/>
                    </a:schemeClr>
                  </a:solidFill>
                </a:ln>
                <a:noFill/>
              </a:rPr>
              <a:t>CONFIDENTIAL</a:t>
            </a:r>
            <a:endParaRPr lang="zh-TW" altLang="en-US" sz="6000" dirty="0">
              <a:ln w="9525">
                <a:solidFill>
                  <a:schemeClr val="bg1">
                    <a:lumMod val="95000"/>
                  </a:schemeClr>
                </a:solidFill>
              </a:ln>
              <a:noFill/>
            </a:endParaRPr>
          </a:p>
        </p:txBody>
      </p:sp>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18D6DF2-DD75-40F5-A2A8-E261DA0F2908}" type="datetime1">
              <a:rPr lang="zh-TW" altLang="en-US" smtClean="0"/>
              <a:t>2022/7/28</a:t>
            </a:fld>
            <a:endParaRPr lang="zh-TW" altLang="en-US"/>
          </a:p>
        </p:txBody>
      </p:sp>
      <p:sp>
        <p:nvSpPr>
          <p:cNvPr id="6" name="頁尾版面配置區 5"/>
          <p:cNvSpPr>
            <a:spLocks noGrp="1"/>
          </p:cNvSpPr>
          <p:nvPr>
            <p:ph type="ftr" sz="quarter" idx="11"/>
          </p:nvPr>
        </p:nvSpPr>
        <p:spPr/>
        <p:txBody>
          <a:bodyPr/>
          <a:lstStyle/>
          <a:p>
            <a:r>
              <a:rPr lang="en-US" altLang="zh-TW" dirty="0"/>
              <a:t>Copyright© </a:t>
            </a:r>
            <a:r>
              <a:rPr lang="zh-TW" altLang="en-US" dirty="0"/>
              <a:t>家登精密工業股份有限公司</a:t>
            </a:r>
            <a:endParaRPr lang="en-US" altLang="zh-TW" dirty="0"/>
          </a:p>
          <a:p>
            <a:r>
              <a:rPr lang="zh-TW" altLang="en-US" dirty="0"/>
              <a:t>著作權所有</a:t>
            </a:r>
          </a:p>
        </p:txBody>
      </p:sp>
      <p:sp>
        <p:nvSpPr>
          <p:cNvPr id="7" name="投影片編號版面配置區 6"/>
          <p:cNvSpPr>
            <a:spLocks noGrp="1"/>
          </p:cNvSpPr>
          <p:nvPr>
            <p:ph type="sldNum" sz="quarter" idx="12"/>
          </p:nvPr>
        </p:nvSpPr>
        <p:spPr/>
        <p:txBody>
          <a:bodyPr/>
          <a:lstStyle/>
          <a:p>
            <a:fld id="{A367AD39-96D1-4C90-9065-4640A4D06C2B}" type="slidenum">
              <a:rPr lang="zh-TW" altLang="en-US" smtClean="0"/>
              <a:t>‹#›</a:t>
            </a:fld>
            <a:endParaRPr lang="zh-TW" altLang="en-US"/>
          </a:p>
        </p:txBody>
      </p:sp>
    </p:spTree>
    <p:extLst>
      <p:ext uri="{BB962C8B-B14F-4D97-AF65-F5344CB8AC3E}">
        <p14:creationId xmlns:p14="http://schemas.microsoft.com/office/powerpoint/2010/main" val="1800397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67544" y="1275606"/>
            <a:ext cx="8229600" cy="3394472"/>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179512" y="4695986"/>
            <a:ext cx="2133600" cy="273844"/>
          </a:xfrm>
          <a:prstGeom prst="rect">
            <a:avLst/>
          </a:prstGeom>
        </p:spPr>
        <p:txBody>
          <a:bodyPr vert="horz" lIns="91440" tIns="45720" rIns="91440" bIns="45720" rtlCol="0" anchor="ctr"/>
          <a:lstStyle>
            <a:lvl1pPr algn="l">
              <a:defRPr sz="1000">
                <a:solidFill>
                  <a:schemeClr val="bg1"/>
                </a:solidFill>
              </a:defRPr>
            </a:lvl1pPr>
          </a:lstStyle>
          <a:p>
            <a:fld id="{F6CF50AE-CDF7-46E7-BC91-6E800DDBE66B}" type="datetime1">
              <a:rPr lang="zh-TW" altLang="en-US" smtClean="0"/>
              <a:pPr/>
              <a:t>2022/7/28</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000">
                <a:solidFill>
                  <a:srgbClr val="0070C0"/>
                </a:solidFill>
              </a:defRPr>
            </a:lvl1pPr>
          </a:lstStyle>
          <a:p>
            <a:pPr>
              <a:defRPr/>
            </a:pPr>
            <a:r>
              <a:rPr lang="en-US" altLang="zh-TW"/>
              <a:t>Copyright© </a:t>
            </a:r>
            <a:r>
              <a:rPr lang="zh-TW" altLang="en-US"/>
              <a:t>家登精密工業股份有限公司</a:t>
            </a:r>
            <a:endParaRPr lang="en-US" altLang="zh-TW"/>
          </a:p>
          <a:p>
            <a:pPr>
              <a:defRPr/>
            </a:pPr>
            <a:r>
              <a:rPr lang="zh-TW" altLang="en-US"/>
              <a:t>著作權所有</a:t>
            </a:r>
            <a:endParaRPr lang="zh-TW" altLang="en-US" dirty="0"/>
          </a:p>
        </p:txBody>
      </p:sp>
      <p:sp>
        <p:nvSpPr>
          <p:cNvPr id="6" name="投影片編號版面配置區 5"/>
          <p:cNvSpPr>
            <a:spLocks noGrp="1"/>
          </p:cNvSpPr>
          <p:nvPr>
            <p:ph type="sldNum" sz="quarter" idx="4"/>
          </p:nvPr>
        </p:nvSpPr>
        <p:spPr>
          <a:xfrm>
            <a:off x="6876256" y="4695986"/>
            <a:ext cx="2133600" cy="273844"/>
          </a:xfrm>
          <a:prstGeom prst="rect">
            <a:avLst/>
          </a:prstGeom>
        </p:spPr>
        <p:txBody>
          <a:bodyPr vert="horz" lIns="91440" tIns="45720" rIns="91440" bIns="45720" rtlCol="0" anchor="ctr"/>
          <a:lstStyle>
            <a:lvl1pPr algn="r">
              <a:defRPr sz="1000">
                <a:solidFill>
                  <a:schemeClr val="bg1"/>
                </a:solidFill>
              </a:defRPr>
            </a:lvl1pPr>
          </a:lstStyle>
          <a:p>
            <a:fld id="{A367AD39-96D1-4C90-9065-4640A4D06C2B}" type="slidenum">
              <a:rPr lang="zh-TW" altLang="en-US" smtClean="0"/>
              <a:pPr/>
              <a:t>‹#›</a:t>
            </a:fld>
            <a:endParaRPr lang="zh-TW" altLang="en-US"/>
          </a:p>
        </p:txBody>
      </p:sp>
    </p:spTree>
    <p:extLst>
      <p:ext uri="{BB962C8B-B14F-4D97-AF65-F5344CB8AC3E}">
        <p14:creationId xmlns:p14="http://schemas.microsoft.com/office/powerpoint/2010/main" val="505757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1" r:id="rId5"/>
    <p:sldLayoutId id="2147483652" r:id="rId6"/>
    <p:sldLayoutId id="2147483653"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spcBef>
          <a:spcPct val="0"/>
        </a:spcBef>
        <a:buNone/>
        <a:defRPr sz="3600"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18" Type="http://schemas.microsoft.com/office/2007/relationships/hdphoto" Target="../media/hdphoto6.wdp"/><Relationship Id="rId3" Type="http://schemas.openxmlformats.org/officeDocument/2006/relationships/image" Target="../media/image12.png"/><Relationship Id="rId7" Type="http://schemas.openxmlformats.org/officeDocument/2006/relationships/image" Target="../media/image16.png"/><Relationship Id="rId12" Type="http://schemas.microsoft.com/office/2007/relationships/hdphoto" Target="../media/hdphoto3.wdp"/><Relationship Id="rId17" Type="http://schemas.openxmlformats.org/officeDocument/2006/relationships/image" Target="../media/image23.png"/><Relationship Id="rId2" Type="http://schemas.openxmlformats.org/officeDocument/2006/relationships/image" Target="../media/image11.png"/><Relationship Id="rId16" Type="http://schemas.microsoft.com/office/2007/relationships/hdphoto" Target="../media/hdphoto5.wdp"/><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627534"/>
            <a:ext cx="7772400" cy="594067"/>
          </a:xfrm>
        </p:spPr>
        <p:txBody>
          <a:bodyPr>
            <a:noAutofit/>
          </a:bodyPr>
          <a:lstStyle/>
          <a:p>
            <a:r>
              <a:rPr lang="en-US" altLang="zh-TW" sz="2800" dirty="0" err="1">
                <a:latin typeface="Calibri" panose="020F0502020204030204" pitchFamily="34" charset="0"/>
                <a:ea typeface="+mn-ea"/>
                <a:cs typeface="Calibri" panose="020F0502020204030204" pitchFamily="34" charset="0"/>
              </a:rPr>
              <a:t>Gudeng</a:t>
            </a:r>
            <a:r>
              <a:rPr lang="en-US" altLang="zh-TW" sz="2800" dirty="0">
                <a:latin typeface="Calibri" panose="020F0502020204030204" pitchFamily="34" charset="0"/>
                <a:ea typeface="+mn-ea"/>
                <a:cs typeface="Calibri" panose="020F0502020204030204" pitchFamily="34" charset="0"/>
              </a:rPr>
              <a:t> Precision Industrial Co. Ltd</a:t>
            </a:r>
            <a:br>
              <a:rPr lang="en-US" altLang="zh-TW" sz="2800" dirty="0">
                <a:latin typeface="Calibri" panose="020F0502020204030204" pitchFamily="34" charset="0"/>
                <a:ea typeface="+mn-ea"/>
                <a:cs typeface="Calibri" panose="020F0502020204030204" pitchFamily="34" charset="0"/>
              </a:rPr>
            </a:br>
            <a:r>
              <a:rPr lang="zh-TW" altLang="en-US" sz="2800" dirty="0">
                <a:latin typeface="Calibri" panose="020F0502020204030204" pitchFamily="34" charset="0"/>
                <a:ea typeface="+mn-ea"/>
                <a:cs typeface="Calibri" panose="020F0502020204030204" pitchFamily="34" charset="0"/>
              </a:rPr>
              <a:t>家登精密工業股份有限公司</a:t>
            </a:r>
            <a:endParaRPr lang="en-US" altLang="zh-TW" sz="2800" dirty="0">
              <a:latin typeface="Calibri" panose="020F0502020204030204" pitchFamily="34" charset="0"/>
              <a:ea typeface="+mn-ea"/>
              <a:cs typeface="Calibri" panose="020F0502020204030204" pitchFamily="34" charset="0"/>
            </a:endParaRPr>
          </a:p>
        </p:txBody>
      </p:sp>
      <p:sp>
        <p:nvSpPr>
          <p:cNvPr id="3" name="副標題 2"/>
          <p:cNvSpPr>
            <a:spLocks noGrp="1"/>
          </p:cNvSpPr>
          <p:nvPr>
            <p:ph type="subTitle" idx="1"/>
          </p:nvPr>
        </p:nvSpPr>
        <p:spPr>
          <a:xfrm>
            <a:off x="4716016" y="2139702"/>
            <a:ext cx="3275856" cy="1296144"/>
          </a:xfrm>
        </p:spPr>
        <p:txBody>
          <a:bodyPr>
            <a:noAutofit/>
          </a:bodyPr>
          <a:lstStyle/>
          <a:p>
            <a:pPr>
              <a:lnSpc>
                <a:spcPts val="2000"/>
              </a:lnSpc>
            </a:pPr>
            <a:r>
              <a:rPr lang="en-US" altLang="zh-TW" sz="2000" b="1" dirty="0">
                <a:solidFill>
                  <a:schemeClr val="bg1"/>
                </a:solidFill>
                <a:effectLst>
                  <a:outerShdw blurRad="38100" dist="38100" dir="2700000" algn="tl">
                    <a:srgbClr val="000000">
                      <a:alpha val="43137"/>
                    </a:srgbClr>
                  </a:outerShdw>
                </a:effectLst>
              </a:rPr>
              <a:t>2022.07.28</a:t>
            </a:r>
          </a:p>
          <a:p>
            <a:pPr>
              <a:lnSpc>
                <a:spcPts val="2000"/>
              </a:lnSpc>
            </a:pPr>
            <a:endParaRPr lang="en-US" altLang="zh-TW" sz="2000" b="1" dirty="0">
              <a:solidFill>
                <a:schemeClr val="bg1"/>
              </a:solidFill>
              <a:effectLst>
                <a:outerShdw blurRad="38100" dist="38100" dir="2700000" algn="tl">
                  <a:srgbClr val="000000">
                    <a:alpha val="43137"/>
                  </a:srgbClr>
                </a:outerShdw>
              </a:effectLst>
            </a:endParaRPr>
          </a:p>
          <a:p>
            <a:pPr>
              <a:lnSpc>
                <a:spcPts val="2000"/>
              </a:lnSpc>
            </a:pPr>
            <a:r>
              <a:rPr lang="zh-TW" altLang="en-US" sz="2000" b="1" dirty="0">
                <a:solidFill>
                  <a:schemeClr val="bg1"/>
                </a:solidFill>
                <a:effectLst>
                  <a:outerShdw blurRad="38100" dist="38100" dir="2700000" algn="tl">
                    <a:srgbClr val="000000">
                      <a:alpha val="43137"/>
                    </a:srgbClr>
                  </a:outerShdw>
                </a:effectLst>
              </a:rPr>
              <a:t>董事長暨執行長</a:t>
            </a:r>
            <a:endParaRPr lang="en-US" altLang="zh-TW" sz="2000" b="1" dirty="0">
              <a:solidFill>
                <a:schemeClr val="bg1"/>
              </a:solidFill>
              <a:effectLst>
                <a:outerShdw blurRad="38100" dist="38100" dir="2700000" algn="tl">
                  <a:srgbClr val="000000">
                    <a:alpha val="43137"/>
                  </a:srgbClr>
                </a:outerShdw>
              </a:effectLst>
            </a:endParaRPr>
          </a:p>
          <a:p>
            <a:pPr>
              <a:lnSpc>
                <a:spcPts val="2000"/>
              </a:lnSpc>
            </a:pPr>
            <a:r>
              <a:rPr lang="zh-TW" altLang="en-US" sz="2000" b="1" dirty="0">
                <a:solidFill>
                  <a:schemeClr val="bg1"/>
                </a:solidFill>
                <a:effectLst>
                  <a:outerShdw blurRad="38100" dist="38100" dir="2700000" algn="tl">
                    <a:srgbClr val="000000">
                      <a:alpha val="43137"/>
                    </a:srgbClr>
                  </a:outerShdw>
                </a:effectLst>
              </a:rPr>
              <a:t>邱銘乾 </a:t>
            </a:r>
            <a:endParaRPr lang="en-US" altLang="zh-TW" sz="2000" b="1" dirty="0">
              <a:solidFill>
                <a:schemeClr val="bg1"/>
              </a:solidFill>
              <a:effectLst>
                <a:outerShdw blurRad="38100" dist="38100" dir="2700000" algn="tl">
                  <a:srgbClr val="000000">
                    <a:alpha val="43137"/>
                  </a:srgbClr>
                </a:outerShdw>
              </a:effectLst>
            </a:endParaRPr>
          </a:p>
        </p:txBody>
      </p:sp>
      <p:sp>
        <p:nvSpPr>
          <p:cNvPr id="8" name="內容版面配置區 2"/>
          <p:cNvSpPr txBox="1">
            <a:spLocks/>
          </p:cNvSpPr>
          <p:nvPr/>
        </p:nvSpPr>
        <p:spPr>
          <a:xfrm>
            <a:off x="4788024" y="2499742"/>
            <a:ext cx="2952328" cy="100811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200" kern="1200">
                <a:solidFill>
                  <a:srgbClr val="0070C0"/>
                </a:solidFill>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zh-TW" altLang="en-US" dirty="0"/>
          </a:p>
        </p:txBody>
      </p:sp>
      <p:sp>
        <p:nvSpPr>
          <p:cNvPr id="11" name="日期版面配置區 3"/>
          <p:cNvSpPr>
            <a:spLocks noGrp="1"/>
          </p:cNvSpPr>
          <p:nvPr>
            <p:ph type="dt" sz="half" idx="10"/>
          </p:nvPr>
        </p:nvSpPr>
        <p:spPr>
          <a:xfrm>
            <a:off x="206152" y="4746178"/>
            <a:ext cx="2133600" cy="273844"/>
          </a:xfrm>
        </p:spPr>
        <p:txBody>
          <a:bodyPr/>
          <a:lstStyle/>
          <a:p>
            <a:fld id="{B3FE7243-6C1A-44E5-8D6B-157D6DB5872F}" type="datetime1">
              <a:rPr lang="zh-TW" altLang="en-US" smtClean="0"/>
              <a:t>2022/7/28</a:t>
            </a:fld>
            <a:endParaRPr lang="zh-TW" altLang="en-US" dirty="0"/>
          </a:p>
        </p:txBody>
      </p:sp>
      <p:sp>
        <p:nvSpPr>
          <p:cNvPr id="12" name="頁尾版面配置區 4"/>
          <p:cNvSpPr>
            <a:spLocks noGrp="1"/>
          </p:cNvSpPr>
          <p:nvPr>
            <p:ph type="ftr" sz="quarter" idx="11"/>
          </p:nvPr>
        </p:nvSpPr>
        <p:spPr>
          <a:xfrm>
            <a:off x="3124200" y="4767263"/>
            <a:ext cx="2895600" cy="273844"/>
          </a:xfrm>
        </p:spPr>
        <p:txBody>
          <a:bodyPr/>
          <a:lstStyle/>
          <a:p>
            <a:pPr>
              <a:defRPr/>
            </a:pPr>
            <a:r>
              <a:rPr lang="en-US" altLang="zh-TW"/>
              <a:t>Copyright© </a:t>
            </a:r>
            <a:r>
              <a:rPr lang="zh-TW" altLang="en-US"/>
              <a:t>家登精密工業股份有限公司</a:t>
            </a:r>
            <a:endParaRPr lang="en-US" altLang="zh-TW"/>
          </a:p>
          <a:p>
            <a:pPr>
              <a:defRPr/>
            </a:pPr>
            <a:r>
              <a:rPr lang="zh-TW" altLang="en-US"/>
              <a:t>著作權所有</a:t>
            </a:r>
            <a:endParaRPr lang="zh-TW" altLang="en-US" dirty="0"/>
          </a:p>
        </p:txBody>
      </p:sp>
      <p:sp>
        <p:nvSpPr>
          <p:cNvPr id="13" name="投影片編號版面配置區 5"/>
          <p:cNvSpPr>
            <a:spLocks noGrp="1"/>
          </p:cNvSpPr>
          <p:nvPr>
            <p:ph type="sldNum" sz="quarter" idx="12"/>
          </p:nvPr>
        </p:nvSpPr>
        <p:spPr>
          <a:xfrm>
            <a:off x="6948264" y="4731990"/>
            <a:ext cx="2133600" cy="273844"/>
          </a:xfrm>
        </p:spPr>
        <p:txBody>
          <a:bodyPr/>
          <a:lstStyle/>
          <a:p>
            <a:fld id="{A367AD39-96D1-4C90-9065-4640A4D06C2B}" type="slidenum">
              <a:rPr lang="zh-TW" altLang="en-US" smtClean="0"/>
              <a:t>1</a:t>
            </a:fld>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95486"/>
            <a:ext cx="12096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6300192" y="3795886"/>
            <a:ext cx="2736304" cy="738664"/>
          </a:xfrm>
          <a:prstGeom prst="rect">
            <a:avLst/>
          </a:prstGeom>
          <a:noFill/>
        </p:spPr>
        <p:txBody>
          <a:bodyPr wrap="square" rtlCol="0">
            <a:spAutoFit/>
          </a:bodyPr>
          <a:lstStyle/>
          <a:p>
            <a:r>
              <a:rPr lang="zh-TW" altLang="en-US" sz="1400" dirty="0" smtClean="0"/>
              <a:t>發言人：沈恩年副總經理</a:t>
            </a:r>
            <a:endParaRPr lang="en-US" altLang="zh-TW" sz="1400" dirty="0" smtClean="0"/>
          </a:p>
          <a:p>
            <a:r>
              <a:rPr lang="zh-TW" altLang="en-US" sz="1400" dirty="0" smtClean="0"/>
              <a:t>電話：</a:t>
            </a:r>
            <a:r>
              <a:rPr lang="en-US" altLang="zh-TW" sz="1400" dirty="0" smtClean="0"/>
              <a:t>(02)2268-9141</a:t>
            </a:r>
          </a:p>
          <a:p>
            <a:r>
              <a:rPr lang="zh-TW" altLang="en-US" sz="1400" dirty="0" smtClean="0"/>
              <a:t>郵件：</a:t>
            </a:r>
            <a:r>
              <a:rPr lang="en-US" altLang="zh-TW" sz="1400" dirty="0" smtClean="0"/>
              <a:t>AmyShen@gudeng.com</a:t>
            </a:r>
            <a:endParaRPr lang="zh-TW" altLang="en-US" sz="1400" dirty="0"/>
          </a:p>
        </p:txBody>
      </p:sp>
    </p:spTree>
    <p:extLst>
      <p:ext uri="{BB962C8B-B14F-4D97-AF65-F5344CB8AC3E}">
        <p14:creationId xmlns:p14="http://schemas.microsoft.com/office/powerpoint/2010/main" val="3184612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800" b="1" dirty="0">
                <a:latin typeface="+mj-ea"/>
              </a:rPr>
              <a:t>家登營收分類表現</a:t>
            </a:r>
          </a:p>
        </p:txBody>
      </p:sp>
      <p:sp>
        <p:nvSpPr>
          <p:cNvPr id="4" name="日期版面配置區 3"/>
          <p:cNvSpPr>
            <a:spLocks noGrp="1"/>
          </p:cNvSpPr>
          <p:nvPr>
            <p:ph type="dt" sz="half" idx="10"/>
          </p:nvPr>
        </p:nvSpPr>
        <p:spPr/>
        <p:txBody>
          <a:bodyPr/>
          <a:lstStyle/>
          <a:p>
            <a:fld id="{784524B3-3563-480D-A526-50C78DA9A87A}" type="datetime1">
              <a:rPr lang="zh-TW" altLang="en-US" smtClean="0"/>
              <a:t>2022/7/28</a:t>
            </a:fld>
            <a:endParaRPr lang="zh-TW" altLang="en-US"/>
          </a:p>
        </p:txBody>
      </p:sp>
      <p:sp>
        <p:nvSpPr>
          <p:cNvPr id="5" name="頁尾版面配置區 4"/>
          <p:cNvSpPr>
            <a:spLocks noGrp="1"/>
          </p:cNvSpPr>
          <p:nvPr>
            <p:ph type="ftr" sz="quarter" idx="11"/>
          </p:nvPr>
        </p:nvSpPr>
        <p:spPr/>
        <p:txBody>
          <a:bodyPr/>
          <a:lstStyle/>
          <a:p>
            <a:r>
              <a:rPr lang="en-US" altLang="zh-TW"/>
              <a:t>Copyright© </a:t>
            </a:r>
            <a:r>
              <a:rPr lang="zh-TW" altLang="en-US"/>
              <a:t>家登精密工業股份有限公司</a:t>
            </a:r>
            <a:endParaRPr lang="en-US" altLang="zh-TW"/>
          </a:p>
          <a:p>
            <a:r>
              <a:rPr lang="zh-TW" altLang="en-US"/>
              <a:t>著作權所有</a:t>
            </a:r>
            <a:endParaRPr lang="zh-TW" altLang="en-US" dirty="0"/>
          </a:p>
        </p:txBody>
      </p:sp>
      <p:sp>
        <p:nvSpPr>
          <p:cNvPr id="6" name="投影片編號版面配置區 5"/>
          <p:cNvSpPr>
            <a:spLocks noGrp="1"/>
          </p:cNvSpPr>
          <p:nvPr>
            <p:ph type="sldNum" sz="quarter" idx="12"/>
          </p:nvPr>
        </p:nvSpPr>
        <p:spPr/>
        <p:txBody>
          <a:bodyPr/>
          <a:lstStyle/>
          <a:p>
            <a:fld id="{A367AD39-96D1-4C90-9065-4640A4D06C2B}" type="slidenum">
              <a:rPr lang="zh-TW" altLang="en-US" smtClean="0"/>
              <a:t>10</a:t>
            </a:fld>
            <a:endParaRPr lang="zh-TW" altLang="en-US"/>
          </a:p>
        </p:txBody>
      </p:sp>
      <p:sp>
        <p:nvSpPr>
          <p:cNvPr id="7" name="矩形 6"/>
          <p:cNvSpPr/>
          <p:nvPr/>
        </p:nvSpPr>
        <p:spPr>
          <a:xfrm>
            <a:off x="395536" y="1114167"/>
            <a:ext cx="6408712" cy="1169551"/>
          </a:xfrm>
          <a:prstGeom prst="rect">
            <a:avLst/>
          </a:prstGeom>
        </p:spPr>
        <p:txBody>
          <a:bodyPr wrap="square">
            <a:spAutoFit/>
          </a:bodyPr>
          <a:lstStyle/>
          <a:p>
            <a:pPr lvl="0"/>
            <a:r>
              <a:rPr lang="zh-TW" altLang="en-US" sz="1400" b="1" dirty="0">
                <a:latin typeface="+mj-ea"/>
                <a:ea typeface="+mj-ea"/>
              </a:rPr>
              <a:t>家登</a:t>
            </a:r>
            <a:r>
              <a:rPr lang="en-US" altLang="zh-TW" sz="1400" b="1" dirty="0">
                <a:latin typeface="+mj-ea"/>
                <a:ea typeface="+mj-ea"/>
              </a:rPr>
              <a:t>2022</a:t>
            </a:r>
            <a:r>
              <a:rPr lang="zh-TW" altLang="en-US" sz="1400" b="1" dirty="0">
                <a:latin typeface="+mj-ea"/>
                <a:ea typeface="+mj-ea"/>
              </a:rPr>
              <a:t>上半年重點產品營收表現：</a:t>
            </a:r>
            <a:endParaRPr lang="en-US" altLang="zh-TW" sz="1400" b="1" dirty="0">
              <a:latin typeface="+mj-ea"/>
              <a:ea typeface="+mj-ea"/>
            </a:endParaRPr>
          </a:p>
          <a:p>
            <a:pPr lvl="0"/>
            <a:endParaRPr lang="en-US" altLang="zh-TW" sz="1400" dirty="0">
              <a:latin typeface="+mj-ea"/>
              <a:ea typeface="+mj-ea"/>
            </a:endParaRPr>
          </a:p>
          <a:p>
            <a:pPr lvl="0"/>
            <a:r>
              <a:rPr lang="zh-TW" altLang="en-US" sz="1400" dirty="0">
                <a:latin typeface="+mj-ea"/>
                <a:ea typeface="+mj-ea"/>
              </a:rPr>
              <a:t>先進製程光罩載具系列    </a:t>
            </a:r>
            <a:r>
              <a:rPr lang="en-US" altLang="zh-TW" sz="1400" dirty="0">
                <a:latin typeface="+mj-ea"/>
                <a:ea typeface="+mj-ea"/>
              </a:rPr>
              <a:t>$</a:t>
            </a:r>
            <a:r>
              <a:rPr lang="zh-TW" altLang="en-US" sz="1400" dirty="0">
                <a:latin typeface="+mj-ea"/>
                <a:ea typeface="+mj-ea"/>
              </a:rPr>
              <a:t> </a:t>
            </a:r>
            <a:r>
              <a:rPr lang="en-US" altLang="zh-TW" sz="1400" dirty="0">
                <a:latin typeface="+mj-ea"/>
                <a:ea typeface="+mj-ea"/>
              </a:rPr>
              <a:t>890,417,967</a:t>
            </a:r>
            <a:endParaRPr lang="zh-TW" altLang="zh-TW" sz="1400" dirty="0">
              <a:latin typeface="+mj-ea"/>
              <a:ea typeface="+mj-ea"/>
            </a:endParaRPr>
          </a:p>
          <a:p>
            <a:pPr lvl="0"/>
            <a:r>
              <a:rPr lang="en-US" altLang="zh-TW" sz="1400" dirty="0">
                <a:latin typeface="+mj-ea"/>
                <a:ea typeface="+mj-ea"/>
              </a:rPr>
              <a:t>RSP</a:t>
            </a:r>
            <a:r>
              <a:rPr lang="zh-TW" altLang="en-US" sz="1400" dirty="0">
                <a:latin typeface="+mj-ea"/>
                <a:ea typeface="+mj-ea"/>
              </a:rPr>
              <a:t>光罩載具系列             </a:t>
            </a:r>
            <a:r>
              <a:rPr lang="en-US" altLang="zh-TW" sz="1400" dirty="0">
                <a:latin typeface="+mj-ea"/>
                <a:ea typeface="+mj-ea"/>
              </a:rPr>
              <a:t>$</a:t>
            </a:r>
            <a:r>
              <a:rPr lang="zh-TW" altLang="en-US" sz="1400" dirty="0">
                <a:latin typeface="+mj-ea"/>
                <a:ea typeface="+mj-ea"/>
              </a:rPr>
              <a:t> </a:t>
            </a:r>
            <a:r>
              <a:rPr lang="en-US" altLang="zh-TW" sz="1400" dirty="0">
                <a:latin typeface="+mj-ea"/>
                <a:ea typeface="+mj-ea"/>
              </a:rPr>
              <a:t>259,517,343</a:t>
            </a:r>
          </a:p>
          <a:p>
            <a:r>
              <a:rPr lang="en-US" altLang="zh-TW" sz="1400" dirty="0">
                <a:solidFill>
                  <a:srgbClr val="FF0000"/>
                </a:solidFill>
                <a:latin typeface="+mj-ea"/>
              </a:rPr>
              <a:t>FOUP</a:t>
            </a:r>
            <a:r>
              <a:rPr lang="zh-TW" altLang="en-US" sz="1400" dirty="0">
                <a:solidFill>
                  <a:srgbClr val="FF0000"/>
                </a:solidFill>
                <a:latin typeface="+mj-ea"/>
              </a:rPr>
              <a:t>載具系列                 </a:t>
            </a:r>
            <a:r>
              <a:rPr lang="en-US" altLang="zh-TW" sz="1400" dirty="0">
                <a:solidFill>
                  <a:srgbClr val="FF0000"/>
                </a:solidFill>
                <a:latin typeface="+mj-ea"/>
              </a:rPr>
              <a:t>$</a:t>
            </a:r>
            <a:r>
              <a:rPr lang="zh-TW" altLang="en-US" sz="1400" dirty="0">
                <a:solidFill>
                  <a:srgbClr val="FF0000"/>
                </a:solidFill>
                <a:latin typeface="+mj-ea"/>
              </a:rPr>
              <a:t> </a:t>
            </a:r>
            <a:r>
              <a:rPr lang="en-US" altLang="zh-TW" sz="1400" dirty="0">
                <a:solidFill>
                  <a:srgbClr val="FF0000"/>
                </a:solidFill>
                <a:latin typeface="+mj-ea"/>
              </a:rPr>
              <a:t>237,822,585</a:t>
            </a:r>
            <a:endParaRPr lang="zh-TW" altLang="zh-TW" sz="1400" dirty="0">
              <a:solidFill>
                <a:srgbClr val="FF0000"/>
              </a:solidFill>
              <a:latin typeface="+mj-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5639"/>
            <a:ext cx="4464436" cy="138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52" t="3155" r="1388" b="3743"/>
          <a:stretch/>
        </p:blipFill>
        <p:spPr bwMode="auto">
          <a:xfrm>
            <a:off x="4930726" y="2135765"/>
            <a:ext cx="3817738" cy="187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向右箭號 8"/>
          <p:cNvSpPr/>
          <p:nvPr/>
        </p:nvSpPr>
        <p:spPr>
          <a:xfrm rot="-2760000">
            <a:off x="4932980" y="2459438"/>
            <a:ext cx="1064372" cy="54000"/>
          </a:xfrm>
          <a:prstGeom prst="rightArrow">
            <a:avLst>
              <a:gd name="adj1" fmla="val 50000"/>
              <a:gd name="adj2" fmla="val 73256"/>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0" name="向右箭號 9"/>
          <p:cNvSpPr/>
          <p:nvPr/>
        </p:nvSpPr>
        <p:spPr>
          <a:xfrm rot="-960000">
            <a:off x="6330963" y="3332041"/>
            <a:ext cx="891452" cy="54000"/>
          </a:xfrm>
          <a:prstGeom prst="rightArrow">
            <a:avLst>
              <a:gd name="adj1" fmla="val 50000"/>
              <a:gd name="adj2" fmla="val 73256"/>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8138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323528" y="205979"/>
            <a:ext cx="8229600" cy="857250"/>
          </a:xfrm>
        </p:spPr>
        <p:txBody>
          <a:bodyPr>
            <a:normAutofit/>
          </a:bodyPr>
          <a:lstStyle/>
          <a:p>
            <a:r>
              <a:rPr lang="zh-TW" altLang="en-US" sz="2800" b="1" dirty="0">
                <a:solidFill>
                  <a:srgbClr val="0070C0"/>
                </a:solidFill>
                <a:latin typeface="+mj-ea"/>
              </a:rPr>
              <a:t>財務表現成長趨勢</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986" y="466161"/>
            <a:ext cx="3436218" cy="2033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8625" y="2559353"/>
            <a:ext cx="3445743" cy="202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134" y="1419622"/>
            <a:ext cx="4039858" cy="239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日期版面配置區 3"/>
          <p:cNvSpPr txBox="1">
            <a:spLocks/>
          </p:cNvSpPr>
          <p:nvPr/>
        </p:nvSpPr>
        <p:spPr>
          <a:xfrm>
            <a:off x="179512" y="4695986"/>
            <a:ext cx="2133600" cy="2738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fld id="{784524B3-3563-480D-A526-50C78DA9A87A}" type="datetime1">
              <a:rPr lang="zh-TW" altLang="en-US" sz="1000">
                <a:solidFill>
                  <a:schemeClr val="bg1"/>
                </a:solidFill>
              </a:rPr>
              <a:pPr marL="0" indent="0">
                <a:buNone/>
              </a:pPr>
              <a:t>2022/7/28</a:t>
            </a:fld>
            <a:endParaRPr lang="zh-TW" altLang="en-US" sz="1000" dirty="0">
              <a:solidFill>
                <a:schemeClr val="bg1"/>
              </a:solidFill>
            </a:endParaRPr>
          </a:p>
        </p:txBody>
      </p:sp>
      <p:sp>
        <p:nvSpPr>
          <p:cNvPr id="18" name="頁尾版面配置區 4"/>
          <p:cNvSpPr txBox="1">
            <a:spLocks/>
          </p:cNvSpPr>
          <p:nvPr/>
        </p:nvSpPr>
        <p:spPr>
          <a:xfrm>
            <a:off x="3124200" y="4674170"/>
            <a:ext cx="2895600" cy="2738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TW" sz="1000" dirty="0">
                <a:solidFill>
                  <a:srgbClr val="0070C0"/>
                </a:solidFill>
              </a:rPr>
              <a:t>Copyright© </a:t>
            </a:r>
            <a:r>
              <a:rPr lang="zh-TW" altLang="en-US" sz="1000" dirty="0">
                <a:solidFill>
                  <a:srgbClr val="0070C0"/>
                </a:solidFill>
              </a:rPr>
              <a:t>家登精密工業股份有限公司</a:t>
            </a:r>
          </a:p>
          <a:p>
            <a:pPr marL="0" indent="0" algn="ctr">
              <a:buNone/>
            </a:pPr>
            <a:r>
              <a:rPr lang="zh-TW" altLang="en-US" sz="1000" dirty="0">
                <a:solidFill>
                  <a:srgbClr val="0070C0"/>
                </a:solidFill>
              </a:rPr>
              <a:t>著作權所有</a:t>
            </a:r>
          </a:p>
        </p:txBody>
      </p:sp>
      <p:sp>
        <p:nvSpPr>
          <p:cNvPr id="19" name="投影片編號版面配置區 5"/>
          <p:cNvSpPr txBox="1">
            <a:spLocks/>
          </p:cNvSpPr>
          <p:nvPr/>
        </p:nvSpPr>
        <p:spPr>
          <a:xfrm>
            <a:off x="6876256" y="4695986"/>
            <a:ext cx="2133600" cy="273844"/>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67AD39-96D1-4C90-9065-4640A4D06C2B}" type="slidenum">
              <a:rPr lang="zh-TW" altLang="en-US" sz="1000">
                <a:solidFill>
                  <a:schemeClr val="bg1"/>
                </a:solidFill>
              </a:rPr>
              <a:pPr algn="r"/>
              <a:t>11</a:t>
            </a:fld>
            <a:endParaRPr lang="zh-TW" altLang="en-US" sz="1000" dirty="0">
              <a:solidFill>
                <a:schemeClr val="bg1"/>
              </a:solidFill>
            </a:endParaRPr>
          </a:p>
        </p:txBody>
      </p:sp>
    </p:spTree>
    <p:extLst>
      <p:ext uri="{BB962C8B-B14F-4D97-AF65-F5344CB8AC3E}">
        <p14:creationId xmlns:p14="http://schemas.microsoft.com/office/powerpoint/2010/main" val="1209919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784524B3-3563-480D-A526-50C78DA9A87A}" type="datetime1">
              <a:rPr lang="zh-TW" altLang="en-US" smtClean="0"/>
              <a:t>2022/7/28</a:t>
            </a:fld>
            <a:endParaRPr lang="zh-TW" altLang="en-US" dirty="0"/>
          </a:p>
        </p:txBody>
      </p:sp>
      <p:sp>
        <p:nvSpPr>
          <p:cNvPr id="5" name="頁尾版面配置區 4"/>
          <p:cNvSpPr>
            <a:spLocks noGrp="1"/>
          </p:cNvSpPr>
          <p:nvPr>
            <p:ph type="ftr" sz="quarter" idx="11"/>
          </p:nvPr>
        </p:nvSpPr>
        <p:spPr/>
        <p:txBody>
          <a:bodyPr/>
          <a:lstStyle/>
          <a:p>
            <a:r>
              <a:rPr lang="en-US" altLang="zh-TW" dirty="0"/>
              <a:t>Copyright© </a:t>
            </a:r>
            <a:r>
              <a:rPr lang="zh-TW" altLang="en-US" dirty="0"/>
              <a:t>家登精密工業股份有限公司</a:t>
            </a:r>
            <a:endParaRPr lang="en-US" altLang="zh-TW" dirty="0"/>
          </a:p>
          <a:p>
            <a:r>
              <a:rPr lang="zh-TW" altLang="en-US" dirty="0"/>
              <a:t>著作權所有</a:t>
            </a:r>
          </a:p>
        </p:txBody>
      </p:sp>
      <p:sp>
        <p:nvSpPr>
          <p:cNvPr id="6" name="投影片編號版面配置區 5"/>
          <p:cNvSpPr>
            <a:spLocks noGrp="1"/>
          </p:cNvSpPr>
          <p:nvPr>
            <p:ph type="sldNum" sz="quarter" idx="12"/>
          </p:nvPr>
        </p:nvSpPr>
        <p:spPr/>
        <p:txBody>
          <a:bodyPr/>
          <a:lstStyle/>
          <a:p>
            <a:fld id="{A367AD39-96D1-4C90-9065-4640A4D06C2B}" type="slidenum">
              <a:rPr lang="zh-TW" altLang="en-US" smtClean="0"/>
              <a:t>12</a:t>
            </a:fld>
            <a:endParaRPr lang="zh-TW" altLang="en-US" dirty="0"/>
          </a:p>
        </p:txBody>
      </p:sp>
      <p:sp>
        <p:nvSpPr>
          <p:cNvPr id="7" name="Rectangle 5"/>
          <p:cNvSpPr>
            <a:spLocks noChangeArrowheads="1"/>
          </p:cNvSpPr>
          <p:nvPr/>
        </p:nvSpPr>
        <p:spPr bwMode="gray">
          <a:xfrm>
            <a:off x="263268" y="392346"/>
            <a:ext cx="6180992" cy="523220"/>
          </a:xfrm>
          <a:prstGeom prst="rect">
            <a:avLst/>
          </a:prstGeom>
          <a:noFill/>
          <a:ln w="6350" algn="ctr">
            <a:noFill/>
            <a:miter lim="800000"/>
            <a:headEnd/>
            <a:tailEnd/>
          </a:ln>
          <a:effectLst/>
        </p:spPr>
        <p:txBody>
          <a:bodyPr>
            <a:spAutoFit/>
          </a:bodyPr>
          <a:lstStyle/>
          <a:p>
            <a:pPr>
              <a:spcBef>
                <a:spcPct val="0"/>
              </a:spcBef>
              <a:buClr>
                <a:srgbClr val="CC0000"/>
              </a:buClr>
              <a:defRPr/>
            </a:pPr>
            <a:r>
              <a:rPr lang="en-US" altLang="zh-TW" sz="2800" b="1" dirty="0">
                <a:solidFill>
                  <a:srgbClr val="0070C0"/>
                </a:solidFill>
                <a:latin typeface="+mj-ea"/>
                <a:ea typeface="+mj-ea"/>
                <a:cs typeface="+mj-cs"/>
              </a:rPr>
              <a:t>2022 </a:t>
            </a:r>
            <a:r>
              <a:rPr lang="zh-TW" altLang="en-US" sz="2800" b="1" dirty="0">
                <a:solidFill>
                  <a:srgbClr val="0070C0"/>
                </a:solidFill>
                <a:latin typeface="+mj-ea"/>
                <a:ea typeface="+mj-ea"/>
                <a:cs typeface="+mj-cs"/>
              </a:rPr>
              <a:t>家登營收組成</a:t>
            </a:r>
          </a:p>
        </p:txBody>
      </p:sp>
      <p:sp>
        <p:nvSpPr>
          <p:cNvPr id="8" name="文字方塊 7"/>
          <p:cNvSpPr txBox="1"/>
          <p:nvPr/>
        </p:nvSpPr>
        <p:spPr>
          <a:xfrm>
            <a:off x="683568" y="4166959"/>
            <a:ext cx="8568952" cy="276999"/>
          </a:xfrm>
          <a:prstGeom prst="rect">
            <a:avLst/>
          </a:prstGeom>
          <a:noFill/>
        </p:spPr>
        <p:txBody>
          <a:bodyPr wrap="square" rtlCol="0">
            <a:spAutoFit/>
          </a:bodyPr>
          <a:lstStyle/>
          <a:p>
            <a:r>
              <a:rPr lang="zh-TW" altLang="en-US" sz="1200" dirty="0">
                <a:solidFill>
                  <a:srgbClr val="FF0000"/>
                </a:solidFill>
              </a:rPr>
              <a:t>家登持有之吳江新創汽車貿易有限公司股權已於今年</a:t>
            </a:r>
            <a:r>
              <a:rPr lang="en-US" altLang="zh-TW" sz="1200" dirty="0">
                <a:solidFill>
                  <a:srgbClr val="FF0000"/>
                </a:solidFill>
              </a:rPr>
              <a:t>Q1</a:t>
            </a:r>
            <a:r>
              <a:rPr lang="zh-TW" altLang="en-US" sz="1200" dirty="0">
                <a:solidFill>
                  <a:srgbClr val="FF0000"/>
                </a:solidFill>
              </a:rPr>
              <a:t>全數售出並交易完畢</a:t>
            </a:r>
            <a:r>
              <a:rPr lang="zh-TW" altLang="en-US" sz="1200" dirty="0">
                <a:solidFill>
                  <a:srgbClr val="FF0000"/>
                </a:solidFill>
                <a:latin typeface="微軟正黑體"/>
                <a:ea typeface="微軟正黑體"/>
              </a:rPr>
              <a:t>，因此</a:t>
            </a:r>
            <a:r>
              <a:rPr lang="en-US" altLang="zh-TW" sz="1200" dirty="0">
                <a:solidFill>
                  <a:srgbClr val="FF0000"/>
                </a:solidFill>
                <a:latin typeface="微軟正黑體"/>
                <a:ea typeface="微軟正黑體"/>
              </a:rPr>
              <a:t>Q2</a:t>
            </a:r>
            <a:r>
              <a:rPr lang="zh-TW" altLang="en-US" sz="1200" dirty="0">
                <a:solidFill>
                  <a:srgbClr val="FF0000"/>
                </a:solidFill>
                <a:latin typeface="微軟正黑體"/>
                <a:ea typeface="微軟正黑體"/>
              </a:rPr>
              <a:t>家登營收已不包含汽車事業</a:t>
            </a:r>
            <a:r>
              <a:rPr lang="zh-TW" altLang="en-US" sz="1200" dirty="0">
                <a:solidFill>
                  <a:srgbClr val="FF0000"/>
                </a:solidFill>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98" y="1491630"/>
            <a:ext cx="3835462" cy="2261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921" y="1491630"/>
            <a:ext cx="3834000" cy="225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677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版面配置區 3"/>
          <p:cNvSpPr txBox="1">
            <a:spLocks/>
          </p:cNvSpPr>
          <p:nvPr/>
        </p:nvSpPr>
        <p:spPr>
          <a:xfrm>
            <a:off x="179512" y="4695986"/>
            <a:ext cx="2133600" cy="2738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fld id="{784524B3-3563-480D-A526-50C78DA9A87A}" type="datetime1">
              <a:rPr lang="zh-TW" altLang="en-US" sz="1000">
                <a:solidFill>
                  <a:schemeClr val="bg1"/>
                </a:solidFill>
              </a:rPr>
              <a:pPr marL="0" indent="0">
                <a:buNone/>
              </a:pPr>
              <a:t>2022/7/28</a:t>
            </a:fld>
            <a:endParaRPr lang="zh-TW" altLang="en-US" sz="1000" dirty="0">
              <a:solidFill>
                <a:schemeClr val="bg1"/>
              </a:solidFill>
            </a:endParaRPr>
          </a:p>
        </p:txBody>
      </p:sp>
      <p:sp>
        <p:nvSpPr>
          <p:cNvPr id="11" name="頁尾版面配置區 4"/>
          <p:cNvSpPr txBox="1">
            <a:spLocks/>
          </p:cNvSpPr>
          <p:nvPr/>
        </p:nvSpPr>
        <p:spPr>
          <a:xfrm>
            <a:off x="3059832" y="4659982"/>
            <a:ext cx="2895600" cy="2738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TW" sz="1000" dirty="0">
                <a:solidFill>
                  <a:srgbClr val="0070C0"/>
                </a:solidFill>
              </a:rPr>
              <a:t>Copyright© </a:t>
            </a:r>
            <a:r>
              <a:rPr lang="zh-TW" altLang="en-US" sz="1000" dirty="0">
                <a:solidFill>
                  <a:srgbClr val="0070C0"/>
                </a:solidFill>
              </a:rPr>
              <a:t>家登精密工業股份有限公司</a:t>
            </a:r>
          </a:p>
          <a:p>
            <a:pPr marL="0" indent="0" algn="ctr">
              <a:buNone/>
            </a:pPr>
            <a:r>
              <a:rPr lang="zh-TW" altLang="en-US" sz="1000" dirty="0">
                <a:solidFill>
                  <a:srgbClr val="0070C0"/>
                </a:solidFill>
              </a:rPr>
              <a:t>著作權所有</a:t>
            </a:r>
          </a:p>
        </p:txBody>
      </p:sp>
      <p:sp>
        <p:nvSpPr>
          <p:cNvPr id="12" name="投影片編號版面配置區 5"/>
          <p:cNvSpPr txBox="1">
            <a:spLocks/>
          </p:cNvSpPr>
          <p:nvPr/>
        </p:nvSpPr>
        <p:spPr>
          <a:xfrm>
            <a:off x="8703096" y="4731990"/>
            <a:ext cx="549424" cy="273844"/>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67AD39-96D1-4C90-9065-4640A4D06C2B}" type="slidenum">
              <a:rPr lang="zh-TW" altLang="en-US" sz="1000">
                <a:solidFill>
                  <a:schemeClr val="bg1"/>
                </a:solidFill>
              </a:rPr>
              <a:pPr/>
              <a:t>13</a:t>
            </a:fld>
            <a:endParaRPr lang="zh-TW" altLang="en-US" sz="1000" dirty="0">
              <a:solidFill>
                <a:schemeClr val="bg1"/>
              </a:solidFill>
            </a:endParaRPr>
          </a:p>
        </p:txBody>
      </p:sp>
      <p:sp>
        <p:nvSpPr>
          <p:cNvPr id="6" name="標題 1"/>
          <p:cNvSpPr>
            <a:spLocks noGrp="1"/>
          </p:cNvSpPr>
          <p:nvPr>
            <p:ph type="title"/>
          </p:nvPr>
        </p:nvSpPr>
        <p:spPr>
          <a:xfrm>
            <a:off x="323528" y="205979"/>
            <a:ext cx="8229600" cy="857250"/>
          </a:xfrm>
        </p:spPr>
        <p:txBody>
          <a:bodyPr>
            <a:normAutofit/>
          </a:bodyPr>
          <a:lstStyle/>
          <a:p>
            <a:r>
              <a:rPr lang="zh-TW" altLang="en-US" sz="2800" b="1" dirty="0">
                <a:solidFill>
                  <a:srgbClr val="0070C0"/>
                </a:solidFill>
                <a:latin typeface="+mj-ea"/>
              </a:rPr>
              <a:t>策略與展望</a:t>
            </a:r>
          </a:p>
        </p:txBody>
      </p:sp>
      <p:sp>
        <p:nvSpPr>
          <p:cNvPr id="7" name="Content Placeholder 3">
            <a:extLst>
              <a:ext uri="{FF2B5EF4-FFF2-40B4-BE49-F238E27FC236}">
                <a16:creationId xmlns="" xmlns:a16="http://schemas.microsoft.com/office/drawing/2014/main" id="{9CB8263B-CA47-4A1D-A888-B4739FFB4407}"/>
              </a:ext>
            </a:extLst>
          </p:cNvPr>
          <p:cNvSpPr txBox="1">
            <a:spLocks/>
          </p:cNvSpPr>
          <p:nvPr/>
        </p:nvSpPr>
        <p:spPr bwMode="auto">
          <a:xfrm>
            <a:off x="611560" y="1000706"/>
            <a:ext cx="7941054" cy="2860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4652" bIns="14652" numCol="1" anchor="t" anchorCtr="0" compatLnSpc="1">
            <a:prstTxWarp prst="textNoShape">
              <a:avLst/>
            </a:prstTxWarp>
          </a:bodyPr>
          <a:lstStyle>
            <a:lvl1pPr marL="0" indent="0" algn="l" defTabSz="1019175" rtl="0" eaLnBrk="1" fontAlgn="base" hangingPunct="1">
              <a:lnSpc>
                <a:spcPct val="110000"/>
              </a:lnSpc>
              <a:spcBef>
                <a:spcPct val="20000"/>
              </a:spcBef>
              <a:spcAft>
                <a:spcPct val="0"/>
              </a:spcAft>
              <a:buClr>
                <a:schemeClr val="tx2"/>
              </a:buClr>
              <a:buNone/>
              <a:defRPr lang="en-US" sz="1500" b="0" i="0" baseline="0" dirty="0" smtClean="0">
                <a:solidFill>
                  <a:schemeClr val="tx1"/>
                </a:solidFill>
                <a:latin typeface="Arial Narrow" charset="0"/>
                <a:ea typeface="Arial Narrow" charset="0"/>
                <a:cs typeface="Arial Narrow" charset="0"/>
              </a:defRPr>
            </a:lvl1pPr>
            <a:lvl2pPr marL="4763" indent="0" algn="l" defTabSz="1019175" rtl="0" eaLnBrk="1" fontAlgn="base" hangingPunct="1">
              <a:lnSpc>
                <a:spcPct val="110000"/>
              </a:lnSpc>
              <a:spcBef>
                <a:spcPct val="20000"/>
              </a:spcBef>
              <a:spcAft>
                <a:spcPct val="0"/>
              </a:spcAft>
              <a:buClr>
                <a:schemeClr val="tx2"/>
              </a:buClr>
              <a:buFont typeface="Symbol" pitchFamily="18" charset="2"/>
              <a:buNone/>
              <a:tabLst/>
              <a:defRPr sz="1200">
                <a:solidFill>
                  <a:schemeClr val="tx1"/>
                </a:solidFill>
                <a:latin typeface="Arial Narrow" charset="0"/>
                <a:ea typeface="Arial Narrow" charset="0"/>
                <a:cs typeface="Arial Narrow" charset="0"/>
              </a:defRPr>
            </a:lvl2pPr>
            <a:lvl3pPr marL="114300" indent="-109538" algn="l" defTabSz="1019175" rtl="0" eaLnBrk="1" fontAlgn="base" hangingPunct="1">
              <a:lnSpc>
                <a:spcPct val="110000"/>
              </a:lnSpc>
              <a:spcBef>
                <a:spcPct val="20000"/>
              </a:spcBef>
              <a:spcAft>
                <a:spcPct val="0"/>
              </a:spcAft>
              <a:buClr>
                <a:schemeClr val="tx1"/>
              </a:buClr>
              <a:buFont typeface="Arial" charset="0"/>
              <a:buChar char="•"/>
              <a:tabLst/>
              <a:defRPr sz="1100">
                <a:solidFill>
                  <a:schemeClr val="tx1"/>
                </a:solidFill>
                <a:latin typeface="Arial Narrow" charset="0"/>
                <a:ea typeface="Arial Narrow" charset="0"/>
                <a:cs typeface="Arial Narrow" charset="0"/>
              </a:defRPr>
            </a:lvl3pPr>
            <a:lvl4pPr marL="230188" indent="-115888" algn="l" defTabSz="1019175" rtl="0" eaLnBrk="1" fontAlgn="base" hangingPunct="1">
              <a:lnSpc>
                <a:spcPct val="110000"/>
              </a:lnSpc>
              <a:spcBef>
                <a:spcPct val="20000"/>
              </a:spcBef>
              <a:spcAft>
                <a:spcPct val="0"/>
              </a:spcAft>
              <a:buClr>
                <a:schemeClr val="tx1"/>
              </a:buClr>
              <a:buSzPct val="100000"/>
              <a:buFont typeface="Helvetica" charset="0"/>
              <a:buChar char="⁃"/>
              <a:tabLst/>
              <a:defRPr sz="1100">
                <a:solidFill>
                  <a:schemeClr val="tx1"/>
                </a:solidFill>
                <a:latin typeface="Arial Narrow" charset="0"/>
                <a:ea typeface="Arial Narrow" charset="0"/>
                <a:cs typeface="Arial Narrow" charset="0"/>
              </a:defRPr>
            </a:lvl4pPr>
            <a:lvl5pPr marL="346075" indent="-115888" algn="l" defTabSz="1019175" rtl="0" eaLnBrk="1" fontAlgn="base" hangingPunct="1">
              <a:lnSpc>
                <a:spcPct val="110000"/>
              </a:lnSpc>
              <a:spcBef>
                <a:spcPct val="20000"/>
              </a:spcBef>
              <a:spcAft>
                <a:spcPct val="0"/>
              </a:spcAft>
              <a:buClr>
                <a:srgbClr val="000000"/>
              </a:buClr>
              <a:buSzPct val="150000"/>
              <a:buFont typeface="Times New Roman" pitchFamily="18" charset="0"/>
              <a:buChar char="·"/>
              <a:tabLst/>
              <a:defRPr sz="1100">
                <a:solidFill>
                  <a:schemeClr val="tx1"/>
                </a:solidFill>
                <a:latin typeface="Arial Narrow" charset="0"/>
                <a:ea typeface="Arial Narrow" charset="0"/>
                <a:cs typeface="Arial Narrow" charset="0"/>
              </a:defRPr>
            </a:lvl5pPr>
            <a:lvl6pPr marL="1600200" indent="-228600" algn="l" defTabSz="1019175" rtl="0" eaLnBrk="1" fontAlgn="base" hangingPunct="1">
              <a:lnSpc>
                <a:spcPct val="110000"/>
              </a:lnSpc>
              <a:spcBef>
                <a:spcPct val="20000"/>
              </a:spcBef>
              <a:spcAft>
                <a:spcPct val="0"/>
              </a:spcAft>
              <a:buClr>
                <a:srgbClr val="000000"/>
              </a:buClr>
              <a:buSzPct val="150000"/>
              <a:buFont typeface="Times New Roman" pitchFamily="18" charset="0"/>
              <a:buChar char="·"/>
              <a:defRPr sz="1100">
                <a:solidFill>
                  <a:srgbClr val="000000"/>
                </a:solidFill>
                <a:latin typeface="+mn-lt"/>
              </a:defRPr>
            </a:lvl6pPr>
            <a:lvl7pPr marL="2057400" indent="-228600" algn="l" defTabSz="1019175" rtl="0" eaLnBrk="1" fontAlgn="base" hangingPunct="1">
              <a:lnSpc>
                <a:spcPct val="110000"/>
              </a:lnSpc>
              <a:spcBef>
                <a:spcPct val="20000"/>
              </a:spcBef>
              <a:spcAft>
                <a:spcPct val="0"/>
              </a:spcAft>
              <a:buClr>
                <a:srgbClr val="000000"/>
              </a:buClr>
              <a:buSzPct val="150000"/>
              <a:buFont typeface="Times New Roman" pitchFamily="18" charset="0"/>
              <a:buChar char="·"/>
              <a:defRPr sz="1100">
                <a:solidFill>
                  <a:srgbClr val="000000"/>
                </a:solidFill>
                <a:latin typeface="+mn-lt"/>
              </a:defRPr>
            </a:lvl7pPr>
            <a:lvl8pPr marL="2514600" indent="-228600" algn="l" defTabSz="1019175" rtl="0" eaLnBrk="1" fontAlgn="base" hangingPunct="1">
              <a:lnSpc>
                <a:spcPct val="110000"/>
              </a:lnSpc>
              <a:spcBef>
                <a:spcPct val="20000"/>
              </a:spcBef>
              <a:spcAft>
                <a:spcPct val="0"/>
              </a:spcAft>
              <a:buClr>
                <a:srgbClr val="000000"/>
              </a:buClr>
              <a:buSzPct val="150000"/>
              <a:buFont typeface="Times New Roman" pitchFamily="18" charset="0"/>
              <a:buChar char="·"/>
              <a:defRPr sz="1100">
                <a:solidFill>
                  <a:srgbClr val="000000"/>
                </a:solidFill>
                <a:latin typeface="+mn-lt"/>
              </a:defRPr>
            </a:lvl8pPr>
            <a:lvl9pPr marL="2971800" indent="-228600" algn="l" defTabSz="1019175" rtl="0" eaLnBrk="1" fontAlgn="base" hangingPunct="1">
              <a:lnSpc>
                <a:spcPct val="110000"/>
              </a:lnSpc>
              <a:spcBef>
                <a:spcPct val="20000"/>
              </a:spcBef>
              <a:spcAft>
                <a:spcPct val="0"/>
              </a:spcAft>
              <a:buClr>
                <a:srgbClr val="000000"/>
              </a:buClr>
              <a:buSzPct val="150000"/>
              <a:buFont typeface="Times New Roman" pitchFamily="18" charset="0"/>
              <a:buChar char="·"/>
              <a:defRPr sz="1100">
                <a:solidFill>
                  <a:srgbClr val="000000"/>
                </a:solidFill>
                <a:latin typeface="+mn-lt"/>
              </a:defRPr>
            </a:lvl9pPr>
          </a:lstStyle>
          <a:p>
            <a:pPr marL="228943" indent="-228943">
              <a:buFontTx/>
              <a:buChar char="-"/>
            </a:pPr>
            <a:r>
              <a:rPr lang="en-US" altLang="zh-TW" kern="0" dirty="0">
                <a:latin typeface="+mj-ea"/>
                <a:ea typeface="+mj-ea"/>
              </a:rPr>
              <a:t>EUV</a:t>
            </a:r>
            <a:r>
              <a:rPr lang="zh-TW" altLang="en-US" kern="0" dirty="0">
                <a:latin typeface="+mj-ea"/>
                <a:ea typeface="+mj-ea"/>
              </a:rPr>
              <a:t>先進技術的成長而帶來強勁需求</a:t>
            </a:r>
            <a:r>
              <a:rPr lang="zh-TW" altLang="en-US" kern="0" dirty="0">
                <a:latin typeface="微軟正黑體" pitchFamily="34" charset="-120"/>
                <a:ea typeface="微軟正黑體" pitchFamily="34" charset="-120"/>
              </a:rPr>
              <a:t>，</a:t>
            </a:r>
            <a:r>
              <a:rPr lang="en-US" altLang="zh-TW" kern="0" dirty="0">
                <a:latin typeface="微軟正黑體" pitchFamily="34" charset="-120"/>
                <a:ea typeface="微軟正黑體" pitchFamily="34" charset="-120"/>
              </a:rPr>
              <a:t>2022</a:t>
            </a:r>
            <a:r>
              <a:rPr lang="zh-TW" altLang="en-US" kern="0" dirty="0">
                <a:latin typeface="微軟正黑體" pitchFamily="34" charset="-120"/>
                <a:ea typeface="微軟正黑體" pitchFamily="34" charset="-120"/>
              </a:rPr>
              <a:t>下半年續強</a:t>
            </a:r>
            <a:endParaRPr lang="en-US" kern="0" dirty="0">
              <a:latin typeface="+mj-ea"/>
              <a:ea typeface="+mj-ea"/>
            </a:endParaRPr>
          </a:p>
          <a:p>
            <a:pPr marL="228943" indent="-228943">
              <a:buFontTx/>
              <a:buChar char="-"/>
            </a:pPr>
            <a:r>
              <a:rPr lang="zh-TW" altLang="en-US" kern="0" dirty="0">
                <a:latin typeface="+mj-ea"/>
                <a:ea typeface="+mj-ea"/>
              </a:rPr>
              <a:t>提供客戶整合性方案</a:t>
            </a:r>
            <a:r>
              <a:rPr lang="zh-TW" altLang="en-US" kern="0" dirty="0">
                <a:latin typeface="微軟正黑體" pitchFamily="34" charset="-120"/>
                <a:ea typeface="微軟正黑體" pitchFamily="34" charset="-120"/>
              </a:rPr>
              <a:t>，載具</a:t>
            </a:r>
            <a:r>
              <a:rPr lang="en-US" altLang="zh-TW" kern="0" dirty="0">
                <a:latin typeface="微軟正黑體" pitchFamily="34" charset="-120"/>
                <a:ea typeface="微軟正黑體" pitchFamily="34" charset="-120"/>
              </a:rPr>
              <a:t>+</a:t>
            </a:r>
            <a:r>
              <a:rPr lang="zh-TW" altLang="en-US" kern="0" dirty="0">
                <a:latin typeface="微軟正黑體" pitchFamily="34" charset="-120"/>
                <a:ea typeface="微軟正黑體" pitchFamily="34" charset="-120"/>
              </a:rPr>
              <a:t>機台</a:t>
            </a:r>
            <a:r>
              <a:rPr lang="en-US" altLang="zh-TW" kern="0" dirty="0">
                <a:latin typeface="微軟正黑體" pitchFamily="34" charset="-120"/>
                <a:ea typeface="微軟正黑體" pitchFamily="34" charset="-120"/>
              </a:rPr>
              <a:t>+</a:t>
            </a:r>
            <a:r>
              <a:rPr lang="zh-TW" altLang="en-US" kern="0" dirty="0">
                <a:latin typeface="微軟正黑體" pitchFamily="34" charset="-120"/>
                <a:ea typeface="微軟正黑體" pitchFamily="34" charset="-120"/>
              </a:rPr>
              <a:t>系統一站式服務</a:t>
            </a:r>
            <a:endParaRPr lang="en-US" kern="0" dirty="0">
              <a:latin typeface="+mj-ea"/>
              <a:ea typeface="+mj-ea"/>
            </a:endParaRPr>
          </a:p>
          <a:p>
            <a:pPr marL="228943" indent="-228943">
              <a:buFontTx/>
              <a:buChar char="-"/>
            </a:pPr>
            <a:r>
              <a:rPr lang="zh-TW" altLang="en-US" kern="0" dirty="0">
                <a:latin typeface="+mj-ea"/>
                <a:ea typeface="+mj-ea"/>
              </a:rPr>
              <a:t>晶圓載具版圖迅速擴張</a:t>
            </a:r>
            <a:r>
              <a:rPr lang="zh-TW" altLang="en-US" kern="0" dirty="0">
                <a:latin typeface="微軟正黑體" pitchFamily="34" charset="-120"/>
                <a:ea typeface="微軟正黑體" pitchFamily="34" charset="-120"/>
              </a:rPr>
              <a:t>，實績遍布海內外，大中華、國內市占急速成長</a:t>
            </a:r>
            <a:endParaRPr lang="en-US" altLang="zh-TW" kern="0" dirty="0">
              <a:latin typeface="微軟正黑體" pitchFamily="34" charset="-120"/>
              <a:ea typeface="微軟正黑體" pitchFamily="34" charset="-120"/>
            </a:endParaRPr>
          </a:p>
          <a:p>
            <a:pPr marL="228943" indent="-228943">
              <a:buFontTx/>
              <a:buChar char="-"/>
            </a:pPr>
            <a:r>
              <a:rPr lang="zh-TW" altLang="en-US" kern="0" dirty="0">
                <a:latin typeface="微軟正黑體" pitchFamily="34" charset="-120"/>
                <a:ea typeface="微軟正黑體" pitchFamily="34" charset="-120"/>
              </a:rPr>
              <a:t>持續布局生產基地，備足至</a:t>
            </a:r>
            <a:r>
              <a:rPr lang="en-US" altLang="zh-TW" kern="0" dirty="0">
                <a:latin typeface="微軟正黑體" pitchFamily="34" charset="-120"/>
                <a:ea typeface="微軟正黑體" pitchFamily="34" charset="-120"/>
              </a:rPr>
              <a:t>2023</a:t>
            </a:r>
            <a:r>
              <a:rPr lang="zh-TW" altLang="en-US" kern="0" dirty="0">
                <a:latin typeface="微軟正黑體" pitchFamily="34" charset="-120"/>
                <a:ea typeface="微軟正黑體" pitchFamily="34" charset="-120"/>
              </a:rPr>
              <a:t>產能</a:t>
            </a:r>
            <a:endParaRPr lang="en-US" kern="0" dirty="0"/>
          </a:p>
        </p:txBody>
      </p:sp>
      <p:pic>
        <p:nvPicPr>
          <p:cNvPr id="10" name="Picture 7">
            <a:extLst>
              <a:ext uri="{FF2B5EF4-FFF2-40B4-BE49-F238E27FC236}">
                <a16:creationId xmlns="" xmlns:a16="http://schemas.microsoft.com/office/drawing/2014/main" id="{FFD52A1E-5A81-4591-ADEA-09584059E954}"/>
              </a:ext>
            </a:extLst>
          </p:cNvPr>
          <p:cNvPicPr>
            <a:picLocks noChangeAspect="1"/>
          </p:cNvPicPr>
          <p:nvPr/>
        </p:nvPicPr>
        <p:blipFill>
          <a:blip r:embed="rId3"/>
          <a:stretch>
            <a:fillRect/>
          </a:stretch>
        </p:blipFill>
        <p:spPr>
          <a:xfrm>
            <a:off x="899592" y="2499742"/>
            <a:ext cx="3450224" cy="1656184"/>
          </a:xfrm>
          <a:prstGeom prst="rect">
            <a:avLst/>
          </a:prstGeom>
        </p:spPr>
      </p:pic>
      <p:cxnSp>
        <p:nvCxnSpPr>
          <p:cNvPr id="13" name="Straight Arrow Connector 8">
            <a:extLst>
              <a:ext uri="{FF2B5EF4-FFF2-40B4-BE49-F238E27FC236}">
                <a16:creationId xmlns="" xmlns:a16="http://schemas.microsoft.com/office/drawing/2014/main" id="{CA97AED0-F388-4826-8F7C-293059F214CC}"/>
              </a:ext>
            </a:extLst>
          </p:cNvPr>
          <p:cNvCxnSpPr/>
          <p:nvPr/>
        </p:nvCxnSpPr>
        <p:spPr bwMode="auto">
          <a:xfrm flipV="1">
            <a:off x="1475656" y="3003798"/>
            <a:ext cx="2448272" cy="686566"/>
          </a:xfrm>
          <a:prstGeom prst="straightConnector1">
            <a:avLst/>
          </a:prstGeom>
          <a:noFill/>
          <a:ln w="9525" cap="flat" cmpd="sng" algn="ctr">
            <a:solidFill>
              <a:srgbClr val="C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Picture 9">
            <a:extLst>
              <a:ext uri="{FF2B5EF4-FFF2-40B4-BE49-F238E27FC236}">
                <a16:creationId xmlns="" xmlns:a16="http://schemas.microsoft.com/office/drawing/2014/main" id="{50BF09EB-9AA6-41D3-A8A3-1D200829B01E}"/>
              </a:ext>
            </a:extLst>
          </p:cNvPr>
          <p:cNvPicPr>
            <a:picLocks noChangeAspect="1"/>
          </p:cNvPicPr>
          <p:nvPr/>
        </p:nvPicPr>
        <p:blipFill>
          <a:blip r:embed="rId4"/>
          <a:stretch>
            <a:fillRect/>
          </a:stretch>
        </p:blipFill>
        <p:spPr>
          <a:xfrm>
            <a:off x="4520632" y="2499742"/>
            <a:ext cx="3448800" cy="1656184"/>
          </a:xfrm>
          <a:prstGeom prst="rect">
            <a:avLst/>
          </a:prstGeom>
        </p:spPr>
      </p:pic>
      <p:cxnSp>
        <p:nvCxnSpPr>
          <p:cNvPr id="15" name="Straight Arrow Connector 10">
            <a:extLst>
              <a:ext uri="{FF2B5EF4-FFF2-40B4-BE49-F238E27FC236}">
                <a16:creationId xmlns="" xmlns:a16="http://schemas.microsoft.com/office/drawing/2014/main" id="{3DD0DED9-EA23-44FA-B4F0-ECD6AEE4C1AE}"/>
              </a:ext>
            </a:extLst>
          </p:cNvPr>
          <p:cNvCxnSpPr/>
          <p:nvPr/>
        </p:nvCxnSpPr>
        <p:spPr bwMode="auto">
          <a:xfrm flipV="1">
            <a:off x="5103728" y="3003798"/>
            <a:ext cx="2420600" cy="686566"/>
          </a:xfrm>
          <a:prstGeom prst="straightConnector1">
            <a:avLst/>
          </a:prstGeom>
          <a:noFill/>
          <a:ln w="9525" cap="flat" cmpd="sng" algn="ctr">
            <a:solidFill>
              <a:srgbClr val="C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文字方塊 15"/>
          <p:cNvSpPr txBox="1"/>
          <p:nvPr/>
        </p:nvSpPr>
        <p:spPr>
          <a:xfrm>
            <a:off x="1331640" y="2582783"/>
            <a:ext cx="2750819" cy="276999"/>
          </a:xfrm>
          <a:prstGeom prst="rect">
            <a:avLst/>
          </a:prstGeom>
          <a:solidFill>
            <a:schemeClr val="bg1"/>
          </a:solidFill>
        </p:spPr>
        <p:txBody>
          <a:bodyPr wrap="square" rtlCol="0">
            <a:spAutoFit/>
          </a:bodyPr>
          <a:lstStyle/>
          <a:p>
            <a:pPr algn="ctr"/>
            <a:r>
              <a:rPr lang="zh-TW" altLang="en-US" sz="1200" b="1" dirty="0"/>
              <a:t>家登光罩載具全球市佔</a:t>
            </a:r>
          </a:p>
        </p:txBody>
      </p:sp>
      <p:sp>
        <p:nvSpPr>
          <p:cNvPr id="17" name="文字方塊 16"/>
          <p:cNvSpPr txBox="1"/>
          <p:nvPr/>
        </p:nvSpPr>
        <p:spPr>
          <a:xfrm>
            <a:off x="5076057" y="2571750"/>
            <a:ext cx="2733462" cy="276999"/>
          </a:xfrm>
          <a:prstGeom prst="rect">
            <a:avLst/>
          </a:prstGeom>
          <a:solidFill>
            <a:schemeClr val="bg1"/>
          </a:solidFill>
        </p:spPr>
        <p:txBody>
          <a:bodyPr wrap="square" rtlCol="0">
            <a:spAutoFit/>
          </a:bodyPr>
          <a:lstStyle/>
          <a:p>
            <a:pPr algn="ctr"/>
            <a:r>
              <a:rPr lang="zh-TW" altLang="en-US" sz="1200" b="1" dirty="0"/>
              <a:t>家登晶圓載具全球市佔</a:t>
            </a:r>
          </a:p>
        </p:txBody>
      </p:sp>
      <p:sp>
        <p:nvSpPr>
          <p:cNvPr id="20" name="矩形 19"/>
          <p:cNvSpPr/>
          <p:nvPr/>
        </p:nvSpPr>
        <p:spPr>
          <a:xfrm>
            <a:off x="2411760" y="4017427"/>
            <a:ext cx="144016"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6012160" y="4011910"/>
            <a:ext cx="144016"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67729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7F13CB1F-703C-4BA1-804C-C758BABB9BB7}" type="datetime1">
              <a:rPr lang="zh-TW" altLang="en-US" smtClean="0"/>
              <a:t>2022/7/28</a:t>
            </a:fld>
            <a:endParaRPr lang="zh-TW" altLang="en-US" dirty="0"/>
          </a:p>
        </p:txBody>
      </p:sp>
      <p:sp>
        <p:nvSpPr>
          <p:cNvPr id="5" name="投影片編號版面配置區 4"/>
          <p:cNvSpPr>
            <a:spLocks noGrp="1"/>
          </p:cNvSpPr>
          <p:nvPr>
            <p:ph type="sldNum" sz="quarter" idx="12"/>
          </p:nvPr>
        </p:nvSpPr>
        <p:spPr/>
        <p:txBody>
          <a:bodyPr/>
          <a:lstStyle/>
          <a:p>
            <a:fld id="{A367AD39-96D1-4C90-9065-4640A4D06C2B}" type="slidenum">
              <a:rPr lang="zh-TW" altLang="en-US" smtClean="0"/>
              <a:t>14</a:t>
            </a:fld>
            <a:endParaRPr lang="zh-TW" altLang="en-US"/>
          </a:p>
        </p:txBody>
      </p:sp>
      <p:sp>
        <p:nvSpPr>
          <p:cNvPr id="7" name="頁尾版面配置區 4"/>
          <p:cNvSpPr>
            <a:spLocks noGrp="1"/>
          </p:cNvSpPr>
          <p:nvPr>
            <p:ph type="ftr" sz="quarter" idx="11"/>
          </p:nvPr>
        </p:nvSpPr>
        <p:spPr>
          <a:xfrm>
            <a:off x="3124200" y="4767263"/>
            <a:ext cx="2895600" cy="273844"/>
          </a:xfrm>
        </p:spPr>
        <p:txBody>
          <a:bodyPr/>
          <a:lstStyle/>
          <a:p>
            <a:r>
              <a:rPr lang="en-US" altLang="zh-TW" dirty="0"/>
              <a:t>Copyright© </a:t>
            </a:r>
            <a:r>
              <a:rPr lang="zh-TW" altLang="en-US" dirty="0"/>
              <a:t>家登精密工業股份有限公司</a:t>
            </a:r>
            <a:endParaRPr lang="en-US" altLang="zh-TW" dirty="0"/>
          </a:p>
          <a:p>
            <a:r>
              <a:rPr lang="zh-TW" altLang="en-US" dirty="0"/>
              <a:t>著作權所有</a:t>
            </a:r>
          </a:p>
        </p:txBody>
      </p:sp>
    </p:spTree>
    <p:extLst>
      <p:ext uri="{BB962C8B-B14F-4D97-AF65-F5344CB8AC3E}">
        <p14:creationId xmlns:p14="http://schemas.microsoft.com/office/powerpoint/2010/main" val="803982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版面配置區 3"/>
          <p:cNvSpPr txBox="1">
            <a:spLocks/>
          </p:cNvSpPr>
          <p:nvPr/>
        </p:nvSpPr>
        <p:spPr>
          <a:xfrm>
            <a:off x="179512" y="4695986"/>
            <a:ext cx="2133600" cy="2738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fld id="{784524B3-3563-480D-A526-50C78DA9A87A}" type="datetime1">
              <a:rPr lang="zh-TW" altLang="en-US" sz="1000">
                <a:solidFill>
                  <a:schemeClr val="bg1"/>
                </a:solidFill>
              </a:rPr>
              <a:pPr marL="0" indent="0">
                <a:buNone/>
              </a:pPr>
              <a:t>2022/7/28</a:t>
            </a:fld>
            <a:endParaRPr lang="zh-TW" altLang="en-US" sz="1000" dirty="0">
              <a:solidFill>
                <a:schemeClr val="bg1"/>
              </a:solidFill>
            </a:endParaRPr>
          </a:p>
        </p:txBody>
      </p:sp>
      <p:sp>
        <p:nvSpPr>
          <p:cNvPr id="11" name="頁尾版面配置區 4"/>
          <p:cNvSpPr txBox="1">
            <a:spLocks/>
          </p:cNvSpPr>
          <p:nvPr/>
        </p:nvSpPr>
        <p:spPr>
          <a:xfrm>
            <a:off x="3059832" y="4659982"/>
            <a:ext cx="2895600" cy="2738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TW" sz="1000" dirty="0">
                <a:solidFill>
                  <a:srgbClr val="0070C0"/>
                </a:solidFill>
              </a:rPr>
              <a:t>Copyright© </a:t>
            </a:r>
            <a:r>
              <a:rPr lang="zh-TW" altLang="en-US" sz="1000" dirty="0">
                <a:solidFill>
                  <a:srgbClr val="0070C0"/>
                </a:solidFill>
              </a:rPr>
              <a:t>家登精密工業股份有限公司</a:t>
            </a:r>
          </a:p>
          <a:p>
            <a:pPr marL="0" indent="0" algn="ctr">
              <a:buNone/>
            </a:pPr>
            <a:r>
              <a:rPr lang="zh-TW" altLang="en-US" sz="1000" dirty="0">
                <a:solidFill>
                  <a:srgbClr val="0070C0"/>
                </a:solidFill>
              </a:rPr>
              <a:t>著作權所有</a:t>
            </a:r>
          </a:p>
        </p:txBody>
      </p:sp>
      <p:sp>
        <p:nvSpPr>
          <p:cNvPr id="12" name="投影片編號版面配置區 5"/>
          <p:cNvSpPr txBox="1">
            <a:spLocks/>
          </p:cNvSpPr>
          <p:nvPr/>
        </p:nvSpPr>
        <p:spPr>
          <a:xfrm>
            <a:off x="8703096" y="4731990"/>
            <a:ext cx="549424" cy="273844"/>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67AD39-96D1-4C90-9065-4640A4D06C2B}" type="slidenum">
              <a:rPr lang="zh-TW" altLang="en-US" sz="1000">
                <a:solidFill>
                  <a:schemeClr val="bg1"/>
                </a:solidFill>
              </a:rPr>
              <a:pPr/>
              <a:t>15</a:t>
            </a:fld>
            <a:endParaRPr lang="zh-TW" altLang="en-US" sz="1000" dirty="0">
              <a:solidFill>
                <a:schemeClr val="bg1"/>
              </a:solidFill>
            </a:endParaRPr>
          </a:p>
        </p:txBody>
      </p:sp>
      <p:sp>
        <p:nvSpPr>
          <p:cNvPr id="6" name="標題 1"/>
          <p:cNvSpPr>
            <a:spLocks noGrp="1"/>
          </p:cNvSpPr>
          <p:nvPr>
            <p:ph type="title"/>
          </p:nvPr>
        </p:nvSpPr>
        <p:spPr>
          <a:xfrm>
            <a:off x="323528" y="205979"/>
            <a:ext cx="8229600" cy="857250"/>
          </a:xfrm>
        </p:spPr>
        <p:txBody>
          <a:bodyPr>
            <a:normAutofit/>
          </a:bodyPr>
          <a:lstStyle/>
          <a:p>
            <a:r>
              <a:rPr lang="zh-TW" altLang="en-US" sz="2800" b="1" dirty="0">
                <a:solidFill>
                  <a:srgbClr val="0070C0"/>
                </a:solidFill>
                <a:latin typeface="+mj-ea"/>
              </a:rPr>
              <a:t>投資人提問</a:t>
            </a:r>
          </a:p>
        </p:txBody>
      </p:sp>
      <p:graphicFrame>
        <p:nvGraphicFramePr>
          <p:cNvPr id="3" name="表格 2"/>
          <p:cNvGraphicFramePr>
            <a:graphicFrameLocks noGrp="1"/>
          </p:cNvGraphicFramePr>
          <p:nvPr>
            <p:extLst>
              <p:ext uri="{D42A27DB-BD31-4B8C-83A1-F6EECF244321}">
                <p14:modId xmlns:p14="http://schemas.microsoft.com/office/powerpoint/2010/main" val="1740661918"/>
              </p:ext>
            </p:extLst>
          </p:nvPr>
        </p:nvGraphicFramePr>
        <p:xfrm>
          <a:off x="392831" y="1203598"/>
          <a:ext cx="8283625" cy="3009394"/>
        </p:xfrm>
        <a:graphic>
          <a:graphicData uri="http://schemas.openxmlformats.org/drawingml/2006/table">
            <a:tbl>
              <a:tblPr firstRow="1" firstCol="1" bandRow="1">
                <a:tableStyleId>{5C22544A-7EE6-4342-B048-85BDC9FD1C3A}</a:tableStyleId>
              </a:tblPr>
              <a:tblGrid>
                <a:gridCol w="1219889"/>
                <a:gridCol w="7063736"/>
              </a:tblGrid>
              <a:tr h="360040">
                <a:tc>
                  <a:txBody>
                    <a:bodyPr/>
                    <a:lstStyle/>
                    <a:p>
                      <a:pPr algn="ctr">
                        <a:spcAft>
                          <a:spcPts val="0"/>
                        </a:spcAft>
                      </a:pPr>
                      <a:r>
                        <a:rPr lang="zh-TW" sz="1100" dirty="0">
                          <a:effectLst/>
                        </a:rPr>
                        <a:t>投資人姓名</a:t>
                      </a:r>
                      <a:endParaRPr lang="zh-TW" sz="900" dirty="0">
                        <a:effectLst/>
                        <a:latin typeface="Calibri"/>
                        <a:ea typeface="新細明體"/>
                      </a:endParaRPr>
                    </a:p>
                  </a:txBody>
                  <a:tcPr marL="13475" marR="13475" marT="0" marB="0" anchor="ctr"/>
                </a:tc>
                <a:tc>
                  <a:txBody>
                    <a:bodyPr/>
                    <a:lstStyle/>
                    <a:p>
                      <a:pPr algn="ctr">
                        <a:spcAft>
                          <a:spcPts val="0"/>
                        </a:spcAft>
                      </a:pPr>
                      <a:r>
                        <a:rPr lang="zh-TW" sz="1100" dirty="0">
                          <a:effectLst/>
                        </a:rPr>
                        <a:t>投資人問題</a:t>
                      </a:r>
                      <a:endParaRPr lang="zh-TW" sz="900" dirty="0">
                        <a:effectLst/>
                        <a:latin typeface="Calibri"/>
                        <a:ea typeface="新細明體"/>
                      </a:endParaRPr>
                    </a:p>
                  </a:txBody>
                  <a:tcPr marL="13475" marR="13475" marT="0" marB="0" anchor="ctr"/>
                </a:tc>
              </a:tr>
              <a:tr h="1039528">
                <a:tc>
                  <a:txBody>
                    <a:bodyPr/>
                    <a:lstStyle/>
                    <a:p>
                      <a:pPr algn="ctr">
                        <a:spcAft>
                          <a:spcPts val="0"/>
                        </a:spcAft>
                      </a:pPr>
                      <a:r>
                        <a:rPr lang="zh-TW" sz="1100" dirty="0">
                          <a:effectLst/>
                        </a:rPr>
                        <a:t>蕭先生</a:t>
                      </a:r>
                      <a:endParaRPr lang="zh-TW" sz="900" dirty="0">
                        <a:effectLst/>
                        <a:latin typeface="Calibri"/>
                        <a:ea typeface="新細明體"/>
                      </a:endParaRPr>
                    </a:p>
                  </a:txBody>
                  <a:tcPr marL="13475" marR="13475" marT="0" marB="0" anchor="ctr"/>
                </a:tc>
                <a:tc>
                  <a:txBody>
                    <a:bodyPr/>
                    <a:lstStyle/>
                    <a:p>
                      <a:pPr marL="228600" indent="-228600">
                        <a:spcAft>
                          <a:spcPts val="0"/>
                        </a:spcAft>
                        <a:buFont typeface="+mj-lt"/>
                        <a:buAutoNum type="arabicPeriod"/>
                      </a:pPr>
                      <a:r>
                        <a:rPr lang="zh-TW" sz="1100" dirty="0" smtClean="0">
                          <a:effectLst/>
                        </a:rPr>
                        <a:t>最近</a:t>
                      </a:r>
                      <a:r>
                        <a:rPr lang="zh-TW" sz="1100" dirty="0">
                          <a:effectLst/>
                        </a:rPr>
                        <a:t>研究機構或媒體紛紛發表看壞半導體業的景氣或晶片供過於求的言論，請問對公司下半年的營收會不會帶來負面影響</a:t>
                      </a:r>
                      <a:r>
                        <a:rPr lang="zh-TW" sz="1100" dirty="0" smtClean="0">
                          <a:effectLst/>
                        </a:rPr>
                        <a:t>？</a:t>
                      </a:r>
                      <a:endParaRPr lang="en-US" altLang="zh-TW" sz="1100" dirty="0" smtClean="0">
                        <a:effectLst/>
                      </a:endParaRPr>
                    </a:p>
                    <a:p>
                      <a:pPr marL="228600" indent="-228600">
                        <a:spcAft>
                          <a:spcPts val="0"/>
                        </a:spcAft>
                        <a:buFont typeface="+mj-lt"/>
                        <a:buAutoNum type="arabicPeriod"/>
                      </a:pPr>
                      <a:r>
                        <a:rPr lang="en-US" sz="1100" dirty="0" smtClean="0">
                          <a:effectLst/>
                        </a:rPr>
                        <a:t>2022Q1</a:t>
                      </a:r>
                      <a:r>
                        <a:rPr lang="zh-TW" sz="1100" dirty="0">
                          <a:effectLst/>
                        </a:rPr>
                        <a:t>出售之吳江新創汽車貿易公司款項預計何時可匯回公司</a:t>
                      </a:r>
                      <a:r>
                        <a:rPr lang="zh-TW" sz="1100" dirty="0" smtClean="0">
                          <a:effectLst/>
                        </a:rPr>
                        <a:t>？</a:t>
                      </a:r>
                      <a:endParaRPr lang="en-US" altLang="zh-TW" sz="1100" dirty="0" smtClean="0">
                        <a:effectLst/>
                      </a:endParaRPr>
                    </a:p>
                    <a:p>
                      <a:pPr marL="228600" indent="-228600">
                        <a:spcAft>
                          <a:spcPts val="0"/>
                        </a:spcAft>
                        <a:buFont typeface="+mj-lt"/>
                        <a:buAutoNum type="arabicPeriod"/>
                      </a:pPr>
                      <a:r>
                        <a:rPr lang="zh-TW" sz="1100" dirty="0" smtClean="0">
                          <a:effectLst/>
                        </a:rPr>
                        <a:t>之前</a:t>
                      </a:r>
                      <a:r>
                        <a:rPr lang="zh-TW" sz="1100" dirty="0">
                          <a:effectLst/>
                        </a:rPr>
                        <a:t>有報導表示家登進入航太產業的供應鏈，但簡報裡的營收組成還沒有看到這塊業務的營收，目前是否已有營收挹注？公司對航太業務未來前景看法如何</a:t>
                      </a:r>
                      <a:r>
                        <a:rPr lang="zh-TW" sz="1100" dirty="0" smtClean="0">
                          <a:effectLst/>
                        </a:rPr>
                        <a:t>？</a:t>
                      </a:r>
                      <a:endParaRPr lang="zh-TW" sz="900" dirty="0">
                        <a:effectLst/>
                        <a:latin typeface="Calibri"/>
                        <a:ea typeface="新細明體"/>
                      </a:endParaRPr>
                    </a:p>
                  </a:txBody>
                  <a:tcPr marL="13475" marR="13475" marT="0" marB="0" anchor="ctr"/>
                </a:tc>
              </a:tr>
              <a:tr h="462013">
                <a:tc>
                  <a:txBody>
                    <a:bodyPr/>
                    <a:lstStyle/>
                    <a:p>
                      <a:pPr algn="ctr">
                        <a:spcAft>
                          <a:spcPts val="0"/>
                        </a:spcAft>
                      </a:pPr>
                      <a:r>
                        <a:rPr lang="zh-TW" sz="1100" dirty="0">
                          <a:effectLst/>
                        </a:rPr>
                        <a:t>賴先生</a:t>
                      </a:r>
                      <a:endParaRPr lang="zh-TW" sz="900" dirty="0">
                        <a:effectLst/>
                        <a:latin typeface="Calibri"/>
                        <a:ea typeface="新細明體"/>
                      </a:endParaRPr>
                    </a:p>
                  </a:txBody>
                  <a:tcPr marL="13475" marR="13475" marT="0" marB="0" anchor="ctr"/>
                </a:tc>
                <a:tc>
                  <a:txBody>
                    <a:bodyPr/>
                    <a:lstStyle/>
                    <a:p>
                      <a:pPr marL="228600" lvl="0" indent="-228600">
                        <a:spcAft>
                          <a:spcPts val="0"/>
                        </a:spcAft>
                        <a:buFont typeface="+mj-lt"/>
                        <a:buAutoNum type="arabicPeriod"/>
                      </a:pPr>
                      <a:r>
                        <a:rPr lang="zh-TW" sz="1100" dirty="0">
                          <a:effectLst/>
                        </a:rPr>
                        <a:t>５奈米</a:t>
                      </a:r>
                      <a:r>
                        <a:rPr lang="zh-TW" sz="1100" dirty="0" smtClean="0">
                          <a:effectLst/>
                        </a:rPr>
                        <a:t>比</a:t>
                      </a:r>
                      <a:r>
                        <a:rPr lang="en-US" altLang="zh-TW" sz="1100" dirty="0" smtClean="0">
                          <a:effectLst/>
                        </a:rPr>
                        <a:t>7n+</a:t>
                      </a:r>
                      <a:r>
                        <a:rPr lang="zh-TW" sz="1100" dirty="0" smtClean="0">
                          <a:effectLst/>
                        </a:rPr>
                        <a:t>所</a:t>
                      </a:r>
                      <a:r>
                        <a:rPr lang="zh-TW" sz="1100" dirty="0">
                          <a:effectLst/>
                        </a:rPr>
                        <a:t>使用的光罩盒多幾倍，３奈米又比５奈米多幾</a:t>
                      </a:r>
                      <a:r>
                        <a:rPr lang="zh-TW" sz="1100" dirty="0" smtClean="0">
                          <a:effectLst/>
                        </a:rPr>
                        <a:t>倍</a:t>
                      </a:r>
                      <a:r>
                        <a:rPr lang="zh-TW" altLang="zh-TW" sz="1100" kern="1200" dirty="0" smtClean="0">
                          <a:solidFill>
                            <a:schemeClr val="dk1"/>
                          </a:solidFill>
                          <a:effectLst/>
                          <a:latin typeface="+mn-lt"/>
                          <a:ea typeface="+mn-ea"/>
                          <a:cs typeface="+mn-cs"/>
                        </a:rPr>
                        <a:t>？</a:t>
                      </a:r>
                      <a:endParaRPr lang="zh-TW" sz="1100" kern="1200" dirty="0">
                        <a:solidFill>
                          <a:schemeClr val="dk1"/>
                        </a:solidFill>
                        <a:effectLst/>
                        <a:latin typeface="+mn-lt"/>
                        <a:ea typeface="+mn-ea"/>
                        <a:cs typeface="+mn-cs"/>
                      </a:endParaRPr>
                    </a:p>
                    <a:p>
                      <a:pPr marL="228600" lvl="0" indent="-228600">
                        <a:spcAft>
                          <a:spcPts val="0"/>
                        </a:spcAft>
                        <a:buFont typeface="+mj-lt"/>
                        <a:buAutoNum type="arabicPeriod"/>
                      </a:pPr>
                      <a:r>
                        <a:rPr lang="en-US" altLang="zh-TW" sz="1100" dirty="0" smtClean="0">
                          <a:effectLst/>
                        </a:rPr>
                        <a:t>FOUP</a:t>
                      </a:r>
                      <a:r>
                        <a:rPr lang="zh-TW" sz="1100" dirty="0" smtClean="0">
                          <a:effectLst/>
                        </a:rPr>
                        <a:t>未來</a:t>
                      </a:r>
                      <a:r>
                        <a:rPr lang="zh-TW" sz="1100" dirty="0">
                          <a:effectLst/>
                        </a:rPr>
                        <a:t>三年複合</a:t>
                      </a:r>
                      <a:r>
                        <a:rPr lang="zh-TW" sz="1100" dirty="0" smtClean="0">
                          <a:effectLst/>
                        </a:rPr>
                        <a:t>成長率</a:t>
                      </a:r>
                      <a:r>
                        <a:rPr lang="zh-TW" altLang="zh-TW" sz="1100" kern="1200" dirty="0" smtClean="0">
                          <a:solidFill>
                            <a:schemeClr val="dk1"/>
                          </a:solidFill>
                          <a:effectLst/>
                          <a:latin typeface="+mn-lt"/>
                          <a:ea typeface="+mn-ea"/>
                          <a:cs typeface="+mn-cs"/>
                        </a:rPr>
                        <a:t>？</a:t>
                      </a:r>
                      <a:endParaRPr lang="zh-TW" sz="1100" kern="1200" dirty="0">
                        <a:solidFill>
                          <a:schemeClr val="dk1"/>
                        </a:solidFill>
                        <a:effectLst/>
                        <a:latin typeface="+mn-lt"/>
                        <a:ea typeface="+mn-ea"/>
                        <a:cs typeface="+mn-cs"/>
                      </a:endParaRPr>
                    </a:p>
                  </a:txBody>
                  <a:tcPr marL="13475" marR="13475" marT="0" marB="0" anchor="ctr"/>
                </a:tc>
              </a:tr>
              <a:tr h="678581">
                <a:tc>
                  <a:txBody>
                    <a:bodyPr/>
                    <a:lstStyle/>
                    <a:p>
                      <a:pPr algn="ctr">
                        <a:spcAft>
                          <a:spcPts val="0"/>
                        </a:spcAft>
                      </a:pPr>
                      <a:r>
                        <a:rPr lang="en-US" sz="1100" dirty="0">
                          <a:effectLst/>
                        </a:rPr>
                        <a:t>Charles</a:t>
                      </a:r>
                      <a:endParaRPr lang="zh-TW" sz="900" dirty="0">
                        <a:effectLst/>
                        <a:latin typeface="Calibri"/>
                        <a:ea typeface="新細明體"/>
                      </a:endParaRPr>
                    </a:p>
                  </a:txBody>
                  <a:tcPr marL="13475" marR="13475" marT="0" marB="0" anchor="ctr"/>
                </a:tc>
                <a:tc>
                  <a:txBody>
                    <a:bodyPr/>
                    <a:lstStyle/>
                    <a:p>
                      <a:pPr marL="228600" indent="-228600">
                        <a:spcAft>
                          <a:spcPts val="0"/>
                        </a:spcAft>
                        <a:buFont typeface="+mj-lt"/>
                        <a:buAutoNum type="arabicPeriod"/>
                      </a:pPr>
                      <a:r>
                        <a:rPr lang="zh-TW" sz="1100" dirty="0" smtClean="0">
                          <a:effectLst/>
                        </a:rPr>
                        <a:t>請問</a:t>
                      </a:r>
                      <a:r>
                        <a:rPr lang="zh-TW" sz="1100" dirty="0">
                          <a:effectLst/>
                        </a:rPr>
                        <a:t>出售中國汽車相關零件的業務後，什麼時間點開始移出財</a:t>
                      </a:r>
                      <a:r>
                        <a:rPr lang="zh-TW" sz="1100" dirty="0" smtClean="0">
                          <a:effectLst/>
                        </a:rPr>
                        <a:t>報</a:t>
                      </a:r>
                      <a:r>
                        <a:rPr lang="zh-TW" altLang="zh-TW" sz="1100" dirty="0" smtClean="0">
                          <a:effectLst/>
                        </a:rPr>
                        <a:t>？</a:t>
                      </a:r>
                      <a:endParaRPr lang="en-US" altLang="zh-TW" sz="1100" dirty="0" smtClean="0">
                        <a:effectLst/>
                      </a:endParaRPr>
                    </a:p>
                    <a:p>
                      <a:pPr marL="228600" lvl="0" indent="-228600" algn="l" defTabSz="914400" rtl="0" eaLnBrk="1" latinLnBrk="0" hangingPunct="1">
                        <a:spcAft>
                          <a:spcPts val="0"/>
                        </a:spcAft>
                        <a:buFont typeface="+mj-lt"/>
                        <a:buAutoNum type="arabicPeriod"/>
                      </a:pPr>
                      <a:r>
                        <a:rPr lang="en-US" sz="1100" dirty="0" smtClean="0">
                          <a:effectLst/>
                        </a:rPr>
                        <a:t>FOUP</a:t>
                      </a:r>
                      <a:r>
                        <a:rPr lang="zh-TW" sz="1100" dirty="0">
                          <a:effectLst/>
                        </a:rPr>
                        <a:t>目前佔營收</a:t>
                      </a:r>
                      <a:r>
                        <a:rPr lang="zh-TW" sz="1100" dirty="0" smtClean="0">
                          <a:effectLst/>
                        </a:rPr>
                        <a:t>比重</a:t>
                      </a:r>
                      <a:r>
                        <a:rPr lang="zh-TW" altLang="zh-TW" sz="1100" kern="1200" dirty="0" smtClean="0">
                          <a:solidFill>
                            <a:schemeClr val="dk1"/>
                          </a:solidFill>
                          <a:effectLst/>
                          <a:latin typeface="+mn-lt"/>
                          <a:ea typeface="+mn-ea"/>
                          <a:cs typeface="+mn-cs"/>
                        </a:rPr>
                        <a:t>？</a:t>
                      </a:r>
                      <a:endParaRPr lang="en-US" altLang="zh-TW" sz="1100" kern="1200" dirty="0" smtClean="0">
                        <a:solidFill>
                          <a:schemeClr val="dk1"/>
                        </a:solidFill>
                        <a:effectLst/>
                        <a:latin typeface="+mn-lt"/>
                        <a:ea typeface="+mn-ea"/>
                        <a:cs typeface="+mn-cs"/>
                      </a:endParaRPr>
                    </a:p>
                    <a:p>
                      <a:pPr marL="228600" indent="-228600">
                        <a:spcAft>
                          <a:spcPts val="0"/>
                        </a:spcAft>
                        <a:buFont typeface="+mj-lt"/>
                        <a:buAutoNum type="arabicPeriod"/>
                      </a:pPr>
                      <a:r>
                        <a:rPr lang="en-US" sz="1100" dirty="0" smtClean="0">
                          <a:effectLst/>
                        </a:rPr>
                        <a:t>EUV Pod</a:t>
                      </a:r>
                      <a:r>
                        <a:rPr lang="zh-TW" sz="1100" dirty="0">
                          <a:effectLst/>
                        </a:rPr>
                        <a:t>在韓系或美系</a:t>
                      </a:r>
                      <a:r>
                        <a:rPr lang="en-US" sz="1100" dirty="0">
                          <a:effectLst/>
                        </a:rPr>
                        <a:t>IDM</a:t>
                      </a:r>
                      <a:r>
                        <a:rPr lang="zh-TW" sz="1100" dirty="0">
                          <a:effectLst/>
                        </a:rPr>
                        <a:t>廠的著墨如何</a:t>
                      </a:r>
                      <a:r>
                        <a:rPr lang="zh-TW" sz="1100" dirty="0" smtClean="0">
                          <a:effectLst/>
                        </a:rPr>
                        <a:t>？</a:t>
                      </a:r>
                      <a:endParaRPr lang="zh-TW" sz="900" dirty="0">
                        <a:effectLst/>
                        <a:latin typeface="Calibri"/>
                        <a:ea typeface="新細明體"/>
                      </a:endParaRPr>
                    </a:p>
                  </a:txBody>
                  <a:tcPr marL="13475" marR="13475" marT="0" marB="0" anchor="ctr"/>
                </a:tc>
              </a:tr>
              <a:tr h="469232">
                <a:tc>
                  <a:txBody>
                    <a:bodyPr/>
                    <a:lstStyle/>
                    <a:p>
                      <a:pPr algn="ctr">
                        <a:spcAft>
                          <a:spcPts val="0"/>
                        </a:spcAft>
                      </a:pPr>
                      <a:r>
                        <a:rPr lang="zh-TW" sz="1100" dirty="0">
                          <a:effectLst/>
                        </a:rPr>
                        <a:t>王先生</a:t>
                      </a:r>
                      <a:endParaRPr lang="zh-TW" sz="900" dirty="0">
                        <a:effectLst/>
                        <a:latin typeface="Calibri"/>
                        <a:ea typeface="新細明體"/>
                      </a:endParaRPr>
                    </a:p>
                  </a:txBody>
                  <a:tcPr marL="13475" marR="13475" marT="0" marB="0" anchor="ctr"/>
                </a:tc>
                <a:tc>
                  <a:txBody>
                    <a:bodyPr/>
                    <a:lstStyle/>
                    <a:p>
                      <a:pPr marL="228600" indent="-228600">
                        <a:spcAft>
                          <a:spcPts val="0"/>
                        </a:spcAft>
                        <a:buFont typeface="+mj-lt"/>
                        <a:buAutoNum type="arabicPeriod"/>
                      </a:pPr>
                      <a:r>
                        <a:rPr lang="zh-TW" sz="1100" dirty="0">
                          <a:effectLst/>
                        </a:rPr>
                        <a:t>董事長您好：請問家登與策略夥伴迅得機械於晶圓廠內設備的發展方向，如何兼顧客戶需求與提升毛利呢</a:t>
                      </a:r>
                      <a:r>
                        <a:rPr lang="zh-TW" sz="1100" dirty="0" smtClean="0">
                          <a:effectLst/>
                        </a:rPr>
                        <a:t>？</a:t>
                      </a:r>
                      <a:endParaRPr lang="zh-TW" sz="900" dirty="0">
                        <a:effectLst/>
                        <a:latin typeface="Calibri"/>
                        <a:ea typeface="新細明體"/>
                      </a:endParaRPr>
                    </a:p>
                  </a:txBody>
                  <a:tcPr marL="13475" marR="13475" marT="0" marB="0" anchor="ctr"/>
                </a:tc>
              </a:tr>
            </a:tbl>
          </a:graphicData>
        </a:graphic>
      </p:graphicFrame>
    </p:spTree>
    <p:extLst>
      <p:ext uri="{BB962C8B-B14F-4D97-AF65-F5344CB8AC3E}">
        <p14:creationId xmlns:p14="http://schemas.microsoft.com/office/powerpoint/2010/main" val="408287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800" b="1" dirty="0"/>
              <a:t>免責聲明</a:t>
            </a:r>
          </a:p>
        </p:txBody>
      </p:sp>
      <p:sp>
        <p:nvSpPr>
          <p:cNvPr id="4" name="日期版面配置區 3"/>
          <p:cNvSpPr>
            <a:spLocks noGrp="1"/>
          </p:cNvSpPr>
          <p:nvPr>
            <p:ph type="dt" sz="half" idx="10"/>
          </p:nvPr>
        </p:nvSpPr>
        <p:spPr/>
        <p:txBody>
          <a:bodyPr/>
          <a:lstStyle/>
          <a:p>
            <a:fld id="{784524B3-3563-480D-A526-50C78DA9A87A}" type="datetime1">
              <a:rPr lang="zh-TW" altLang="en-US" smtClean="0"/>
              <a:t>2022/7/28</a:t>
            </a:fld>
            <a:endParaRPr lang="zh-TW" altLang="en-US"/>
          </a:p>
        </p:txBody>
      </p:sp>
      <p:sp>
        <p:nvSpPr>
          <p:cNvPr id="5" name="頁尾版面配置區 4"/>
          <p:cNvSpPr>
            <a:spLocks noGrp="1"/>
          </p:cNvSpPr>
          <p:nvPr>
            <p:ph type="ftr" sz="quarter" idx="11"/>
          </p:nvPr>
        </p:nvSpPr>
        <p:spPr/>
        <p:txBody>
          <a:bodyPr/>
          <a:lstStyle/>
          <a:p>
            <a:r>
              <a:rPr lang="en-US" altLang="zh-TW"/>
              <a:t>Copyright© </a:t>
            </a:r>
            <a:r>
              <a:rPr lang="zh-TW" altLang="en-US"/>
              <a:t>家登精密工業股份有限公司</a:t>
            </a:r>
            <a:endParaRPr lang="en-US" altLang="zh-TW"/>
          </a:p>
          <a:p>
            <a:r>
              <a:rPr lang="zh-TW" altLang="en-US"/>
              <a:t>著作權所有</a:t>
            </a:r>
            <a:endParaRPr lang="zh-TW" altLang="en-US" dirty="0"/>
          </a:p>
        </p:txBody>
      </p:sp>
      <p:sp>
        <p:nvSpPr>
          <p:cNvPr id="6" name="投影片編號版面配置區 5"/>
          <p:cNvSpPr>
            <a:spLocks noGrp="1"/>
          </p:cNvSpPr>
          <p:nvPr>
            <p:ph type="sldNum" sz="quarter" idx="12"/>
          </p:nvPr>
        </p:nvSpPr>
        <p:spPr/>
        <p:txBody>
          <a:bodyPr/>
          <a:lstStyle/>
          <a:p>
            <a:fld id="{A367AD39-96D1-4C90-9065-4640A4D06C2B}" type="slidenum">
              <a:rPr lang="zh-TW" altLang="en-US" smtClean="0"/>
              <a:t>2</a:t>
            </a:fld>
            <a:endParaRPr lang="zh-TW" altLang="en-US"/>
          </a:p>
        </p:txBody>
      </p:sp>
      <p:sp>
        <p:nvSpPr>
          <p:cNvPr id="7" name="圓角矩形 6"/>
          <p:cNvSpPr/>
          <p:nvPr/>
        </p:nvSpPr>
        <p:spPr>
          <a:xfrm>
            <a:off x="899592" y="1203598"/>
            <a:ext cx="7128792" cy="2952328"/>
          </a:xfrm>
          <a:prstGeom prst="round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dirty="0"/>
              <a:t>本資料可能包含對於未來展望的表述，是基於對現況的預期，但同時受限於已知或未知不確定性的影響，實際結果將可能於表述內容不同，以上所提供之所有資訊僅供參考，實際資料請參考公開資訊觀測站。 </a:t>
            </a:r>
            <a:endParaRPr lang="en-US" altLang="zh-TW" dirty="0"/>
          </a:p>
          <a:p>
            <a:endParaRPr lang="en-US" altLang="zh-TW" dirty="0"/>
          </a:p>
          <a:p>
            <a:r>
              <a:rPr lang="zh-TW" altLang="en-US" dirty="0"/>
              <a:t>另除法令要求外，公司並無義務因應新資訊的產生或未來事件的發生，主動更新對未來展望的表述。</a:t>
            </a:r>
            <a:endParaRPr lang="en-US" altLang="zh-TW" dirty="0"/>
          </a:p>
        </p:txBody>
      </p:sp>
    </p:spTree>
    <p:extLst>
      <p:ext uri="{BB962C8B-B14F-4D97-AF65-F5344CB8AC3E}">
        <p14:creationId xmlns:p14="http://schemas.microsoft.com/office/powerpoint/2010/main" val="268089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939001" y="869394"/>
            <a:ext cx="4572000" cy="3862596"/>
          </a:xfrm>
          <a:prstGeom prst="rect">
            <a:avLst/>
          </a:prstGeom>
        </p:spPr>
        <p:txBody>
          <a:bodyPr>
            <a:spAutoFit/>
          </a:bodyPr>
          <a:lstStyle/>
          <a:p>
            <a:pPr marL="180000" indent="-180000" fontAlgn="auto">
              <a:spcBef>
                <a:spcPts val="600"/>
              </a:spcBef>
              <a:spcAft>
                <a:spcPts val="0"/>
              </a:spcAft>
              <a:buClr>
                <a:schemeClr val="tx1">
                  <a:lumMod val="75000"/>
                  <a:lumOff val="25000"/>
                </a:schemeClr>
              </a:buClr>
              <a:buSzPct val="75000"/>
              <a:buBlip>
                <a:blip r:embed="rId2"/>
              </a:buBlip>
              <a:defRPr/>
            </a:pPr>
            <a:r>
              <a:rPr lang="zh-TW" altLang="en-US" sz="1400" b="1" dirty="0">
                <a:solidFill>
                  <a:schemeClr val="tx1">
                    <a:lumMod val="75000"/>
                    <a:lumOff val="25000"/>
                  </a:schemeClr>
                </a:solidFill>
                <a:latin typeface="Calibri" panose="020F0502020204030204" pitchFamily="34" charset="0"/>
              </a:rPr>
              <a:t>成立於：</a:t>
            </a:r>
            <a:r>
              <a:rPr lang="en-US" altLang="zh-TW" sz="1400" b="1" dirty="0">
                <a:solidFill>
                  <a:schemeClr val="tx1">
                    <a:lumMod val="75000"/>
                    <a:lumOff val="25000"/>
                  </a:schemeClr>
                </a:solidFill>
                <a:latin typeface="Calibri" panose="020F0502020204030204" pitchFamily="34" charset="0"/>
              </a:rPr>
              <a:t>1998</a:t>
            </a:r>
            <a:r>
              <a:rPr lang="zh-TW" altLang="en-US" sz="1400" b="1" dirty="0">
                <a:solidFill>
                  <a:schemeClr val="tx1">
                    <a:lumMod val="75000"/>
                    <a:lumOff val="25000"/>
                  </a:schemeClr>
                </a:solidFill>
                <a:latin typeface="Calibri" panose="020F0502020204030204" pitchFamily="34" charset="0"/>
              </a:rPr>
              <a:t>年</a:t>
            </a:r>
            <a:r>
              <a:rPr lang="en-US" altLang="zh-TW" sz="1400" b="1" dirty="0">
                <a:solidFill>
                  <a:schemeClr val="tx1">
                    <a:lumMod val="75000"/>
                    <a:lumOff val="25000"/>
                  </a:schemeClr>
                </a:solidFill>
                <a:latin typeface="Calibri" panose="020F0502020204030204" pitchFamily="34" charset="0"/>
              </a:rPr>
              <a:t>3</a:t>
            </a:r>
            <a:r>
              <a:rPr lang="zh-TW" altLang="en-US" sz="1400" b="1" dirty="0">
                <a:solidFill>
                  <a:schemeClr val="tx1">
                    <a:lumMod val="75000"/>
                    <a:lumOff val="25000"/>
                  </a:schemeClr>
                </a:solidFill>
                <a:latin typeface="Calibri" panose="020F0502020204030204" pitchFamily="34" charset="0"/>
              </a:rPr>
              <a:t>月</a:t>
            </a:r>
            <a:r>
              <a:rPr lang="en-US" altLang="zh-TW" sz="1400" b="1" dirty="0">
                <a:solidFill>
                  <a:schemeClr val="tx1">
                    <a:lumMod val="75000"/>
                    <a:lumOff val="25000"/>
                  </a:schemeClr>
                </a:solidFill>
                <a:latin typeface="Calibri" panose="020F0502020204030204" pitchFamily="34" charset="0"/>
              </a:rPr>
              <a:t>20</a:t>
            </a:r>
            <a:r>
              <a:rPr lang="zh-TW" altLang="en-US" sz="1400" b="1" dirty="0">
                <a:solidFill>
                  <a:schemeClr val="tx1">
                    <a:lumMod val="75000"/>
                    <a:lumOff val="25000"/>
                  </a:schemeClr>
                </a:solidFill>
                <a:latin typeface="Calibri" panose="020F0502020204030204" pitchFamily="34" charset="0"/>
              </a:rPr>
              <a:t>日</a:t>
            </a:r>
          </a:p>
          <a:p>
            <a:pPr marL="180000" indent="-180000" fontAlgn="auto">
              <a:spcBef>
                <a:spcPts val="600"/>
              </a:spcBef>
              <a:spcAft>
                <a:spcPts val="0"/>
              </a:spcAft>
              <a:buClr>
                <a:schemeClr val="tx1">
                  <a:lumMod val="75000"/>
                  <a:lumOff val="25000"/>
                </a:schemeClr>
              </a:buClr>
              <a:buSzPct val="75000"/>
              <a:buBlip>
                <a:blip r:embed="rId2"/>
              </a:buBlip>
              <a:defRPr/>
            </a:pPr>
            <a:r>
              <a:rPr lang="zh-TW" altLang="en-US" sz="1400" b="1" dirty="0">
                <a:solidFill>
                  <a:schemeClr val="tx1">
                    <a:lumMod val="75000"/>
                    <a:lumOff val="25000"/>
                  </a:schemeClr>
                </a:solidFill>
              </a:rPr>
              <a:t>員工數：</a:t>
            </a:r>
            <a:r>
              <a:rPr lang="en-US" altLang="zh-TW" sz="1400" b="1" dirty="0">
                <a:solidFill>
                  <a:schemeClr val="tx1">
                    <a:lumMod val="75000"/>
                    <a:lumOff val="25000"/>
                  </a:schemeClr>
                </a:solidFill>
              </a:rPr>
              <a:t> </a:t>
            </a:r>
            <a:r>
              <a:rPr lang="en-US" altLang="zh-TW" sz="1400" b="1" dirty="0">
                <a:solidFill>
                  <a:srgbClr val="FF0000"/>
                </a:solidFill>
              </a:rPr>
              <a:t>815</a:t>
            </a:r>
            <a:r>
              <a:rPr lang="zh-TW" altLang="en-US" sz="1400" b="1" dirty="0">
                <a:solidFill>
                  <a:srgbClr val="FF0000"/>
                </a:solidFill>
              </a:rPr>
              <a:t> </a:t>
            </a:r>
            <a:r>
              <a:rPr lang="zh-TW" altLang="en-US" sz="1400" b="1" dirty="0"/>
              <a:t>人</a:t>
            </a:r>
            <a:endParaRPr lang="en-US" altLang="zh-TW" sz="1400" b="1" dirty="0"/>
          </a:p>
          <a:p>
            <a:pPr marL="180000" indent="-180000" fontAlgn="auto">
              <a:spcBef>
                <a:spcPts val="600"/>
              </a:spcBef>
              <a:spcAft>
                <a:spcPts val="0"/>
              </a:spcAft>
              <a:buClr>
                <a:schemeClr val="tx1">
                  <a:lumMod val="75000"/>
                  <a:lumOff val="25000"/>
                </a:schemeClr>
              </a:buClr>
              <a:buSzPct val="75000"/>
              <a:buBlip>
                <a:blip r:embed="rId2"/>
              </a:buBlip>
              <a:defRPr/>
            </a:pPr>
            <a:r>
              <a:rPr lang="zh-TW" altLang="en-US" sz="1400" b="1" dirty="0">
                <a:solidFill>
                  <a:schemeClr val="tx1">
                    <a:lumMod val="75000"/>
                    <a:lumOff val="25000"/>
                  </a:schemeClr>
                </a:solidFill>
              </a:rPr>
              <a:t>實收資本額：</a:t>
            </a:r>
            <a:r>
              <a:rPr lang="en-US" altLang="zh-TW" sz="1400" b="1" dirty="0">
                <a:solidFill>
                  <a:schemeClr val="tx1">
                    <a:lumMod val="75000"/>
                    <a:lumOff val="25000"/>
                  </a:schemeClr>
                </a:solidFill>
              </a:rPr>
              <a:t>NT 840,972,700</a:t>
            </a:r>
          </a:p>
          <a:p>
            <a:pPr marL="180000" indent="-180000" fontAlgn="auto">
              <a:spcBef>
                <a:spcPts val="600"/>
              </a:spcBef>
              <a:spcAft>
                <a:spcPts val="0"/>
              </a:spcAft>
              <a:buClr>
                <a:schemeClr val="tx1">
                  <a:lumMod val="75000"/>
                  <a:lumOff val="25000"/>
                </a:schemeClr>
              </a:buClr>
              <a:buSzPct val="75000"/>
              <a:buBlip>
                <a:blip r:embed="rId2"/>
              </a:buBlip>
              <a:defRPr/>
            </a:pPr>
            <a:r>
              <a:rPr lang="zh-TW" altLang="en-US" sz="1400" b="1" dirty="0">
                <a:solidFill>
                  <a:schemeClr val="tx1">
                    <a:lumMod val="75000"/>
                    <a:lumOff val="25000"/>
                  </a:schemeClr>
                </a:solidFill>
                <a:latin typeface="Calibri" panose="020F0502020204030204" pitchFamily="34" charset="0"/>
              </a:rPr>
              <a:t>集團</a:t>
            </a:r>
            <a:r>
              <a:rPr lang="en-US" altLang="zh-TW" sz="1400" b="1" dirty="0">
                <a:solidFill>
                  <a:srgbClr val="FF0000"/>
                </a:solidFill>
                <a:latin typeface="Calibri" panose="020F0502020204030204" pitchFamily="34" charset="0"/>
              </a:rPr>
              <a:t>2020</a:t>
            </a:r>
            <a:r>
              <a:rPr lang="zh-TW" altLang="en-US" sz="1400" b="1" dirty="0">
                <a:solidFill>
                  <a:schemeClr val="tx1">
                    <a:lumMod val="75000"/>
                    <a:lumOff val="25000"/>
                  </a:schemeClr>
                </a:solidFill>
                <a:latin typeface="Calibri" panose="020F0502020204030204" pitchFamily="34" charset="0"/>
              </a:rPr>
              <a:t>營業額：</a:t>
            </a:r>
            <a:r>
              <a:rPr lang="en-US" altLang="zh-TW" sz="1400" b="1" dirty="0">
                <a:solidFill>
                  <a:schemeClr val="tx1">
                    <a:lumMod val="75000"/>
                    <a:lumOff val="25000"/>
                  </a:schemeClr>
                </a:solidFill>
                <a:latin typeface="Calibri" panose="020F0502020204030204" pitchFamily="34" charset="0"/>
              </a:rPr>
              <a:t>NT</a:t>
            </a:r>
            <a:r>
              <a:rPr lang="zh-TW" altLang="en-US" sz="1400" b="1" dirty="0">
                <a:solidFill>
                  <a:schemeClr val="tx1">
                    <a:lumMod val="75000"/>
                    <a:lumOff val="25000"/>
                  </a:schemeClr>
                </a:solidFill>
                <a:latin typeface="Calibri" panose="020F0502020204030204" pitchFamily="34" charset="0"/>
              </a:rPr>
              <a:t> </a:t>
            </a:r>
            <a:r>
              <a:rPr lang="en-US" altLang="zh-TW" sz="1400" b="1" dirty="0">
                <a:solidFill>
                  <a:srgbClr val="FF0000"/>
                </a:solidFill>
                <a:latin typeface="Calibri" panose="020F0502020204030204" pitchFamily="34" charset="0"/>
              </a:rPr>
              <a:t>25 </a:t>
            </a:r>
            <a:r>
              <a:rPr lang="zh-TW" altLang="en-US" sz="1400" b="1" dirty="0">
                <a:solidFill>
                  <a:schemeClr val="tx1">
                    <a:lumMod val="75000"/>
                    <a:lumOff val="25000"/>
                  </a:schemeClr>
                </a:solidFill>
                <a:latin typeface="Calibri" panose="020F0502020204030204" pitchFamily="34" charset="0"/>
              </a:rPr>
              <a:t>億元</a:t>
            </a:r>
            <a:endParaRPr lang="en-US" altLang="zh-TW" sz="1400" b="1" dirty="0">
              <a:solidFill>
                <a:schemeClr val="tx1">
                  <a:lumMod val="75000"/>
                  <a:lumOff val="25000"/>
                </a:schemeClr>
              </a:solidFill>
              <a:latin typeface="Calibri" panose="020F0502020204030204" pitchFamily="34" charset="0"/>
            </a:endParaRPr>
          </a:p>
          <a:p>
            <a:pPr marL="180000" indent="-180000">
              <a:spcBef>
                <a:spcPts val="600"/>
              </a:spcBef>
              <a:buClr>
                <a:schemeClr val="tx1">
                  <a:lumMod val="75000"/>
                  <a:lumOff val="25000"/>
                </a:schemeClr>
              </a:buClr>
              <a:buSzPct val="75000"/>
              <a:buBlip>
                <a:blip r:embed="rId2"/>
              </a:buBlip>
              <a:defRPr/>
            </a:pPr>
            <a:r>
              <a:rPr lang="zh-TW" altLang="en-US" sz="1400" b="1" dirty="0">
                <a:solidFill>
                  <a:schemeClr val="tx1">
                    <a:lumMod val="75000"/>
                    <a:lumOff val="25000"/>
                  </a:schemeClr>
                </a:solidFill>
                <a:latin typeface="Calibri" panose="020F0502020204030204" pitchFamily="34" charset="0"/>
              </a:rPr>
              <a:t>集團</a:t>
            </a:r>
            <a:r>
              <a:rPr lang="en-US" altLang="zh-TW" sz="1400" b="1" dirty="0">
                <a:solidFill>
                  <a:srgbClr val="FF0000"/>
                </a:solidFill>
                <a:latin typeface="Calibri" panose="020F0502020204030204" pitchFamily="34" charset="0"/>
              </a:rPr>
              <a:t>2021</a:t>
            </a:r>
            <a:r>
              <a:rPr lang="zh-TW" altLang="en-US" sz="1400" b="1" dirty="0">
                <a:solidFill>
                  <a:schemeClr val="tx1">
                    <a:lumMod val="75000"/>
                    <a:lumOff val="25000"/>
                  </a:schemeClr>
                </a:solidFill>
                <a:latin typeface="Calibri" panose="020F0502020204030204" pitchFamily="34" charset="0"/>
              </a:rPr>
              <a:t>營業額：</a:t>
            </a:r>
            <a:r>
              <a:rPr lang="en-US" altLang="zh-TW" sz="1400" b="1" dirty="0">
                <a:solidFill>
                  <a:schemeClr val="tx1">
                    <a:lumMod val="75000"/>
                    <a:lumOff val="25000"/>
                  </a:schemeClr>
                </a:solidFill>
                <a:latin typeface="Calibri" panose="020F0502020204030204" pitchFamily="34" charset="0"/>
              </a:rPr>
              <a:t>NT</a:t>
            </a:r>
            <a:r>
              <a:rPr lang="zh-TW" altLang="en-US" sz="1400" b="1" dirty="0">
                <a:solidFill>
                  <a:schemeClr val="tx1">
                    <a:lumMod val="75000"/>
                    <a:lumOff val="25000"/>
                  </a:schemeClr>
                </a:solidFill>
                <a:latin typeface="Calibri" panose="020F0502020204030204" pitchFamily="34" charset="0"/>
              </a:rPr>
              <a:t> </a:t>
            </a:r>
            <a:r>
              <a:rPr lang="en-US" altLang="zh-TW" sz="1400" b="1" dirty="0">
                <a:solidFill>
                  <a:srgbClr val="FF0000"/>
                </a:solidFill>
                <a:latin typeface="Calibri" panose="020F0502020204030204" pitchFamily="34" charset="0"/>
              </a:rPr>
              <a:t>31.2 </a:t>
            </a:r>
            <a:r>
              <a:rPr lang="zh-TW" altLang="en-US" sz="1400" b="1" dirty="0">
                <a:solidFill>
                  <a:schemeClr val="tx1">
                    <a:lumMod val="75000"/>
                    <a:lumOff val="25000"/>
                  </a:schemeClr>
                </a:solidFill>
                <a:latin typeface="Calibri" panose="020F0502020204030204" pitchFamily="34" charset="0"/>
              </a:rPr>
              <a:t>億元</a:t>
            </a:r>
            <a:endParaRPr lang="en-US" altLang="zh-TW" sz="1400" b="1" dirty="0">
              <a:solidFill>
                <a:schemeClr val="tx1">
                  <a:lumMod val="75000"/>
                  <a:lumOff val="25000"/>
                </a:schemeClr>
              </a:solidFill>
              <a:latin typeface="Calibri" panose="020F0502020204030204" pitchFamily="34" charset="0"/>
            </a:endParaRPr>
          </a:p>
          <a:p>
            <a:pPr marL="180000" indent="-180000" fontAlgn="auto">
              <a:spcBef>
                <a:spcPts val="600"/>
              </a:spcBef>
              <a:spcAft>
                <a:spcPts val="0"/>
              </a:spcAft>
              <a:buClr>
                <a:schemeClr val="tx1">
                  <a:lumMod val="75000"/>
                  <a:lumOff val="25000"/>
                </a:schemeClr>
              </a:buClr>
              <a:buSzPct val="75000"/>
              <a:buBlip>
                <a:blip r:embed="rId2"/>
              </a:buBlip>
              <a:defRPr/>
            </a:pPr>
            <a:r>
              <a:rPr lang="zh-TW" altLang="en-US" sz="1400" b="1" dirty="0">
                <a:solidFill>
                  <a:schemeClr val="tx1">
                    <a:lumMod val="75000"/>
                    <a:lumOff val="25000"/>
                  </a:schemeClr>
                </a:solidFill>
                <a:latin typeface="Calibri" panose="020F0502020204030204" pitchFamily="34" charset="0"/>
              </a:rPr>
              <a:t>主力產品：</a:t>
            </a:r>
            <a:endParaRPr lang="en-US" altLang="zh-TW" sz="1400" b="1" dirty="0">
              <a:solidFill>
                <a:schemeClr val="tx1">
                  <a:lumMod val="75000"/>
                  <a:lumOff val="25000"/>
                </a:schemeClr>
              </a:solidFill>
              <a:latin typeface="Calibri" panose="020F0502020204030204" pitchFamily="34" charset="0"/>
            </a:endParaRPr>
          </a:p>
          <a:p>
            <a:pPr marL="180000" lvl="1">
              <a:lnSpc>
                <a:spcPct val="150000"/>
              </a:lnSpc>
              <a:buClr>
                <a:schemeClr val="tx1">
                  <a:lumMod val="75000"/>
                  <a:lumOff val="25000"/>
                </a:schemeClr>
              </a:buClr>
              <a:defRPr/>
            </a:pPr>
            <a:r>
              <a:rPr lang="zh-TW" altLang="en-US" sz="1400" b="1" dirty="0">
                <a:solidFill>
                  <a:srgbClr val="0070C0"/>
                </a:solidFill>
                <a:latin typeface="Calibri" panose="020F0502020204030204" pitchFamily="34" charset="0"/>
              </a:rPr>
              <a:t>半導體事業                               </a:t>
            </a:r>
            <a:r>
              <a:rPr lang="zh-TW" altLang="en-US" sz="1400" b="1" dirty="0">
                <a:solidFill>
                  <a:srgbClr val="00B050"/>
                </a:solidFill>
                <a:latin typeface="Calibri" panose="020F0502020204030204" pitchFamily="34" charset="0"/>
              </a:rPr>
              <a:t>       </a:t>
            </a:r>
            <a:endParaRPr lang="en-US" altLang="zh-TW" sz="1400" b="1" dirty="0">
              <a:solidFill>
                <a:srgbClr val="0070C0"/>
              </a:solidFill>
              <a:latin typeface="Calibri" panose="020F0502020204030204" pitchFamily="34" charset="0"/>
            </a:endParaRPr>
          </a:p>
          <a:p>
            <a:pPr marL="360000" lvl="2" indent="-180000">
              <a:spcBef>
                <a:spcPts val="200"/>
              </a:spcBef>
              <a:buClr>
                <a:schemeClr val="tx1">
                  <a:lumMod val="75000"/>
                  <a:lumOff val="25000"/>
                </a:schemeClr>
              </a:buClr>
              <a:buFont typeface="Wingdings" pitchFamily="2" charset="2"/>
              <a:buAutoNum type="circleNumWdWhitePlain"/>
              <a:defRPr/>
            </a:pPr>
            <a:r>
              <a:rPr lang="zh-TW" altLang="en-US" sz="1400" dirty="0">
                <a:latin typeface="Calibri" panose="020F0502020204030204" pitchFamily="34" charset="0"/>
              </a:rPr>
              <a:t>光罩傳載解決方案</a:t>
            </a:r>
            <a:endParaRPr lang="en-US" altLang="zh-TW" sz="1400" dirty="0">
              <a:latin typeface="Calibri" panose="020F0502020204030204" pitchFamily="34" charset="0"/>
            </a:endParaRPr>
          </a:p>
          <a:p>
            <a:pPr marL="360000" lvl="2" indent="-180000">
              <a:spcBef>
                <a:spcPts val="200"/>
              </a:spcBef>
              <a:buClr>
                <a:schemeClr val="tx1">
                  <a:lumMod val="75000"/>
                  <a:lumOff val="25000"/>
                </a:schemeClr>
              </a:buClr>
              <a:buFont typeface="Wingdings" pitchFamily="2" charset="2"/>
              <a:buAutoNum type="circleNumWdWhitePlain"/>
              <a:defRPr/>
            </a:pPr>
            <a:r>
              <a:rPr lang="zh-TW" altLang="en-US" sz="1400" dirty="0">
                <a:latin typeface="Calibri" panose="020F0502020204030204" pitchFamily="34" charset="0"/>
              </a:rPr>
              <a:t>晶圓傳載解決方案</a:t>
            </a:r>
            <a:endParaRPr lang="en-US" altLang="zh-TW" sz="1400" dirty="0">
              <a:latin typeface="Calibri" panose="020F0502020204030204" pitchFamily="34" charset="0"/>
            </a:endParaRPr>
          </a:p>
          <a:p>
            <a:pPr marL="360000" lvl="2" indent="-180000">
              <a:spcBef>
                <a:spcPts val="200"/>
              </a:spcBef>
              <a:buClr>
                <a:schemeClr val="tx1">
                  <a:lumMod val="75000"/>
                  <a:lumOff val="25000"/>
                </a:schemeClr>
              </a:buClr>
              <a:buFont typeface="Wingdings" pitchFamily="2" charset="2"/>
              <a:buAutoNum type="circleNumWdWhitePlain"/>
              <a:defRPr/>
            </a:pPr>
            <a:r>
              <a:rPr lang="zh-TW" altLang="en-US" sz="1400" dirty="0">
                <a:latin typeface="Calibri" panose="020F0502020204030204" pitchFamily="34" charset="0"/>
              </a:rPr>
              <a:t>半導體機台設備</a:t>
            </a:r>
            <a:endParaRPr lang="en-US" altLang="zh-TW" sz="1400" dirty="0">
              <a:latin typeface="Calibri" panose="020F0502020204030204" pitchFamily="34" charset="0"/>
            </a:endParaRPr>
          </a:p>
          <a:p>
            <a:pPr marL="360000" lvl="2" indent="-180000">
              <a:spcBef>
                <a:spcPts val="200"/>
              </a:spcBef>
              <a:buClr>
                <a:schemeClr val="tx1">
                  <a:lumMod val="75000"/>
                  <a:lumOff val="25000"/>
                </a:schemeClr>
              </a:buClr>
              <a:buFont typeface="Wingdings" pitchFamily="2" charset="2"/>
              <a:buAutoNum type="circleNumWdWhitePlain"/>
              <a:defRPr/>
            </a:pPr>
            <a:r>
              <a:rPr lang="zh-TW" altLang="en-US" sz="1400" dirty="0">
                <a:latin typeface="Calibri" panose="020F0502020204030204" pitchFamily="34" charset="0"/>
              </a:rPr>
              <a:t>其他服務</a:t>
            </a:r>
            <a:endParaRPr lang="en-US" altLang="zh-TW" sz="1400" dirty="0">
              <a:latin typeface="Calibri" panose="020F0502020204030204" pitchFamily="34" charset="0"/>
            </a:endParaRPr>
          </a:p>
          <a:p>
            <a:pPr marL="180000" lvl="2">
              <a:spcBef>
                <a:spcPts val="200"/>
              </a:spcBef>
              <a:buClr>
                <a:schemeClr val="tx1">
                  <a:lumMod val="75000"/>
                  <a:lumOff val="25000"/>
                </a:schemeClr>
              </a:buClr>
              <a:defRPr/>
            </a:pPr>
            <a:endParaRPr lang="en-US" altLang="zh-TW" sz="1400" dirty="0">
              <a:latin typeface="Calibri" panose="020F0502020204030204" pitchFamily="34" charset="0"/>
            </a:endParaRPr>
          </a:p>
          <a:p>
            <a:pPr marL="180000" lvl="2">
              <a:spcBef>
                <a:spcPts val="200"/>
              </a:spcBef>
              <a:buClr>
                <a:schemeClr val="tx1">
                  <a:lumMod val="75000"/>
                  <a:lumOff val="25000"/>
                </a:schemeClr>
              </a:buClr>
              <a:defRPr/>
            </a:pPr>
            <a:r>
              <a:rPr lang="zh-TW" altLang="en-US" sz="1400" b="1" dirty="0">
                <a:solidFill>
                  <a:srgbClr val="00B050"/>
                </a:solidFill>
                <a:latin typeface="Calibri" panose="020F0502020204030204" pitchFamily="34" charset="0"/>
              </a:rPr>
              <a:t>航太事業                                      </a:t>
            </a:r>
            <a:endParaRPr lang="en-US" altLang="zh-TW" sz="1400" b="1" dirty="0">
              <a:solidFill>
                <a:srgbClr val="00B050"/>
              </a:solidFill>
              <a:latin typeface="Calibri" panose="020F0502020204030204" pitchFamily="34" charset="0"/>
            </a:endParaRPr>
          </a:p>
          <a:p>
            <a:pPr marL="180000" lvl="2">
              <a:spcBef>
                <a:spcPts val="200"/>
              </a:spcBef>
              <a:buClr>
                <a:schemeClr val="tx1">
                  <a:lumMod val="75000"/>
                  <a:lumOff val="25000"/>
                </a:schemeClr>
              </a:buClr>
              <a:defRPr/>
            </a:pPr>
            <a:endParaRPr lang="en-US" altLang="zh-TW" sz="1400" dirty="0">
              <a:latin typeface="Calibri" panose="020F0502020204030204" pitchFamily="34" charset="0"/>
            </a:endParaRPr>
          </a:p>
        </p:txBody>
      </p:sp>
      <p:sp>
        <p:nvSpPr>
          <p:cNvPr id="27" name="日期版面配置區 3"/>
          <p:cNvSpPr>
            <a:spLocks noGrp="1"/>
          </p:cNvSpPr>
          <p:nvPr>
            <p:ph type="dt" sz="half" idx="10"/>
          </p:nvPr>
        </p:nvSpPr>
        <p:spPr>
          <a:xfrm>
            <a:off x="179512" y="4695986"/>
            <a:ext cx="2133600" cy="273844"/>
          </a:xfrm>
        </p:spPr>
        <p:txBody>
          <a:bodyPr/>
          <a:lstStyle/>
          <a:p>
            <a:fld id="{784524B3-3563-480D-A526-50C78DA9A87A}" type="datetime1">
              <a:rPr lang="zh-TW" altLang="en-US" smtClean="0"/>
              <a:t>2022/7/28</a:t>
            </a:fld>
            <a:endParaRPr lang="zh-TW" altLang="en-US"/>
          </a:p>
        </p:txBody>
      </p:sp>
      <p:sp>
        <p:nvSpPr>
          <p:cNvPr id="28" name="頁尾版面配置區 4"/>
          <p:cNvSpPr>
            <a:spLocks noGrp="1"/>
          </p:cNvSpPr>
          <p:nvPr>
            <p:ph type="ftr" sz="quarter" idx="11"/>
          </p:nvPr>
        </p:nvSpPr>
        <p:spPr>
          <a:xfrm>
            <a:off x="3124200" y="4767263"/>
            <a:ext cx="2895600" cy="273844"/>
          </a:xfrm>
        </p:spPr>
        <p:txBody>
          <a:bodyPr/>
          <a:lstStyle/>
          <a:p>
            <a:r>
              <a:rPr lang="en-US" altLang="zh-TW"/>
              <a:t>Copyright© </a:t>
            </a:r>
            <a:r>
              <a:rPr lang="zh-TW" altLang="en-US"/>
              <a:t>家登精密工業股份有限公司</a:t>
            </a:r>
            <a:endParaRPr lang="en-US" altLang="zh-TW"/>
          </a:p>
          <a:p>
            <a:r>
              <a:rPr lang="zh-TW" altLang="en-US"/>
              <a:t>著作權所有</a:t>
            </a:r>
            <a:endParaRPr lang="zh-TW" altLang="en-US" dirty="0"/>
          </a:p>
        </p:txBody>
      </p:sp>
      <p:sp>
        <p:nvSpPr>
          <p:cNvPr id="35" name="投影片編號版面配置區 5"/>
          <p:cNvSpPr>
            <a:spLocks noGrp="1"/>
          </p:cNvSpPr>
          <p:nvPr>
            <p:ph type="sldNum" sz="quarter" idx="12"/>
          </p:nvPr>
        </p:nvSpPr>
        <p:spPr>
          <a:xfrm>
            <a:off x="6876256" y="4695986"/>
            <a:ext cx="2133600" cy="273844"/>
          </a:xfrm>
        </p:spPr>
        <p:txBody>
          <a:bodyPr/>
          <a:lstStyle/>
          <a:p>
            <a:fld id="{A367AD39-96D1-4C90-9065-4640A4D06C2B}" type="slidenum">
              <a:rPr lang="zh-TW" altLang="en-US" smtClean="0"/>
              <a:t>3</a:t>
            </a:fld>
            <a:endParaRPr lang="zh-TW" altLang="en-US"/>
          </a:p>
        </p:txBody>
      </p:sp>
      <p:sp>
        <p:nvSpPr>
          <p:cNvPr id="26" name="標題 1"/>
          <p:cNvSpPr>
            <a:spLocks noGrp="1"/>
          </p:cNvSpPr>
          <p:nvPr>
            <p:ph type="title"/>
          </p:nvPr>
        </p:nvSpPr>
        <p:spPr>
          <a:xfrm>
            <a:off x="323528" y="205979"/>
            <a:ext cx="8229600" cy="857250"/>
          </a:xfrm>
        </p:spPr>
        <p:txBody>
          <a:bodyPr>
            <a:normAutofit/>
          </a:bodyPr>
          <a:lstStyle/>
          <a:p>
            <a:r>
              <a:rPr lang="zh-TW" altLang="en-US" sz="2800" b="1" dirty="0"/>
              <a:t>家登簡介</a:t>
            </a:r>
          </a:p>
        </p:txBody>
      </p:sp>
      <p:pic>
        <p:nvPicPr>
          <p:cNvPr id="32" name="Picture 2" descr="http://info.dek.com/maps/asia/Asia_selection_blank.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759"/>
          <a:stretch/>
        </p:blipFill>
        <p:spPr bwMode="auto">
          <a:xfrm>
            <a:off x="-4682" y="1651199"/>
            <a:ext cx="2589697" cy="29636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david.tai\Pictures\圖片1.png"/>
          <p:cNvPicPr>
            <a:picLocks noChangeAspect="1" noChangeArrowheads="1"/>
          </p:cNvPicPr>
          <p:nvPr/>
        </p:nvPicPr>
        <p:blipFill rotWithShape="1">
          <a:blip r:embed="rId5" cstate="email">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188016" y="1715291"/>
            <a:ext cx="3567448" cy="189953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http://homepage.ntu.edu.tw/%7Er01342011/garbage/pic/taiwanG.png"/>
          <p:cNvPicPr>
            <a:picLocks noChangeAspect="1" noChangeArrowheads="1"/>
          </p:cNvPicPr>
          <p:nvPr/>
        </p:nvPicPr>
        <p:blipFill>
          <a:blip r:embed="rId6" cstate="email">
            <a:duotone>
              <a:schemeClr val="accent1">
                <a:shade val="45000"/>
                <a:satMod val="135000"/>
              </a:schemeClr>
              <a:prstClr val="white"/>
            </a:duotone>
            <a:extLst>
              <a:ext uri="{BEBA8EAE-BF5A-486C-A8C5-ECC9F3942E4B}">
                <a14:imgProps xmlns:a14="http://schemas.microsoft.com/office/drawing/2010/main">
                  <a14:imgLayer r:embed="rId7">
                    <a14:imgEffect>
                      <a14:backgroundRemoval t="0" b="100000" l="9896" r="100000"/>
                    </a14:imgEffect>
                  </a14:imgLayer>
                </a14:imgProps>
              </a:ext>
              <a:ext uri="{28A0092B-C50C-407E-A947-70E740481C1C}">
                <a14:useLocalDpi xmlns:a14="http://schemas.microsoft.com/office/drawing/2010/main"/>
              </a:ext>
            </a:extLst>
          </a:blip>
          <a:srcRect/>
          <a:stretch>
            <a:fillRect/>
          </a:stretch>
        </p:blipFill>
        <p:spPr bwMode="auto">
          <a:xfrm>
            <a:off x="2123933" y="1715291"/>
            <a:ext cx="2062843" cy="247090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254"/>
          <p:cNvSpPr txBox="1">
            <a:spLocks noChangeArrowheads="1"/>
          </p:cNvSpPr>
          <p:nvPr/>
        </p:nvSpPr>
        <p:spPr bwMode="auto">
          <a:xfrm>
            <a:off x="2996392" y="1743409"/>
            <a:ext cx="560091"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zh-TW" altLang="en-US" sz="1200" b="1" dirty="0">
                <a:solidFill>
                  <a:prstClr val="black"/>
                </a:solidFill>
                <a:latin typeface="Calibri" panose="020F0502020204030204" pitchFamily="34" charset="0"/>
              </a:rPr>
              <a:t>中壢</a:t>
            </a:r>
            <a:endParaRPr lang="ko-KR" altLang="en-US" sz="1200" b="1" dirty="0">
              <a:solidFill>
                <a:prstClr val="black"/>
              </a:solidFill>
              <a:latin typeface="Calibri" panose="020F0502020204030204" pitchFamily="34" charset="0"/>
            </a:endParaRPr>
          </a:p>
        </p:txBody>
      </p:sp>
      <p:sp>
        <p:nvSpPr>
          <p:cNvPr id="37" name="TextBox 254"/>
          <p:cNvSpPr txBox="1">
            <a:spLocks noChangeArrowheads="1"/>
          </p:cNvSpPr>
          <p:nvPr/>
        </p:nvSpPr>
        <p:spPr bwMode="auto">
          <a:xfrm>
            <a:off x="3733133" y="1889871"/>
            <a:ext cx="560091"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zh-TW" altLang="en-US" sz="1200" b="1" dirty="0">
                <a:solidFill>
                  <a:prstClr val="black"/>
                </a:solidFill>
                <a:latin typeface="Calibri" panose="020F0502020204030204" pitchFamily="34" charset="0"/>
                <a:ea typeface="+mn-ea"/>
              </a:rPr>
              <a:t>台北</a:t>
            </a:r>
            <a:endParaRPr lang="ko-KR" altLang="en-US" sz="1200" b="1" dirty="0">
              <a:solidFill>
                <a:prstClr val="black"/>
              </a:solidFill>
              <a:latin typeface="Calibri" panose="020F0502020204030204" pitchFamily="34" charset="0"/>
              <a:ea typeface="+mn-ea"/>
            </a:endParaRPr>
          </a:p>
        </p:txBody>
      </p:sp>
      <p:cxnSp>
        <p:nvCxnSpPr>
          <p:cNvPr id="38" name="直線接點 37"/>
          <p:cNvCxnSpPr>
            <a:stCxn id="49" idx="5"/>
          </p:cNvCxnSpPr>
          <p:nvPr/>
        </p:nvCxnSpPr>
        <p:spPr>
          <a:xfrm>
            <a:off x="3589561" y="1986607"/>
            <a:ext cx="143572" cy="268625"/>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9" name="TextBox 254"/>
          <p:cNvSpPr txBox="1">
            <a:spLocks noChangeArrowheads="1"/>
          </p:cNvSpPr>
          <p:nvPr/>
        </p:nvSpPr>
        <p:spPr bwMode="auto">
          <a:xfrm>
            <a:off x="2811767" y="3204833"/>
            <a:ext cx="560091"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zh-TW" altLang="en-US" sz="1200" b="1" dirty="0">
                <a:solidFill>
                  <a:prstClr val="black"/>
                </a:solidFill>
                <a:latin typeface="Calibri" panose="020F0502020204030204" pitchFamily="34" charset="0"/>
                <a:ea typeface="+mn-ea"/>
              </a:rPr>
              <a:t>台南</a:t>
            </a:r>
            <a:endParaRPr lang="ko-KR" altLang="en-US" sz="1200" b="1" dirty="0">
              <a:solidFill>
                <a:prstClr val="black"/>
              </a:solidFill>
              <a:latin typeface="Calibri" panose="020F0502020204030204" pitchFamily="34" charset="0"/>
              <a:ea typeface="+mn-ea"/>
            </a:endParaRPr>
          </a:p>
        </p:txBody>
      </p:sp>
      <p:sp>
        <p:nvSpPr>
          <p:cNvPr id="40" name="TextBox 254"/>
          <p:cNvSpPr txBox="1">
            <a:spLocks noChangeArrowheads="1"/>
          </p:cNvSpPr>
          <p:nvPr/>
        </p:nvSpPr>
        <p:spPr bwMode="auto">
          <a:xfrm>
            <a:off x="1022217" y="2480046"/>
            <a:ext cx="560091"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zh-TW" altLang="en-US" sz="1200" b="1" dirty="0">
                <a:solidFill>
                  <a:prstClr val="black"/>
                </a:solidFill>
                <a:latin typeface="Calibri" panose="020F0502020204030204" pitchFamily="34" charset="0"/>
                <a:ea typeface="+mn-ea"/>
              </a:rPr>
              <a:t>上海</a:t>
            </a:r>
            <a:endParaRPr lang="ko-KR" altLang="en-US" sz="1200" b="1" dirty="0">
              <a:solidFill>
                <a:prstClr val="black"/>
              </a:solidFill>
              <a:latin typeface="Calibri" panose="020F0502020204030204" pitchFamily="34" charset="0"/>
              <a:ea typeface="+mn-ea"/>
            </a:endParaRPr>
          </a:p>
        </p:txBody>
      </p:sp>
      <p:sp>
        <p:nvSpPr>
          <p:cNvPr id="41" name="橢圓 248"/>
          <p:cNvSpPr>
            <a:spLocks/>
          </p:cNvSpPr>
          <p:nvPr/>
        </p:nvSpPr>
        <p:spPr>
          <a:xfrm>
            <a:off x="2766838" y="3306587"/>
            <a:ext cx="77357" cy="73489"/>
          </a:xfrm>
          <a:prstGeom prst="ellipse">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dirty="0">
                <a:solidFill>
                  <a:prstClr val="white"/>
                </a:solidFill>
                <a:latin typeface="Calibri" pitchFamily="34" charset="0"/>
                <a:cs typeface="Calibri" pitchFamily="34" charset="0"/>
              </a:rPr>
              <a:t> </a:t>
            </a:r>
            <a:endParaRPr lang="ko-KR" altLang="en-US" dirty="0">
              <a:solidFill>
                <a:prstClr val="white"/>
              </a:solidFill>
              <a:latin typeface="Calibri" pitchFamily="34" charset="0"/>
              <a:cs typeface="Calibri" pitchFamily="34" charset="0"/>
            </a:endParaRPr>
          </a:p>
        </p:txBody>
      </p:sp>
      <p:sp>
        <p:nvSpPr>
          <p:cNvPr id="42" name="文字方塊 41"/>
          <p:cNvSpPr txBox="1"/>
          <p:nvPr/>
        </p:nvSpPr>
        <p:spPr bwMode="auto">
          <a:xfrm>
            <a:off x="444618" y="2973547"/>
            <a:ext cx="1313989" cy="307777"/>
          </a:xfrm>
          <a:prstGeom prst="rect">
            <a:avLst/>
          </a:prstGeom>
          <a:solidFill>
            <a:schemeClr val="tx2">
              <a:lumMod val="40000"/>
              <a:lumOff val="60000"/>
              <a:alpha val="34902"/>
            </a:schemeClr>
          </a:solidFill>
          <a:ln>
            <a:noFill/>
          </a:ln>
        </p:spPr>
        <p:txBody>
          <a:bodyPr wrap="square">
            <a:spAutoFit/>
          </a:bodyPr>
          <a:lstStyle/>
          <a:p>
            <a:pPr algn="ctr">
              <a:defRPr/>
            </a:pPr>
            <a:r>
              <a:rPr lang="zh-TW" altLang="en-US" sz="1400" b="1" dirty="0"/>
              <a:t>上海家登</a:t>
            </a:r>
          </a:p>
        </p:txBody>
      </p:sp>
      <p:cxnSp>
        <p:nvCxnSpPr>
          <p:cNvPr id="43" name="直線接點 42"/>
          <p:cNvCxnSpPr/>
          <p:nvPr/>
        </p:nvCxnSpPr>
        <p:spPr>
          <a:xfrm>
            <a:off x="1044062" y="2605730"/>
            <a:ext cx="41954" cy="367818"/>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flipV="1">
            <a:off x="3738628" y="1652771"/>
            <a:ext cx="162276" cy="34452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bwMode="auto">
          <a:xfrm>
            <a:off x="3243909" y="915566"/>
            <a:ext cx="1313989" cy="738664"/>
          </a:xfrm>
          <a:prstGeom prst="rect">
            <a:avLst/>
          </a:prstGeom>
          <a:solidFill>
            <a:schemeClr val="tx2">
              <a:lumMod val="40000"/>
              <a:lumOff val="60000"/>
              <a:alpha val="34902"/>
            </a:schemeClr>
          </a:solidFill>
          <a:ln>
            <a:noFill/>
          </a:ln>
        </p:spPr>
        <p:txBody>
          <a:bodyPr wrap="square">
            <a:spAutoFit/>
          </a:bodyPr>
          <a:lstStyle/>
          <a:p>
            <a:pPr algn="ctr">
              <a:defRPr/>
            </a:pPr>
            <a:r>
              <a:rPr lang="zh-TW" altLang="en-US" sz="1400" b="1" dirty="0">
                <a:solidFill>
                  <a:srgbClr val="FF0000"/>
                </a:solidFill>
                <a:latin typeface="Calibri" panose="020F0502020204030204" pitchFamily="34" charset="0"/>
              </a:rPr>
              <a:t>家登土城總部</a:t>
            </a:r>
            <a:endParaRPr lang="en-US" altLang="zh-TW" sz="1400" b="1" dirty="0">
              <a:solidFill>
                <a:srgbClr val="FF0000"/>
              </a:solidFill>
              <a:latin typeface="Calibri" panose="020F0502020204030204" pitchFamily="34" charset="0"/>
            </a:endParaRPr>
          </a:p>
          <a:p>
            <a:pPr algn="ctr">
              <a:defRPr/>
            </a:pPr>
            <a:r>
              <a:rPr lang="zh-TW" altLang="en-US" sz="1400" b="1" dirty="0">
                <a:latin typeface="Calibri" panose="020F0502020204030204" pitchFamily="34" charset="0"/>
              </a:rPr>
              <a:t>家登創投</a:t>
            </a:r>
            <a:endParaRPr lang="en-US" altLang="zh-TW" sz="1400" b="1" dirty="0">
              <a:latin typeface="Calibri" panose="020F0502020204030204" pitchFamily="34" charset="0"/>
            </a:endParaRPr>
          </a:p>
          <a:p>
            <a:pPr algn="ctr">
              <a:defRPr/>
            </a:pPr>
            <a:r>
              <a:rPr lang="zh-TW" altLang="en-US" sz="1400" b="1" dirty="0">
                <a:latin typeface="Calibri" panose="020F0502020204030204" pitchFamily="34" charset="0"/>
              </a:rPr>
              <a:t>家登復興廠</a:t>
            </a:r>
            <a:endParaRPr lang="en-US" altLang="zh-TW" sz="1400" b="1" dirty="0">
              <a:latin typeface="Calibri" panose="020F0502020204030204" pitchFamily="34" charset="0"/>
            </a:endParaRPr>
          </a:p>
        </p:txBody>
      </p:sp>
      <p:sp>
        <p:nvSpPr>
          <p:cNvPr id="46" name="文字方塊 45"/>
          <p:cNvSpPr txBox="1"/>
          <p:nvPr/>
        </p:nvSpPr>
        <p:spPr bwMode="auto">
          <a:xfrm>
            <a:off x="2248223" y="3598968"/>
            <a:ext cx="1313989" cy="307777"/>
          </a:xfrm>
          <a:prstGeom prst="rect">
            <a:avLst/>
          </a:prstGeom>
          <a:solidFill>
            <a:schemeClr val="tx2">
              <a:lumMod val="40000"/>
              <a:lumOff val="60000"/>
              <a:alpha val="34902"/>
            </a:schemeClr>
          </a:solidFill>
          <a:ln>
            <a:noFill/>
          </a:ln>
        </p:spPr>
        <p:txBody>
          <a:bodyPr wrap="square">
            <a:spAutoFit/>
          </a:bodyPr>
          <a:lstStyle/>
          <a:p>
            <a:pPr algn="ctr">
              <a:defRPr/>
            </a:pPr>
            <a:r>
              <a:rPr lang="zh-TW" altLang="en-US" sz="1400" b="1" dirty="0">
                <a:solidFill>
                  <a:sysClr val="windowText" lastClr="000000"/>
                </a:solidFill>
                <a:latin typeface="Calibri" panose="020F0502020204030204" pitchFamily="34" charset="0"/>
              </a:rPr>
              <a:t>家登樹谷廠</a:t>
            </a:r>
            <a:endParaRPr lang="en-US" altLang="zh-TW" sz="1400" b="1" dirty="0">
              <a:solidFill>
                <a:sysClr val="windowText" lastClr="000000"/>
              </a:solidFill>
              <a:latin typeface="Calibri" panose="020F0502020204030204" pitchFamily="34" charset="0"/>
            </a:endParaRPr>
          </a:p>
        </p:txBody>
      </p:sp>
      <p:cxnSp>
        <p:nvCxnSpPr>
          <p:cNvPr id="47" name="直線接點 46"/>
          <p:cNvCxnSpPr>
            <a:stCxn id="46" idx="0"/>
          </p:cNvCxnSpPr>
          <p:nvPr/>
        </p:nvCxnSpPr>
        <p:spPr>
          <a:xfrm flipH="1" flipV="1">
            <a:off x="2811767" y="3341581"/>
            <a:ext cx="93451" cy="257387"/>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8" name="橢圓 248"/>
          <p:cNvSpPr>
            <a:spLocks/>
          </p:cNvSpPr>
          <p:nvPr/>
        </p:nvSpPr>
        <p:spPr>
          <a:xfrm>
            <a:off x="987682" y="2581800"/>
            <a:ext cx="77357" cy="73489"/>
          </a:xfrm>
          <a:prstGeom prst="ellipse">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dirty="0">
                <a:solidFill>
                  <a:prstClr val="white"/>
                </a:solidFill>
                <a:latin typeface="Calibri" pitchFamily="34" charset="0"/>
                <a:cs typeface="Calibri" pitchFamily="34" charset="0"/>
              </a:rPr>
              <a:t> </a:t>
            </a:r>
            <a:endParaRPr lang="ko-KR" altLang="en-US" dirty="0">
              <a:solidFill>
                <a:prstClr val="white"/>
              </a:solidFill>
              <a:latin typeface="Calibri" pitchFamily="34" charset="0"/>
              <a:cs typeface="Calibri" pitchFamily="34" charset="0"/>
            </a:endParaRPr>
          </a:p>
        </p:txBody>
      </p:sp>
      <p:sp>
        <p:nvSpPr>
          <p:cNvPr id="49" name="橢圓 248"/>
          <p:cNvSpPr>
            <a:spLocks/>
          </p:cNvSpPr>
          <p:nvPr/>
        </p:nvSpPr>
        <p:spPr>
          <a:xfrm>
            <a:off x="3523533" y="1923880"/>
            <a:ext cx="77357" cy="73489"/>
          </a:xfrm>
          <a:prstGeom prst="ellipse">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dirty="0">
                <a:solidFill>
                  <a:prstClr val="white"/>
                </a:solidFill>
                <a:latin typeface="Calibri" pitchFamily="34" charset="0"/>
                <a:cs typeface="Calibri" pitchFamily="34" charset="0"/>
              </a:rPr>
              <a:t> </a:t>
            </a:r>
            <a:endParaRPr lang="ko-KR" altLang="en-US" dirty="0">
              <a:solidFill>
                <a:prstClr val="white"/>
              </a:solidFill>
              <a:latin typeface="Calibri" pitchFamily="34" charset="0"/>
              <a:cs typeface="Calibri" pitchFamily="34" charset="0"/>
            </a:endParaRPr>
          </a:p>
        </p:txBody>
      </p:sp>
      <p:sp>
        <p:nvSpPr>
          <p:cNvPr id="50" name="橢圓 248"/>
          <p:cNvSpPr>
            <a:spLocks/>
          </p:cNvSpPr>
          <p:nvPr/>
        </p:nvSpPr>
        <p:spPr>
          <a:xfrm>
            <a:off x="3699949" y="1954881"/>
            <a:ext cx="77357" cy="73489"/>
          </a:xfrm>
          <a:prstGeom prst="ellipse">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dirty="0">
                <a:solidFill>
                  <a:prstClr val="white"/>
                </a:solidFill>
                <a:latin typeface="Calibri" pitchFamily="34" charset="0"/>
                <a:cs typeface="Calibri" pitchFamily="34" charset="0"/>
              </a:rPr>
              <a:t> </a:t>
            </a:r>
            <a:endParaRPr lang="ko-KR" altLang="en-US" dirty="0">
              <a:solidFill>
                <a:prstClr val="white"/>
              </a:solidFill>
              <a:latin typeface="Calibri" pitchFamily="34" charset="0"/>
              <a:cs typeface="Calibri" pitchFamily="34" charset="0"/>
            </a:endParaRPr>
          </a:p>
        </p:txBody>
      </p:sp>
      <p:sp>
        <p:nvSpPr>
          <p:cNvPr id="51" name="橢圓 248"/>
          <p:cNvSpPr>
            <a:spLocks/>
          </p:cNvSpPr>
          <p:nvPr/>
        </p:nvSpPr>
        <p:spPr>
          <a:xfrm>
            <a:off x="3381850" y="2059070"/>
            <a:ext cx="77357" cy="73489"/>
          </a:xfrm>
          <a:prstGeom prst="ellipse">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dirty="0">
                <a:solidFill>
                  <a:prstClr val="white"/>
                </a:solidFill>
                <a:latin typeface="Calibri" pitchFamily="34" charset="0"/>
                <a:cs typeface="Calibri" pitchFamily="34" charset="0"/>
              </a:rPr>
              <a:t> </a:t>
            </a:r>
            <a:endParaRPr lang="ko-KR" altLang="en-US" dirty="0">
              <a:solidFill>
                <a:prstClr val="white"/>
              </a:solidFill>
              <a:latin typeface="Calibri" pitchFamily="34" charset="0"/>
              <a:cs typeface="Calibri" pitchFamily="34" charset="0"/>
            </a:endParaRPr>
          </a:p>
        </p:txBody>
      </p:sp>
      <p:cxnSp>
        <p:nvCxnSpPr>
          <p:cNvPr id="52" name="直線接點 51"/>
          <p:cNvCxnSpPr>
            <a:stCxn id="51" idx="3"/>
          </p:cNvCxnSpPr>
          <p:nvPr/>
        </p:nvCxnSpPr>
        <p:spPr>
          <a:xfrm flipH="1">
            <a:off x="3091812" y="2121797"/>
            <a:ext cx="301367" cy="144718"/>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bwMode="auto">
          <a:xfrm>
            <a:off x="2059757" y="2262644"/>
            <a:ext cx="1169702" cy="307777"/>
          </a:xfrm>
          <a:prstGeom prst="rect">
            <a:avLst/>
          </a:prstGeom>
          <a:solidFill>
            <a:schemeClr val="tx2">
              <a:lumMod val="40000"/>
              <a:lumOff val="60000"/>
              <a:alpha val="34902"/>
            </a:schemeClr>
          </a:solidFill>
          <a:ln>
            <a:noFill/>
          </a:ln>
        </p:spPr>
        <p:txBody>
          <a:bodyPr wrap="square">
            <a:spAutoFit/>
          </a:bodyPr>
          <a:lstStyle/>
          <a:p>
            <a:pPr algn="ctr">
              <a:defRPr/>
            </a:pPr>
            <a:r>
              <a:rPr lang="zh-TW" altLang="en-US" sz="1400" b="1" dirty="0">
                <a:latin typeface="Calibri" panose="020F0502020204030204" pitchFamily="34" charset="0"/>
              </a:rPr>
              <a:t>家登自動化</a:t>
            </a:r>
            <a:endParaRPr lang="en-US" altLang="zh-TW" sz="1400" b="1" dirty="0">
              <a:latin typeface="Calibri" panose="020F0502020204030204" pitchFamily="34" charset="0"/>
            </a:endParaRPr>
          </a:p>
        </p:txBody>
      </p:sp>
      <p:sp>
        <p:nvSpPr>
          <p:cNvPr id="54" name="文字方塊 53"/>
          <p:cNvSpPr txBox="1"/>
          <p:nvPr/>
        </p:nvSpPr>
        <p:spPr bwMode="auto">
          <a:xfrm>
            <a:off x="3351928" y="2257185"/>
            <a:ext cx="927616" cy="307777"/>
          </a:xfrm>
          <a:prstGeom prst="rect">
            <a:avLst/>
          </a:prstGeom>
          <a:solidFill>
            <a:schemeClr val="tx2">
              <a:lumMod val="40000"/>
              <a:lumOff val="60000"/>
              <a:alpha val="34902"/>
            </a:schemeClr>
          </a:solidFill>
          <a:ln>
            <a:noFill/>
          </a:ln>
        </p:spPr>
        <p:txBody>
          <a:bodyPr wrap="square">
            <a:spAutoFit/>
          </a:bodyPr>
          <a:lstStyle/>
          <a:p>
            <a:pPr algn="ctr">
              <a:defRPr/>
            </a:pPr>
            <a:r>
              <a:rPr lang="zh-TW" altLang="en-US" sz="1400" b="1" dirty="0">
                <a:latin typeface="Calibri" panose="020F0502020204030204" pitchFamily="34" charset="0"/>
              </a:rPr>
              <a:t>家崎科技</a:t>
            </a:r>
            <a:endParaRPr lang="en-US" altLang="zh-TW" sz="1400" b="1" dirty="0">
              <a:latin typeface="Calibri" panose="020F0502020204030204" pitchFamily="34" charset="0"/>
            </a:endParaRPr>
          </a:p>
        </p:txBody>
      </p:sp>
      <p:sp>
        <p:nvSpPr>
          <p:cNvPr id="55" name="TextBox 254"/>
          <p:cNvSpPr txBox="1">
            <a:spLocks noChangeArrowheads="1"/>
          </p:cNvSpPr>
          <p:nvPr/>
        </p:nvSpPr>
        <p:spPr bwMode="auto">
          <a:xfrm>
            <a:off x="2755307" y="1989516"/>
            <a:ext cx="560091"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zh-TW" altLang="en-US" sz="1200" b="1" dirty="0">
                <a:solidFill>
                  <a:prstClr val="black"/>
                </a:solidFill>
                <a:latin typeface="Calibri" panose="020F0502020204030204" pitchFamily="34" charset="0"/>
              </a:rPr>
              <a:t>竹北</a:t>
            </a:r>
            <a:endParaRPr lang="ko-KR" altLang="en-US" sz="1200" b="1" dirty="0">
              <a:solidFill>
                <a:prstClr val="black"/>
              </a:solidFill>
              <a:latin typeface="Calibri" panose="020F0502020204030204" pitchFamily="34" charset="0"/>
            </a:endParaRPr>
          </a:p>
        </p:txBody>
      </p:sp>
    </p:spTree>
    <p:extLst>
      <p:ext uri="{BB962C8B-B14F-4D97-AF65-F5344CB8AC3E}">
        <p14:creationId xmlns:p14="http://schemas.microsoft.com/office/powerpoint/2010/main" val="318408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47" descr="C:\Documents and Settings\VianneWang\桌面\DWW411145102 (1).jpg"/>
          <p:cNvPicPr>
            <a:picLocks noChangeAspect="1" noChangeArrowheads="1"/>
          </p:cNvPicPr>
          <p:nvPr/>
        </p:nvPicPr>
        <p:blipFill>
          <a:blip r:embed="rId3" cstate="email">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35496" y="1225048"/>
            <a:ext cx="8859045" cy="3294458"/>
          </a:xfrm>
          <a:prstGeom prst="rect">
            <a:avLst/>
          </a:prstGeom>
          <a:noFill/>
        </p:spPr>
      </p:pic>
      <p:cxnSp>
        <p:nvCxnSpPr>
          <p:cNvPr id="133" name="直線接點 132"/>
          <p:cNvCxnSpPr>
            <a:endCxn id="114" idx="0"/>
          </p:cNvCxnSpPr>
          <p:nvPr/>
        </p:nvCxnSpPr>
        <p:spPr>
          <a:xfrm>
            <a:off x="7287398" y="3014455"/>
            <a:ext cx="554734" cy="303394"/>
          </a:xfrm>
          <a:prstGeom prst="line">
            <a:avLst/>
          </a:prstGeom>
          <a:ln w="19050">
            <a:solidFill>
              <a:srgbClr val="E490CC"/>
            </a:solidFill>
          </a:ln>
        </p:spPr>
        <p:style>
          <a:lnRef idx="1">
            <a:schemeClr val="accent1"/>
          </a:lnRef>
          <a:fillRef idx="0">
            <a:schemeClr val="accent1"/>
          </a:fillRef>
          <a:effectRef idx="0">
            <a:schemeClr val="accent1"/>
          </a:effectRef>
          <a:fontRef idx="minor">
            <a:schemeClr val="tx1"/>
          </a:fontRef>
        </p:style>
      </p:cxnSp>
      <p:cxnSp>
        <p:nvCxnSpPr>
          <p:cNvPr id="135" name="直線接點 134"/>
          <p:cNvCxnSpPr>
            <a:endCxn id="125" idx="3"/>
          </p:cNvCxnSpPr>
          <p:nvPr/>
        </p:nvCxnSpPr>
        <p:spPr>
          <a:xfrm flipH="1">
            <a:off x="6084169" y="3385348"/>
            <a:ext cx="671626" cy="732895"/>
          </a:xfrm>
          <a:prstGeom prst="line">
            <a:avLst/>
          </a:prstGeom>
          <a:ln w="19050">
            <a:solidFill>
              <a:srgbClr val="E490CC"/>
            </a:solidFill>
          </a:ln>
        </p:spPr>
        <p:style>
          <a:lnRef idx="1">
            <a:schemeClr val="accent1"/>
          </a:lnRef>
          <a:fillRef idx="0">
            <a:schemeClr val="accent1"/>
          </a:fillRef>
          <a:effectRef idx="0">
            <a:schemeClr val="accent1"/>
          </a:effectRef>
          <a:fontRef idx="minor">
            <a:schemeClr val="tx1"/>
          </a:fontRef>
        </p:style>
      </p:cxnSp>
      <p:cxnSp>
        <p:nvCxnSpPr>
          <p:cNvPr id="138" name="直線接點 137"/>
          <p:cNvCxnSpPr>
            <a:endCxn id="128" idx="3"/>
          </p:cNvCxnSpPr>
          <p:nvPr/>
        </p:nvCxnSpPr>
        <p:spPr>
          <a:xfrm flipH="1">
            <a:off x="6516216" y="2770695"/>
            <a:ext cx="432240" cy="180331"/>
          </a:xfrm>
          <a:prstGeom prst="line">
            <a:avLst/>
          </a:prstGeom>
          <a:ln w="19050">
            <a:solidFill>
              <a:srgbClr val="E490CC"/>
            </a:solidFill>
          </a:ln>
        </p:spPr>
        <p:style>
          <a:lnRef idx="1">
            <a:schemeClr val="accent1"/>
          </a:lnRef>
          <a:fillRef idx="0">
            <a:schemeClr val="accent1"/>
          </a:fillRef>
          <a:effectRef idx="0">
            <a:schemeClr val="accent1"/>
          </a:effectRef>
          <a:fontRef idx="minor">
            <a:schemeClr val="tx1"/>
          </a:fontRef>
        </p:style>
      </p:cxnSp>
      <p:cxnSp>
        <p:nvCxnSpPr>
          <p:cNvPr id="141" name="直線接點 140"/>
          <p:cNvCxnSpPr>
            <a:stCxn id="127" idx="2"/>
          </p:cNvCxnSpPr>
          <p:nvPr/>
        </p:nvCxnSpPr>
        <p:spPr>
          <a:xfrm>
            <a:off x="6606365" y="2460438"/>
            <a:ext cx="846160" cy="182298"/>
          </a:xfrm>
          <a:prstGeom prst="line">
            <a:avLst/>
          </a:prstGeom>
          <a:ln w="19050">
            <a:solidFill>
              <a:srgbClr val="E490CC"/>
            </a:solidFill>
          </a:ln>
        </p:spPr>
        <p:style>
          <a:lnRef idx="1">
            <a:schemeClr val="accent1"/>
          </a:lnRef>
          <a:fillRef idx="0">
            <a:schemeClr val="accent1"/>
          </a:fillRef>
          <a:effectRef idx="0">
            <a:schemeClr val="accent1"/>
          </a:effectRef>
          <a:fontRef idx="minor">
            <a:schemeClr val="tx1"/>
          </a:fontRef>
        </p:style>
      </p:cxnSp>
      <p:cxnSp>
        <p:nvCxnSpPr>
          <p:cNvPr id="144" name="直線接點 143"/>
          <p:cNvCxnSpPr>
            <a:stCxn id="126" idx="1"/>
            <a:endCxn id="61" idx="4"/>
          </p:cNvCxnSpPr>
          <p:nvPr/>
        </p:nvCxnSpPr>
        <p:spPr>
          <a:xfrm flipH="1">
            <a:off x="7668565" y="2019229"/>
            <a:ext cx="242892" cy="617425"/>
          </a:xfrm>
          <a:prstGeom prst="line">
            <a:avLst/>
          </a:prstGeom>
          <a:ln w="19050">
            <a:solidFill>
              <a:srgbClr val="E490CC"/>
            </a:solidFill>
          </a:ln>
        </p:spPr>
        <p:style>
          <a:lnRef idx="1">
            <a:schemeClr val="accent1"/>
          </a:lnRef>
          <a:fillRef idx="0">
            <a:schemeClr val="accent1"/>
          </a:fillRef>
          <a:effectRef idx="0">
            <a:schemeClr val="accent1"/>
          </a:effectRef>
          <a:fontRef idx="minor">
            <a:schemeClr val="tx1"/>
          </a:fontRef>
        </p:style>
      </p:cxnSp>
      <p:cxnSp>
        <p:nvCxnSpPr>
          <p:cNvPr id="152" name="直線接點 151"/>
          <p:cNvCxnSpPr>
            <a:endCxn id="28" idx="2"/>
          </p:cNvCxnSpPr>
          <p:nvPr/>
        </p:nvCxnSpPr>
        <p:spPr>
          <a:xfrm flipH="1" flipV="1">
            <a:off x="4176037" y="1981047"/>
            <a:ext cx="273176" cy="344200"/>
          </a:xfrm>
          <a:prstGeom prst="line">
            <a:avLst/>
          </a:prstGeom>
          <a:ln w="19050">
            <a:solidFill>
              <a:srgbClr val="E490CC"/>
            </a:solidFill>
          </a:ln>
        </p:spPr>
        <p:style>
          <a:lnRef idx="1">
            <a:schemeClr val="accent1"/>
          </a:lnRef>
          <a:fillRef idx="0">
            <a:schemeClr val="accent1"/>
          </a:fillRef>
          <a:effectRef idx="0">
            <a:schemeClr val="accent1"/>
          </a:effectRef>
          <a:fontRef idx="minor">
            <a:schemeClr val="tx1"/>
          </a:fontRef>
        </p:style>
      </p:cxnSp>
      <p:cxnSp>
        <p:nvCxnSpPr>
          <p:cNvPr id="155" name="直線接點 154"/>
          <p:cNvCxnSpPr>
            <a:stCxn id="47" idx="1"/>
            <a:endCxn id="131" idx="0"/>
          </p:cNvCxnSpPr>
          <p:nvPr/>
        </p:nvCxnSpPr>
        <p:spPr>
          <a:xfrm>
            <a:off x="1223960" y="2623781"/>
            <a:ext cx="487002" cy="329507"/>
          </a:xfrm>
          <a:prstGeom prst="line">
            <a:avLst/>
          </a:prstGeom>
          <a:ln w="19050">
            <a:solidFill>
              <a:srgbClr val="E490CC"/>
            </a:solidFill>
          </a:ln>
        </p:spPr>
        <p:style>
          <a:lnRef idx="1">
            <a:schemeClr val="accent1"/>
          </a:lnRef>
          <a:fillRef idx="0">
            <a:schemeClr val="accent1"/>
          </a:fillRef>
          <a:effectRef idx="0">
            <a:schemeClr val="accent1"/>
          </a:effectRef>
          <a:fontRef idx="minor">
            <a:schemeClr val="tx1"/>
          </a:fontRef>
        </p:style>
      </p:cxnSp>
      <p:sp>
        <p:nvSpPr>
          <p:cNvPr id="159" name="TextBox 254"/>
          <p:cNvSpPr txBox="1">
            <a:spLocks noChangeArrowheads="1"/>
          </p:cNvSpPr>
          <p:nvPr/>
        </p:nvSpPr>
        <p:spPr bwMode="auto">
          <a:xfrm>
            <a:off x="431550" y="1142623"/>
            <a:ext cx="1512210" cy="276999"/>
          </a:xfrm>
          <a:prstGeom prst="rect">
            <a:avLst/>
          </a:prstGeom>
          <a:noFill/>
          <a:ln w="9525">
            <a:noFill/>
            <a:miter lim="800000"/>
            <a:headEnd/>
            <a:tailEnd/>
          </a:ln>
        </p:spPr>
        <p:txBody>
          <a:bodyPr wrap="square">
            <a:spAutoFit/>
          </a:bodyPr>
          <a:lstStyle/>
          <a:p>
            <a:pPr fontAlgn="base">
              <a:spcBef>
                <a:spcPct val="0"/>
              </a:spcBef>
              <a:spcAft>
                <a:spcPct val="0"/>
              </a:spcAft>
            </a:pPr>
            <a:r>
              <a:rPr lang="zh-TW" altLang="en-US" sz="1200" dirty="0">
                <a:solidFill>
                  <a:prstClr val="black"/>
                </a:solidFill>
                <a:latin typeface="Calibri" pitchFamily="34" charset="0"/>
                <a:ea typeface="微軟正黑體" panose="020B0604030504040204" pitchFamily="34" charset="-120"/>
                <a:cs typeface="Calibri" pitchFamily="34" charset="0"/>
              </a:rPr>
              <a:t>家登美國辦公室</a:t>
            </a:r>
            <a:endParaRPr lang="ko-KR" altLang="en-US" sz="1200" dirty="0">
              <a:solidFill>
                <a:prstClr val="black"/>
              </a:solidFill>
              <a:latin typeface="Calibri" pitchFamily="34" charset="0"/>
              <a:cs typeface="Calibri" pitchFamily="34" charset="0"/>
            </a:endParaRPr>
          </a:p>
        </p:txBody>
      </p:sp>
      <p:cxnSp>
        <p:nvCxnSpPr>
          <p:cNvPr id="35" name="直線接點 34"/>
          <p:cNvCxnSpPr>
            <a:endCxn id="42" idx="2"/>
          </p:cNvCxnSpPr>
          <p:nvPr/>
        </p:nvCxnSpPr>
        <p:spPr>
          <a:xfrm flipH="1" flipV="1">
            <a:off x="1101995" y="2252643"/>
            <a:ext cx="51653" cy="166871"/>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9" name="TextBox 254"/>
          <p:cNvSpPr txBox="1">
            <a:spLocks noChangeArrowheads="1"/>
          </p:cNvSpPr>
          <p:nvPr/>
        </p:nvSpPr>
        <p:spPr bwMode="auto">
          <a:xfrm>
            <a:off x="431550" y="906365"/>
            <a:ext cx="1512210" cy="276999"/>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sz="1200" dirty="0">
                <a:solidFill>
                  <a:prstClr val="black"/>
                </a:solidFill>
                <a:latin typeface="Calibri" pitchFamily="34" charset="0"/>
                <a:ea typeface="微軟正黑體" panose="020B0604030504040204" pitchFamily="34" charset="-120"/>
                <a:cs typeface="Calibri" pitchFamily="34" charset="0"/>
              </a:rPr>
              <a:t>顧客所在地</a:t>
            </a:r>
            <a:endParaRPr lang="ko-KR" altLang="en-US" sz="1200" dirty="0">
              <a:solidFill>
                <a:prstClr val="black"/>
              </a:solidFill>
              <a:latin typeface="Calibri" pitchFamily="34" charset="0"/>
              <a:cs typeface="Calibri" pitchFamily="34" charset="0"/>
            </a:endParaRPr>
          </a:p>
        </p:txBody>
      </p:sp>
      <p:sp>
        <p:nvSpPr>
          <p:cNvPr id="41" name="橢圓 248"/>
          <p:cNvSpPr>
            <a:spLocks/>
          </p:cNvSpPr>
          <p:nvPr/>
        </p:nvSpPr>
        <p:spPr>
          <a:xfrm>
            <a:off x="287407" y="1201145"/>
            <a:ext cx="144000" cy="136800"/>
          </a:xfrm>
          <a:prstGeom prst="ellipse">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latin typeface="Calibri" pitchFamily="34" charset="0"/>
              <a:cs typeface="Calibri" pitchFamily="34" charset="0"/>
            </a:endParaRPr>
          </a:p>
        </p:txBody>
      </p:sp>
      <p:sp>
        <p:nvSpPr>
          <p:cNvPr id="42" name="AutoShape 11"/>
          <p:cNvSpPr>
            <a:spLocks noChangeArrowheads="1"/>
          </p:cNvSpPr>
          <p:nvPr/>
        </p:nvSpPr>
        <p:spPr bwMode="auto">
          <a:xfrm>
            <a:off x="359407" y="1709451"/>
            <a:ext cx="1485176" cy="543192"/>
          </a:xfrm>
          <a:prstGeom prst="roundRect">
            <a:avLst/>
          </a:prstGeom>
          <a:gradFill flip="none" rotWithShape="1">
            <a:gsLst>
              <a:gs pos="0">
                <a:srgbClr val="5DBAFF">
                  <a:tint val="66000"/>
                  <a:satMod val="160000"/>
                </a:srgbClr>
              </a:gs>
              <a:gs pos="50000">
                <a:srgbClr val="5DBAFF">
                  <a:tint val="44500"/>
                  <a:satMod val="160000"/>
                </a:srgbClr>
              </a:gs>
              <a:gs pos="100000">
                <a:srgbClr val="5DBAFF">
                  <a:tint val="23500"/>
                  <a:satMod val="160000"/>
                </a:srgbClr>
              </a:gs>
            </a:gsLst>
            <a:path path="circle">
              <a:fillToRect l="100000" t="100000"/>
            </a:path>
            <a:tileRect r="-100000" b="-100000"/>
          </a:gradFill>
          <a:ln w="9525" algn="ctr">
            <a:noFill/>
            <a:miter lim="800000"/>
            <a:headEnd/>
            <a:tailEnd/>
          </a:ln>
          <a:effectLst>
            <a:outerShdw blurRad="50800" dist="38100" dir="2700000" algn="tl" rotWithShape="0">
              <a:prstClr val="black">
                <a:alpha val="40000"/>
              </a:prstClr>
            </a:outerShdw>
          </a:effectLst>
        </p:spPr>
        <p:txBody>
          <a:bodyPr/>
          <a:lstStyle/>
          <a:p>
            <a:pPr algn="ctr">
              <a:defRPr/>
            </a:pPr>
            <a:r>
              <a:rPr lang="zh-TW" altLang="en-US" sz="1400" b="1" dirty="0">
                <a:solidFill>
                  <a:prstClr val="black">
                    <a:lumMod val="75000"/>
                    <a:lumOff val="25000"/>
                  </a:prstClr>
                </a:solidFill>
                <a:latin typeface="Calibri" pitchFamily="34" charset="0"/>
                <a:cs typeface="Calibri" pitchFamily="34" charset="0"/>
              </a:rPr>
              <a:t>家登美國辦公室</a:t>
            </a:r>
            <a:endParaRPr lang="en-US" altLang="zh-TW" sz="1400" b="1" dirty="0">
              <a:solidFill>
                <a:prstClr val="black">
                  <a:lumMod val="75000"/>
                  <a:lumOff val="25000"/>
                </a:prstClr>
              </a:solidFill>
              <a:latin typeface="Calibri" pitchFamily="34" charset="0"/>
              <a:cs typeface="Calibri" pitchFamily="34" charset="0"/>
            </a:endParaRPr>
          </a:p>
          <a:p>
            <a:pPr algn="ctr">
              <a:defRPr/>
            </a:pPr>
            <a:r>
              <a:rPr lang="en-US" altLang="zh-TW" sz="1400" b="1" dirty="0">
                <a:solidFill>
                  <a:prstClr val="black">
                    <a:lumMod val="75000"/>
                    <a:lumOff val="25000"/>
                  </a:prstClr>
                </a:solidFill>
                <a:latin typeface="Calibri" pitchFamily="34" charset="0"/>
                <a:cs typeface="Calibri" pitchFamily="34" charset="0"/>
              </a:rPr>
              <a:t>2020.02 </a:t>
            </a:r>
            <a:r>
              <a:rPr lang="zh-TW" altLang="en-US" sz="1400" b="1" dirty="0">
                <a:solidFill>
                  <a:prstClr val="black">
                    <a:lumMod val="75000"/>
                    <a:lumOff val="25000"/>
                  </a:prstClr>
                </a:solidFill>
                <a:latin typeface="Calibri" pitchFamily="34" charset="0"/>
                <a:cs typeface="Calibri" pitchFamily="34" charset="0"/>
              </a:rPr>
              <a:t>成立</a:t>
            </a:r>
            <a:endParaRPr lang="en-US" altLang="zh-TW" sz="1400" b="1" dirty="0">
              <a:solidFill>
                <a:prstClr val="black">
                  <a:lumMod val="75000"/>
                  <a:lumOff val="25000"/>
                </a:prstClr>
              </a:solidFill>
              <a:latin typeface="Calibri" pitchFamily="34" charset="0"/>
              <a:cs typeface="Calibri" pitchFamily="34" charset="0"/>
            </a:endParaRPr>
          </a:p>
        </p:txBody>
      </p:sp>
      <p:sp>
        <p:nvSpPr>
          <p:cNvPr id="43" name="橢圓 248"/>
          <p:cNvSpPr>
            <a:spLocks/>
          </p:cNvSpPr>
          <p:nvPr/>
        </p:nvSpPr>
        <p:spPr>
          <a:xfrm>
            <a:off x="1127821" y="2406745"/>
            <a:ext cx="98893" cy="93948"/>
          </a:xfrm>
          <a:prstGeom prst="ellipse">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latin typeface="Calibri" pitchFamily="34" charset="0"/>
              <a:cs typeface="Calibri" pitchFamily="34" charset="0"/>
            </a:endParaRPr>
          </a:p>
        </p:txBody>
      </p:sp>
      <p:sp>
        <p:nvSpPr>
          <p:cNvPr id="114" name="AutoShape 11"/>
          <p:cNvSpPr>
            <a:spLocks noChangeArrowheads="1"/>
          </p:cNvSpPr>
          <p:nvPr/>
        </p:nvSpPr>
        <p:spPr bwMode="auto">
          <a:xfrm>
            <a:off x="6863792" y="3317849"/>
            <a:ext cx="1956679" cy="982094"/>
          </a:xfrm>
          <a:prstGeom prst="roundRect">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path path="circle">
              <a:fillToRect l="100000" t="100000"/>
            </a:path>
            <a:tileRect r="-100000" b="-100000"/>
          </a:gradFill>
          <a:ln w="9525" algn="ctr">
            <a:noFill/>
            <a:miter lim="800000"/>
            <a:headEnd/>
            <a:tailEnd/>
          </a:ln>
          <a:effectLst>
            <a:outerShdw blurRad="50800" dist="38100" dir="2700000" algn="tl" rotWithShape="0">
              <a:prstClr val="black">
                <a:alpha val="40000"/>
              </a:prstClr>
            </a:outerShdw>
          </a:effectLst>
        </p:spPr>
        <p:txBody>
          <a:bodyPr/>
          <a:lstStyle/>
          <a:p>
            <a:pPr algn="ctr">
              <a:defRPr/>
            </a:pPr>
            <a:r>
              <a:rPr lang="en-US" altLang="zh-TW" sz="1200" dirty="0" err="1">
                <a:solidFill>
                  <a:prstClr val="black">
                    <a:lumMod val="75000"/>
                    <a:lumOff val="25000"/>
                  </a:prstClr>
                </a:solidFill>
                <a:latin typeface="Calibri" pitchFamily="34" charset="0"/>
                <a:ea typeface="微軟正黑體" pitchFamily="34" charset="-120"/>
                <a:cs typeface="Calibri" pitchFamily="34" charset="0"/>
              </a:rPr>
              <a:t>tsmc</a:t>
            </a:r>
            <a:r>
              <a:rPr lang="zh-TW" altLang="en-US" sz="1200" dirty="0">
                <a:solidFill>
                  <a:prstClr val="black">
                    <a:lumMod val="75000"/>
                    <a:lumOff val="25000"/>
                  </a:prstClr>
                </a:solidFill>
                <a:latin typeface="Calibri" pitchFamily="34" charset="0"/>
                <a:ea typeface="微軟正黑體" pitchFamily="34" charset="-120"/>
                <a:cs typeface="Calibri" pitchFamily="34" charset="0"/>
              </a:rPr>
              <a:t>、</a:t>
            </a:r>
            <a:r>
              <a:rPr lang="en-US" altLang="zh-TW" sz="1200" dirty="0">
                <a:solidFill>
                  <a:prstClr val="black">
                    <a:lumMod val="75000"/>
                    <a:lumOff val="25000"/>
                  </a:prstClr>
                </a:solidFill>
                <a:latin typeface="Calibri" pitchFamily="34" charset="0"/>
                <a:ea typeface="微軟正黑體" pitchFamily="34" charset="-120"/>
                <a:cs typeface="Calibri" pitchFamily="34" charset="0"/>
              </a:rPr>
              <a:t>UMC</a:t>
            </a:r>
          </a:p>
          <a:p>
            <a:pPr algn="ctr">
              <a:defRPr/>
            </a:pPr>
            <a:r>
              <a:rPr lang="en-US" altLang="zh-TW" sz="1200" dirty="0">
                <a:solidFill>
                  <a:prstClr val="black">
                    <a:lumMod val="75000"/>
                    <a:lumOff val="25000"/>
                  </a:prstClr>
                </a:solidFill>
                <a:latin typeface="Calibri" pitchFamily="34" charset="0"/>
                <a:ea typeface="微軟正黑體" pitchFamily="34" charset="-120"/>
                <a:cs typeface="Calibri" pitchFamily="34" charset="0"/>
              </a:rPr>
              <a:t>TMC</a:t>
            </a:r>
            <a:r>
              <a:rPr lang="zh-TW" altLang="en-US" sz="1200" dirty="0">
                <a:solidFill>
                  <a:prstClr val="black">
                    <a:lumMod val="75000"/>
                    <a:lumOff val="25000"/>
                  </a:prstClr>
                </a:solidFill>
                <a:latin typeface="Calibri" pitchFamily="34" charset="0"/>
                <a:ea typeface="微軟正黑體" pitchFamily="34" charset="-120"/>
                <a:cs typeface="Calibri" pitchFamily="34" charset="0"/>
              </a:rPr>
              <a:t>、</a:t>
            </a:r>
            <a:r>
              <a:rPr lang="en-US" altLang="zh-TW" sz="1200" dirty="0">
                <a:solidFill>
                  <a:prstClr val="black">
                    <a:lumMod val="75000"/>
                    <a:lumOff val="25000"/>
                  </a:prstClr>
                </a:solidFill>
                <a:latin typeface="Calibri" pitchFamily="34" charset="0"/>
                <a:ea typeface="微軟正黑體" pitchFamily="34" charset="-120"/>
                <a:cs typeface="Calibri" pitchFamily="34" charset="0"/>
              </a:rPr>
              <a:t>PDMC</a:t>
            </a:r>
            <a:r>
              <a:rPr lang="zh-TW" altLang="en-US" sz="1200" dirty="0">
                <a:solidFill>
                  <a:prstClr val="black">
                    <a:lumMod val="75000"/>
                    <a:lumOff val="25000"/>
                  </a:prstClr>
                </a:solidFill>
                <a:latin typeface="Calibri" pitchFamily="34" charset="0"/>
                <a:ea typeface="微軟正黑體" pitchFamily="34" charset="-120"/>
                <a:cs typeface="Calibri" pitchFamily="34" charset="0"/>
              </a:rPr>
              <a:t>、</a:t>
            </a:r>
            <a:r>
              <a:rPr lang="en-US" altLang="zh-TW" sz="1200" dirty="0">
                <a:solidFill>
                  <a:prstClr val="black">
                    <a:lumMod val="75000"/>
                    <a:lumOff val="25000"/>
                  </a:prstClr>
                </a:solidFill>
                <a:latin typeface="Calibri" pitchFamily="34" charset="0"/>
                <a:ea typeface="微軟正黑體" pitchFamily="34" charset="-120"/>
                <a:cs typeface="Calibri" pitchFamily="34" charset="0"/>
              </a:rPr>
              <a:t>TCE</a:t>
            </a:r>
          </a:p>
          <a:p>
            <a:pPr algn="ctr">
              <a:defRPr/>
            </a:pPr>
            <a:r>
              <a:rPr lang="en-US" altLang="zh-TW" sz="1200" dirty="0">
                <a:solidFill>
                  <a:prstClr val="black">
                    <a:lumMod val="75000"/>
                    <a:lumOff val="25000"/>
                  </a:prstClr>
                </a:solidFill>
                <a:latin typeface="Calibri" pitchFamily="34" charset="0"/>
                <a:ea typeface="微軟正黑體" pitchFamily="34" charset="-120"/>
                <a:cs typeface="Calibri" pitchFamily="34" charset="0"/>
              </a:rPr>
              <a:t>VIS</a:t>
            </a:r>
            <a:r>
              <a:rPr lang="zh-TW" altLang="en-US" sz="1200" dirty="0">
                <a:solidFill>
                  <a:prstClr val="black">
                    <a:lumMod val="75000"/>
                    <a:lumOff val="25000"/>
                  </a:prstClr>
                </a:solidFill>
                <a:latin typeface="Calibri" pitchFamily="34" charset="0"/>
                <a:ea typeface="微軟正黑體" pitchFamily="34" charset="-120"/>
                <a:cs typeface="Calibri" pitchFamily="34" charset="0"/>
              </a:rPr>
              <a:t>、</a:t>
            </a:r>
            <a:r>
              <a:rPr lang="en-US" altLang="zh-TW" sz="1200" dirty="0">
                <a:solidFill>
                  <a:prstClr val="black">
                    <a:lumMod val="75000"/>
                    <a:lumOff val="25000"/>
                  </a:prstClr>
                </a:solidFill>
                <a:latin typeface="Calibri" pitchFamily="34" charset="0"/>
                <a:ea typeface="微軟正黑體" pitchFamily="34" charset="-120"/>
                <a:cs typeface="Calibri" pitchFamily="34" charset="0"/>
              </a:rPr>
              <a:t>ASE</a:t>
            </a:r>
            <a:r>
              <a:rPr lang="zh-TW" altLang="en-US" sz="1200" dirty="0">
                <a:solidFill>
                  <a:prstClr val="black">
                    <a:lumMod val="75000"/>
                    <a:lumOff val="25000"/>
                  </a:prstClr>
                </a:solidFill>
                <a:latin typeface="Calibri" pitchFamily="34" charset="0"/>
                <a:ea typeface="微軟正黑體" pitchFamily="34" charset="-120"/>
                <a:cs typeface="Calibri" pitchFamily="34" charset="0"/>
              </a:rPr>
              <a:t> 、 </a:t>
            </a:r>
            <a:r>
              <a:rPr lang="en-US" altLang="zh-TW" sz="1200" dirty="0">
                <a:solidFill>
                  <a:prstClr val="black">
                    <a:lumMod val="75000"/>
                    <a:lumOff val="25000"/>
                  </a:prstClr>
                </a:solidFill>
                <a:latin typeface="Calibri" pitchFamily="34" charset="0"/>
                <a:ea typeface="微軟正黑體" pitchFamily="34" charset="-120"/>
                <a:cs typeface="Calibri" pitchFamily="34" charset="0"/>
              </a:rPr>
              <a:t>SPIL</a:t>
            </a:r>
            <a:r>
              <a:rPr lang="zh-TW" altLang="en-US" sz="1200" dirty="0">
                <a:solidFill>
                  <a:prstClr val="black">
                    <a:lumMod val="75000"/>
                    <a:lumOff val="25000"/>
                  </a:prstClr>
                </a:solidFill>
                <a:latin typeface="Calibri" pitchFamily="34" charset="0"/>
                <a:ea typeface="微軟正黑體" pitchFamily="34" charset="-120"/>
                <a:cs typeface="Calibri" pitchFamily="34" charset="0"/>
              </a:rPr>
              <a:t>、</a:t>
            </a:r>
            <a:r>
              <a:rPr lang="en-US" altLang="zh-TW" sz="1200" dirty="0">
                <a:solidFill>
                  <a:prstClr val="black">
                    <a:lumMod val="75000"/>
                    <a:lumOff val="25000"/>
                  </a:prstClr>
                </a:solidFill>
                <a:latin typeface="Calibri" pitchFamily="34" charset="0"/>
                <a:ea typeface="微軟正黑體" pitchFamily="34" charset="-120"/>
                <a:cs typeface="Calibri" pitchFamily="34" charset="0"/>
              </a:rPr>
              <a:t>Micro</a:t>
            </a:r>
          </a:p>
          <a:p>
            <a:pPr algn="ctr">
              <a:defRPr/>
            </a:pPr>
            <a:r>
              <a:rPr lang="en-US" altLang="zh-TW" sz="1200" dirty="0">
                <a:solidFill>
                  <a:prstClr val="black">
                    <a:lumMod val="75000"/>
                    <a:lumOff val="25000"/>
                  </a:prstClr>
                </a:solidFill>
                <a:latin typeface="Calibri" pitchFamily="34" charset="0"/>
                <a:ea typeface="微軟正黑體" pitchFamily="34" charset="-120"/>
                <a:cs typeface="Calibri" pitchFamily="34" charset="0"/>
              </a:rPr>
              <a:t>Powerchip</a:t>
            </a:r>
            <a:r>
              <a:rPr lang="zh-TW" altLang="en-US" sz="1200" dirty="0">
                <a:solidFill>
                  <a:prstClr val="black">
                    <a:lumMod val="75000"/>
                    <a:lumOff val="25000"/>
                  </a:prstClr>
                </a:solidFill>
                <a:latin typeface="Calibri" pitchFamily="34" charset="0"/>
                <a:ea typeface="微軟正黑體" pitchFamily="34" charset="-120"/>
                <a:cs typeface="Calibri" pitchFamily="34" charset="0"/>
              </a:rPr>
              <a:t>、</a:t>
            </a:r>
            <a:r>
              <a:rPr lang="en-US" altLang="zh-TW" sz="1200" dirty="0" err="1">
                <a:solidFill>
                  <a:prstClr val="black">
                    <a:lumMod val="75000"/>
                    <a:lumOff val="25000"/>
                  </a:prstClr>
                </a:solidFill>
                <a:latin typeface="Calibri" pitchFamily="34" charset="0"/>
                <a:ea typeface="微軟正黑體" pitchFamily="34" charset="-120"/>
                <a:cs typeface="Calibri" pitchFamily="34" charset="0"/>
              </a:rPr>
              <a:t>Winbond</a:t>
            </a:r>
            <a:endParaRPr lang="en-US" altLang="zh-TW" sz="1200" dirty="0">
              <a:solidFill>
                <a:prstClr val="black">
                  <a:lumMod val="75000"/>
                  <a:lumOff val="25000"/>
                </a:prstClr>
              </a:solidFill>
              <a:latin typeface="Calibri" pitchFamily="34" charset="0"/>
              <a:ea typeface="微軟正黑體" pitchFamily="34" charset="-120"/>
              <a:cs typeface="Calibri" pitchFamily="34" charset="0"/>
            </a:endParaRPr>
          </a:p>
        </p:txBody>
      </p:sp>
      <p:sp>
        <p:nvSpPr>
          <p:cNvPr id="125" name="AutoShape 11"/>
          <p:cNvSpPr>
            <a:spLocks noChangeArrowheads="1"/>
          </p:cNvSpPr>
          <p:nvPr/>
        </p:nvSpPr>
        <p:spPr bwMode="auto">
          <a:xfrm>
            <a:off x="4067945" y="3648512"/>
            <a:ext cx="2016224" cy="939462"/>
          </a:xfrm>
          <a:prstGeom prst="roundRect">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path path="circle">
              <a:fillToRect l="100000" t="100000"/>
            </a:path>
            <a:tileRect r="-100000" b="-100000"/>
          </a:gradFill>
          <a:ln w="9525" algn="ctr">
            <a:noFill/>
            <a:miter lim="800000"/>
            <a:headEnd/>
            <a:tailEnd/>
          </a:ln>
          <a:effectLst>
            <a:outerShdw blurRad="50800" dist="38100" dir="2700000" algn="tl" rotWithShape="0">
              <a:prstClr val="black">
                <a:alpha val="40000"/>
              </a:prstClr>
            </a:outerShdw>
          </a:effectLst>
        </p:spPr>
        <p:txBody>
          <a:bodyPr/>
          <a:lstStyle/>
          <a:p>
            <a:pPr algn="ctr">
              <a:defRPr/>
            </a:pPr>
            <a:r>
              <a:rPr lang="en-US" altLang="zh-TW" sz="1200" dirty="0">
                <a:solidFill>
                  <a:prstClr val="black">
                    <a:lumMod val="75000"/>
                    <a:lumOff val="25000"/>
                  </a:prstClr>
                </a:solidFill>
                <a:latin typeface="Calibri" pitchFamily="34" charset="0"/>
                <a:ea typeface="新細明體" pitchFamily="18" charset="-120"/>
                <a:cs typeface="Calibri" pitchFamily="34" charset="0"/>
              </a:rPr>
              <a:t>GLOBALFOUNDRIES</a:t>
            </a:r>
          </a:p>
          <a:p>
            <a:pPr algn="ctr">
              <a:defRPr/>
            </a:pPr>
            <a:r>
              <a:rPr lang="en-US" altLang="zh-TW" sz="1200" dirty="0">
                <a:solidFill>
                  <a:prstClr val="black">
                    <a:lumMod val="75000"/>
                    <a:lumOff val="25000"/>
                  </a:prstClr>
                </a:solidFill>
                <a:latin typeface="Calibri" pitchFamily="34" charset="0"/>
                <a:ea typeface="新細明體" pitchFamily="18" charset="-120"/>
                <a:cs typeface="Calibri" pitchFamily="34" charset="0"/>
              </a:rPr>
              <a:t>SSMC</a:t>
            </a:r>
            <a:r>
              <a:rPr lang="zh-TW" altLang="en-US" sz="1200" dirty="0">
                <a:solidFill>
                  <a:prstClr val="black">
                    <a:lumMod val="75000"/>
                    <a:lumOff val="25000"/>
                  </a:prstClr>
                </a:solidFill>
                <a:latin typeface="Calibri" pitchFamily="34" charset="0"/>
                <a:cs typeface="Calibri" pitchFamily="34" charset="0"/>
              </a:rPr>
              <a:t> 、</a:t>
            </a:r>
            <a:r>
              <a:rPr lang="en-US" altLang="zh-TW" sz="1200" dirty="0">
                <a:solidFill>
                  <a:prstClr val="black">
                    <a:lumMod val="75000"/>
                    <a:lumOff val="25000"/>
                  </a:prstClr>
                </a:solidFill>
                <a:latin typeface="Calibri" pitchFamily="34" charset="0"/>
                <a:ea typeface="新細明體" pitchFamily="18" charset="-120"/>
                <a:cs typeface="Calibri" pitchFamily="34" charset="0"/>
              </a:rPr>
              <a:t>UMC12i</a:t>
            </a:r>
          </a:p>
          <a:p>
            <a:pPr algn="ctr">
              <a:defRPr/>
            </a:pPr>
            <a:r>
              <a:rPr lang="en-US" altLang="zh-TW" sz="1200" dirty="0">
                <a:solidFill>
                  <a:prstClr val="black">
                    <a:lumMod val="75000"/>
                    <a:lumOff val="25000"/>
                  </a:prstClr>
                </a:solidFill>
                <a:latin typeface="Calibri" pitchFamily="34" charset="0"/>
                <a:ea typeface="新細明體" pitchFamily="18" charset="-120"/>
                <a:cs typeface="Calibri" pitchFamily="34" charset="0"/>
              </a:rPr>
              <a:t>Micron</a:t>
            </a:r>
            <a:r>
              <a:rPr lang="zh-TW" altLang="en-US" sz="1200" dirty="0">
                <a:solidFill>
                  <a:prstClr val="black">
                    <a:lumMod val="75000"/>
                    <a:lumOff val="25000"/>
                  </a:prstClr>
                </a:solidFill>
                <a:latin typeface="Calibri" pitchFamily="34" charset="0"/>
                <a:cs typeface="Calibri" pitchFamily="34" charset="0"/>
              </a:rPr>
              <a:t> 、</a:t>
            </a:r>
            <a:r>
              <a:rPr lang="en-US" altLang="zh-TW" sz="1200" dirty="0">
                <a:solidFill>
                  <a:prstClr val="black">
                    <a:lumMod val="75000"/>
                    <a:lumOff val="25000"/>
                  </a:prstClr>
                </a:solidFill>
                <a:latin typeface="Calibri" pitchFamily="34" charset="0"/>
                <a:cs typeface="Calibri" pitchFamily="34" charset="0"/>
              </a:rPr>
              <a:t> </a:t>
            </a:r>
            <a:r>
              <a:rPr lang="en-US" altLang="zh-TW" sz="1200" dirty="0" err="1">
                <a:solidFill>
                  <a:prstClr val="black">
                    <a:lumMod val="75000"/>
                    <a:lumOff val="25000"/>
                  </a:prstClr>
                </a:solidFill>
                <a:latin typeface="Calibri" pitchFamily="34" charset="0"/>
                <a:cs typeface="Calibri" pitchFamily="34" charset="0"/>
              </a:rPr>
              <a:t>Silterra</a:t>
            </a:r>
            <a:r>
              <a:rPr lang="zh-TW" altLang="en-US" sz="1200" dirty="0">
                <a:solidFill>
                  <a:prstClr val="black">
                    <a:lumMod val="75000"/>
                    <a:lumOff val="25000"/>
                  </a:prstClr>
                </a:solidFill>
                <a:latin typeface="Calibri" pitchFamily="34" charset="0"/>
                <a:cs typeface="Calibri" pitchFamily="34" charset="0"/>
              </a:rPr>
              <a:t>、</a:t>
            </a:r>
            <a:r>
              <a:rPr lang="en-US" altLang="zh-TW" sz="1200" dirty="0">
                <a:solidFill>
                  <a:prstClr val="black">
                    <a:lumMod val="75000"/>
                    <a:lumOff val="25000"/>
                  </a:prstClr>
                </a:solidFill>
                <a:latin typeface="Calibri" pitchFamily="34" charset="0"/>
                <a:cs typeface="Calibri" pitchFamily="34" charset="0"/>
              </a:rPr>
              <a:t>AUO</a:t>
            </a:r>
          </a:p>
          <a:p>
            <a:pPr algn="ctr">
              <a:defRPr/>
            </a:pPr>
            <a:r>
              <a:rPr lang="en-US" altLang="zh-TW" sz="1200" dirty="0">
                <a:solidFill>
                  <a:prstClr val="black">
                    <a:lumMod val="75000"/>
                    <a:lumOff val="25000"/>
                  </a:prstClr>
                </a:solidFill>
                <a:latin typeface="Calibri" pitchFamily="34" charset="0"/>
                <a:ea typeface="新細明體" pitchFamily="18" charset="-120"/>
                <a:cs typeface="Calibri" pitchFamily="34" charset="0"/>
              </a:rPr>
              <a:t>X FAB</a:t>
            </a:r>
            <a:r>
              <a:rPr lang="zh-TW" altLang="en-US" sz="1200" dirty="0">
                <a:solidFill>
                  <a:prstClr val="black">
                    <a:lumMod val="75000"/>
                    <a:lumOff val="25000"/>
                  </a:prstClr>
                </a:solidFill>
                <a:latin typeface="Calibri" pitchFamily="34" charset="0"/>
                <a:cs typeface="Calibri" pitchFamily="34" charset="0"/>
              </a:rPr>
              <a:t>、</a:t>
            </a:r>
            <a:r>
              <a:rPr lang="en-US" altLang="zh-TW" sz="1200" dirty="0">
                <a:solidFill>
                  <a:prstClr val="black">
                    <a:lumMod val="75000"/>
                    <a:lumOff val="25000"/>
                  </a:prstClr>
                </a:solidFill>
                <a:latin typeface="Calibri" pitchFamily="34" charset="0"/>
                <a:cs typeface="Calibri" pitchFamily="34" charset="0"/>
              </a:rPr>
              <a:t>Vanguard</a:t>
            </a:r>
            <a:r>
              <a:rPr lang="zh-TW" altLang="en-US" sz="1200" dirty="0">
                <a:solidFill>
                  <a:prstClr val="black">
                    <a:lumMod val="75000"/>
                    <a:lumOff val="25000"/>
                  </a:prstClr>
                </a:solidFill>
                <a:latin typeface="Calibri" pitchFamily="34" charset="0"/>
                <a:cs typeface="Calibri" pitchFamily="34" charset="0"/>
              </a:rPr>
              <a:t> 、</a:t>
            </a:r>
            <a:r>
              <a:rPr lang="en-US" altLang="zh-TW" sz="1200" dirty="0">
                <a:solidFill>
                  <a:prstClr val="black">
                    <a:lumMod val="75000"/>
                    <a:lumOff val="25000"/>
                  </a:prstClr>
                </a:solidFill>
                <a:latin typeface="Calibri" pitchFamily="34" charset="0"/>
                <a:cs typeface="Calibri" pitchFamily="34" charset="0"/>
              </a:rPr>
              <a:t> </a:t>
            </a:r>
            <a:r>
              <a:rPr lang="en-US" altLang="zh-TW" sz="1200" dirty="0" err="1">
                <a:solidFill>
                  <a:prstClr val="black">
                    <a:lumMod val="75000"/>
                    <a:lumOff val="25000"/>
                  </a:prstClr>
                </a:solidFill>
                <a:latin typeface="Calibri" pitchFamily="34" charset="0"/>
                <a:cs typeface="Calibri" pitchFamily="34" charset="0"/>
              </a:rPr>
              <a:t>Osram</a:t>
            </a:r>
            <a:endParaRPr lang="en-US" altLang="zh-TW" sz="1200" dirty="0">
              <a:solidFill>
                <a:prstClr val="black">
                  <a:lumMod val="75000"/>
                  <a:lumOff val="25000"/>
                </a:prstClr>
              </a:solidFill>
              <a:latin typeface="Calibri" pitchFamily="34" charset="0"/>
              <a:ea typeface="新細明體" pitchFamily="18" charset="-120"/>
              <a:cs typeface="Calibri" pitchFamily="34" charset="0"/>
            </a:endParaRPr>
          </a:p>
        </p:txBody>
      </p:sp>
      <p:sp>
        <p:nvSpPr>
          <p:cNvPr id="126" name="AutoShape 11"/>
          <p:cNvSpPr>
            <a:spLocks noChangeArrowheads="1"/>
          </p:cNvSpPr>
          <p:nvPr/>
        </p:nvSpPr>
        <p:spPr bwMode="auto">
          <a:xfrm>
            <a:off x="7911457" y="1111481"/>
            <a:ext cx="1068386" cy="1815495"/>
          </a:xfrm>
          <a:prstGeom prst="roundRect">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path path="circle">
              <a:fillToRect l="100000" t="100000"/>
            </a:path>
            <a:tileRect r="-100000" b="-100000"/>
          </a:gradFill>
          <a:ln w="9525" algn="ctr">
            <a:noFill/>
            <a:miter lim="800000"/>
            <a:headEnd/>
            <a:tailEnd/>
          </a:ln>
          <a:effectLst>
            <a:outerShdw blurRad="50800" dist="38100" dir="2700000" algn="tl" rotWithShape="0">
              <a:prstClr val="black">
                <a:alpha val="40000"/>
              </a:prstClr>
            </a:outerShdw>
          </a:effectLst>
        </p:spPr>
        <p:txBody>
          <a:bodyPr/>
          <a:lstStyle/>
          <a:p>
            <a:pPr algn="ctr">
              <a:defRPr/>
            </a:pPr>
            <a:r>
              <a:rPr lang="en-US" altLang="ja-JP" sz="1200" dirty="0">
                <a:solidFill>
                  <a:prstClr val="black">
                    <a:lumMod val="75000"/>
                    <a:lumOff val="25000"/>
                  </a:prstClr>
                </a:solidFill>
                <a:latin typeface="Calibri" pitchFamily="34" charset="0"/>
                <a:cs typeface="Calibri" pitchFamily="34" charset="0"/>
              </a:rPr>
              <a:t>SONY</a:t>
            </a:r>
          </a:p>
          <a:p>
            <a:pPr algn="ctr">
              <a:defRPr/>
            </a:pPr>
            <a:r>
              <a:rPr lang="en-US" altLang="zh-TW" sz="1200" dirty="0">
                <a:solidFill>
                  <a:prstClr val="black">
                    <a:lumMod val="75000"/>
                    <a:lumOff val="25000"/>
                  </a:prstClr>
                </a:solidFill>
                <a:latin typeface="Calibri" pitchFamily="34" charset="0"/>
                <a:cs typeface="Calibri" pitchFamily="34" charset="0"/>
              </a:rPr>
              <a:t>CANON</a:t>
            </a:r>
          </a:p>
          <a:p>
            <a:pPr algn="ctr">
              <a:defRPr/>
            </a:pPr>
            <a:r>
              <a:rPr lang="en-US" altLang="zh-TW" sz="1200" dirty="0">
                <a:solidFill>
                  <a:prstClr val="black">
                    <a:lumMod val="75000"/>
                    <a:lumOff val="25000"/>
                  </a:prstClr>
                </a:solidFill>
                <a:latin typeface="Calibri" pitchFamily="34" charset="0"/>
                <a:cs typeface="Calibri" pitchFamily="34" charset="0"/>
              </a:rPr>
              <a:t>KIOXIA</a:t>
            </a:r>
          </a:p>
          <a:p>
            <a:pPr algn="ctr">
              <a:defRPr/>
            </a:pPr>
            <a:r>
              <a:rPr lang="en-US" altLang="zh-TW" sz="1200" dirty="0">
                <a:solidFill>
                  <a:prstClr val="black">
                    <a:lumMod val="75000"/>
                    <a:lumOff val="25000"/>
                  </a:prstClr>
                </a:solidFill>
                <a:latin typeface="Calibri" pitchFamily="34" charset="0"/>
                <a:cs typeface="Calibri" pitchFamily="34" charset="0"/>
              </a:rPr>
              <a:t>UMC12M</a:t>
            </a:r>
          </a:p>
          <a:p>
            <a:pPr algn="ctr">
              <a:defRPr/>
            </a:pPr>
            <a:r>
              <a:rPr lang="en-US" altLang="zh-TW" sz="1200" dirty="0">
                <a:solidFill>
                  <a:prstClr val="black">
                    <a:lumMod val="75000"/>
                    <a:lumOff val="25000"/>
                  </a:prstClr>
                </a:solidFill>
                <a:latin typeface="Calibri" pitchFamily="34" charset="0"/>
                <a:cs typeface="Calibri" pitchFamily="34" charset="0"/>
              </a:rPr>
              <a:t>HOYA</a:t>
            </a:r>
          </a:p>
          <a:p>
            <a:pPr algn="ctr">
              <a:defRPr/>
            </a:pPr>
            <a:r>
              <a:rPr lang="en-US" altLang="zh-TW" sz="1200" dirty="0">
                <a:solidFill>
                  <a:prstClr val="black">
                    <a:lumMod val="75000"/>
                    <a:lumOff val="25000"/>
                  </a:prstClr>
                </a:solidFill>
                <a:latin typeface="Calibri" pitchFamily="34" charset="0"/>
                <a:cs typeface="Calibri" pitchFamily="34" charset="0"/>
              </a:rPr>
              <a:t>EPSON</a:t>
            </a:r>
          </a:p>
          <a:p>
            <a:pPr algn="ctr">
              <a:defRPr/>
            </a:pPr>
            <a:r>
              <a:rPr lang="en-US" altLang="zh-TW" sz="1200" dirty="0">
                <a:solidFill>
                  <a:prstClr val="black">
                    <a:lumMod val="75000"/>
                    <a:lumOff val="25000"/>
                  </a:prstClr>
                </a:solidFill>
                <a:latin typeface="Calibri" pitchFamily="34" charset="0"/>
                <a:cs typeface="Calibri" pitchFamily="34" charset="0"/>
              </a:rPr>
              <a:t>DNP</a:t>
            </a:r>
          </a:p>
          <a:p>
            <a:pPr algn="ctr">
              <a:defRPr/>
            </a:pPr>
            <a:r>
              <a:rPr lang="en-US" altLang="zh-TW" sz="1200" dirty="0">
                <a:solidFill>
                  <a:prstClr val="black">
                    <a:lumMod val="75000"/>
                    <a:lumOff val="25000"/>
                  </a:prstClr>
                </a:solidFill>
                <a:latin typeface="Calibri" pitchFamily="34" charset="0"/>
                <a:cs typeface="Calibri" pitchFamily="34" charset="0"/>
              </a:rPr>
              <a:t>AGC</a:t>
            </a:r>
          </a:p>
          <a:p>
            <a:pPr algn="ctr">
              <a:defRPr/>
            </a:pPr>
            <a:r>
              <a:rPr lang="en-US" altLang="zh-TW" sz="1200" dirty="0">
                <a:solidFill>
                  <a:prstClr val="black">
                    <a:lumMod val="75000"/>
                    <a:lumOff val="25000"/>
                  </a:prstClr>
                </a:solidFill>
                <a:latin typeface="Calibri" pitchFamily="34" charset="0"/>
                <a:cs typeface="Calibri" pitchFamily="34" charset="0"/>
              </a:rPr>
              <a:t>ROHM</a:t>
            </a:r>
          </a:p>
        </p:txBody>
      </p:sp>
      <p:sp>
        <p:nvSpPr>
          <p:cNvPr id="128" name="AutoShape 11"/>
          <p:cNvSpPr>
            <a:spLocks noChangeArrowheads="1"/>
          </p:cNvSpPr>
          <p:nvPr/>
        </p:nvSpPr>
        <p:spPr bwMode="auto">
          <a:xfrm>
            <a:off x="4572126" y="2516704"/>
            <a:ext cx="1944090" cy="868644"/>
          </a:xfrm>
          <a:prstGeom prst="roundRect">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path path="circle">
              <a:fillToRect l="100000" t="100000"/>
            </a:path>
            <a:tileRect r="-100000" b="-100000"/>
          </a:gradFill>
          <a:ln w="9525" algn="ctr">
            <a:noFill/>
            <a:miter lim="800000"/>
            <a:headEnd/>
            <a:tailEnd/>
          </a:ln>
          <a:effectLst>
            <a:outerShdw blurRad="50800" dist="38100" dir="2700000" algn="tl" rotWithShape="0">
              <a:prstClr val="black">
                <a:alpha val="40000"/>
              </a:prstClr>
            </a:outerShdw>
          </a:effectLst>
        </p:spPr>
        <p:txBody>
          <a:bodyPr/>
          <a:lstStyle/>
          <a:p>
            <a:pPr algn="ctr">
              <a:defRPr/>
            </a:pPr>
            <a:r>
              <a:rPr lang="en-US" altLang="zh-TW" sz="1200" dirty="0">
                <a:solidFill>
                  <a:prstClr val="black">
                    <a:lumMod val="75000"/>
                    <a:lumOff val="25000"/>
                  </a:prstClr>
                </a:solidFill>
                <a:latin typeface="Calibri" pitchFamily="34" charset="0"/>
                <a:ea typeface="微軟正黑體" pitchFamily="34" charset="-120"/>
                <a:cs typeface="Calibri" pitchFamily="34" charset="0"/>
              </a:rPr>
              <a:t>SMIC</a:t>
            </a:r>
            <a:r>
              <a:rPr lang="zh-TW" altLang="en-US" sz="1200" dirty="0">
                <a:solidFill>
                  <a:prstClr val="black">
                    <a:lumMod val="75000"/>
                    <a:lumOff val="25000"/>
                  </a:prstClr>
                </a:solidFill>
                <a:latin typeface="Calibri" pitchFamily="34" charset="0"/>
                <a:ea typeface="微軟正黑體" pitchFamily="34" charset="-120"/>
                <a:cs typeface="Calibri" pitchFamily="34" charset="0"/>
              </a:rPr>
              <a:t>、</a:t>
            </a:r>
            <a:r>
              <a:rPr lang="en-US" altLang="zh-TW" sz="1200" dirty="0" err="1">
                <a:solidFill>
                  <a:prstClr val="black">
                    <a:lumMod val="75000"/>
                    <a:lumOff val="25000"/>
                  </a:prstClr>
                </a:solidFill>
                <a:latin typeface="Calibri" pitchFamily="34" charset="0"/>
                <a:ea typeface="微軟正黑體" pitchFamily="34" charset="-120"/>
                <a:cs typeface="Calibri" pitchFamily="34" charset="0"/>
              </a:rPr>
              <a:t>Uscxm</a:t>
            </a:r>
            <a:r>
              <a:rPr lang="zh-TW" altLang="en-US" sz="1200" dirty="0">
                <a:solidFill>
                  <a:prstClr val="black">
                    <a:lumMod val="75000"/>
                    <a:lumOff val="25000"/>
                  </a:prstClr>
                </a:solidFill>
                <a:latin typeface="Calibri" pitchFamily="34" charset="0"/>
                <a:ea typeface="微軟正黑體" pitchFamily="34" charset="-120"/>
                <a:cs typeface="Calibri" pitchFamily="34" charset="0"/>
              </a:rPr>
              <a:t> 、 </a:t>
            </a:r>
            <a:r>
              <a:rPr lang="en-US" altLang="zh-TW" sz="1200" dirty="0" err="1">
                <a:solidFill>
                  <a:prstClr val="black">
                    <a:lumMod val="75000"/>
                    <a:lumOff val="25000"/>
                  </a:prstClr>
                </a:solidFill>
                <a:latin typeface="Calibri" pitchFamily="34" charset="0"/>
                <a:ea typeface="微軟正黑體" pitchFamily="34" charset="-120"/>
                <a:cs typeface="Calibri" pitchFamily="34" charset="0"/>
              </a:rPr>
              <a:t>tsmc</a:t>
            </a:r>
            <a:r>
              <a:rPr lang="en-US" altLang="zh-TW" sz="1200" dirty="0">
                <a:solidFill>
                  <a:prstClr val="black">
                    <a:lumMod val="75000"/>
                    <a:lumOff val="25000"/>
                  </a:prstClr>
                </a:solidFill>
                <a:latin typeface="Calibri" pitchFamily="34" charset="0"/>
                <a:ea typeface="微軟正黑體" pitchFamily="34" charset="-120"/>
                <a:cs typeface="Calibri" pitchFamily="34" charset="0"/>
              </a:rPr>
              <a:t> </a:t>
            </a:r>
            <a:r>
              <a:rPr lang="en-US" altLang="zh-TW" sz="1200" dirty="0" err="1">
                <a:solidFill>
                  <a:prstClr val="black">
                    <a:lumMod val="75000"/>
                    <a:lumOff val="25000"/>
                  </a:prstClr>
                </a:solidFill>
                <a:latin typeface="Calibri" pitchFamily="34" charset="0"/>
                <a:ea typeface="微軟正黑體" pitchFamily="34" charset="-120"/>
                <a:cs typeface="Calibri" pitchFamily="34" charset="0"/>
              </a:rPr>
              <a:t>Silan</a:t>
            </a:r>
            <a:r>
              <a:rPr lang="zh-TW" altLang="en-US" sz="1200" dirty="0">
                <a:solidFill>
                  <a:prstClr val="black">
                    <a:lumMod val="75000"/>
                    <a:lumOff val="25000"/>
                  </a:prstClr>
                </a:solidFill>
                <a:latin typeface="Calibri" pitchFamily="34" charset="0"/>
                <a:ea typeface="微軟正黑體" pitchFamily="34" charset="-120"/>
                <a:cs typeface="Calibri" pitchFamily="34" charset="0"/>
              </a:rPr>
              <a:t>、</a:t>
            </a:r>
            <a:r>
              <a:rPr lang="en-US" altLang="zh-TW" sz="1200" dirty="0">
                <a:solidFill>
                  <a:prstClr val="black">
                    <a:lumMod val="75000"/>
                    <a:lumOff val="25000"/>
                  </a:prstClr>
                </a:solidFill>
                <a:latin typeface="Calibri" pitchFamily="34" charset="0"/>
                <a:ea typeface="微軟正黑體" pitchFamily="34" charset="-120"/>
                <a:cs typeface="Calibri" pitchFamily="34" charset="0"/>
              </a:rPr>
              <a:t>SPIL</a:t>
            </a:r>
            <a:r>
              <a:rPr lang="zh-TW" altLang="en-US" sz="1200" dirty="0">
                <a:solidFill>
                  <a:prstClr val="black">
                    <a:lumMod val="75000"/>
                    <a:lumOff val="25000"/>
                  </a:prstClr>
                </a:solidFill>
                <a:latin typeface="Calibri" pitchFamily="34" charset="0"/>
                <a:ea typeface="微軟正黑體" pitchFamily="34" charset="-120"/>
                <a:cs typeface="Calibri" pitchFamily="34" charset="0"/>
              </a:rPr>
              <a:t>、</a:t>
            </a:r>
            <a:r>
              <a:rPr lang="en-US" altLang="zh-TW" sz="1200" dirty="0" err="1">
                <a:solidFill>
                  <a:prstClr val="black">
                    <a:lumMod val="75000"/>
                    <a:lumOff val="25000"/>
                  </a:prstClr>
                </a:solidFill>
                <a:latin typeface="Calibri" pitchFamily="34" charset="0"/>
                <a:ea typeface="微軟正黑體" pitchFamily="34" charset="-120"/>
                <a:cs typeface="Calibri" pitchFamily="34" charset="0"/>
              </a:rPr>
              <a:t>Cxmt</a:t>
            </a:r>
            <a:r>
              <a:rPr lang="zh-TW" altLang="en-US" sz="1200" dirty="0">
                <a:solidFill>
                  <a:prstClr val="black">
                    <a:lumMod val="75000"/>
                    <a:lumOff val="25000"/>
                  </a:prstClr>
                </a:solidFill>
                <a:latin typeface="Calibri" pitchFamily="34" charset="0"/>
                <a:ea typeface="微軟正黑體" pitchFamily="34" charset="-120"/>
                <a:cs typeface="Calibri" pitchFamily="34" charset="0"/>
              </a:rPr>
              <a:t>、</a:t>
            </a:r>
            <a:r>
              <a:rPr lang="en-US" altLang="zh-TW" sz="1200" dirty="0" err="1">
                <a:solidFill>
                  <a:prstClr val="black">
                    <a:lumMod val="75000"/>
                    <a:lumOff val="25000"/>
                  </a:prstClr>
                </a:solidFill>
                <a:latin typeface="Calibri" pitchFamily="34" charset="0"/>
                <a:ea typeface="微軟正黑體" pitchFamily="34" charset="-120"/>
                <a:cs typeface="Calibri" pitchFamily="34" charset="0"/>
              </a:rPr>
              <a:t>Sien</a:t>
            </a:r>
            <a:r>
              <a:rPr lang="zh-TW" altLang="en-US" sz="1200" dirty="0">
                <a:solidFill>
                  <a:prstClr val="black">
                    <a:lumMod val="75000"/>
                    <a:lumOff val="25000"/>
                  </a:prstClr>
                </a:solidFill>
                <a:latin typeface="Calibri" pitchFamily="34" charset="0"/>
                <a:ea typeface="微軟正黑體" pitchFamily="34" charset="-120"/>
                <a:cs typeface="Calibri" pitchFamily="34" charset="0"/>
              </a:rPr>
              <a:t> </a:t>
            </a:r>
            <a:r>
              <a:rPr lang="en-US" altLang="zh-TW" sz="1200" dirty="0" err="1">
                <a:solidFill>
                  <a:prstClr val="black">
                    <a:lumMod val="75000"/>
                    <a:lumOff val="25000"/>
                  </a:prstClr>
                </a:solidFill>
                <a:latin typeface="Calibri" pitchFamily="34" charset="0"/>
                <a:ea typeface="微軟正黑體" pitchFamily="34" charset="-120"/>
                <a:cs typeface="Calibri" pitchFamily="34" charset="0"/>
              </a:rPr>
              <a:t>CanSemi</a:t>
            </a:r>
            <a:r>
              <a:rPr lang="zh-TW" altLang="en-US" sz="1200" dirty="0">
                <a:solidFill>
                  <a:prstClr val="black">
                    <a:lumMod val="75000"/>
                    <a:lumOff val="25000"/>
                  </a:prstClr>
                </a:solidFill>
                <a:latin typeface="Calibri" pitchFamily="34" charset="0"/>
                <a:ea typeface="微軟正黑體" pitchFamily="34" charset="-120"/>
                <a:cs typeface="Calibri" pitchFamily="34" charset="0"/>
              </a:rPr>
              <a:t> 、</a:t>
            </a:r>
            <a:r>
              <a:rPr lang="en-US" altLang="zh-TW" sz="1200" dirty="0">
                <a:solidFill>
                  <a:prstClr val="black">
                    <a:lumMod val="75000"/>
                    <a:lumOff val="25000"/>
                  </a:prstClr>
                </a:solidFill>
                <a:latin typeface="Calibri" pitchFamily="34" charset="0"/>
                <a:cs typeface="Calibri" pitchFamily="34" charset="0"/>
              </a:rPr>
              <a:t>SK Hynix</a:t>
            </a:r>
            <a:r>
              <a:rPr lang="zh-TW" altLang="en-US" sz="1200" dirty="0">
                <a:solidFill>
                  <a:prstClr val="black">
                    <a:lumMod val="75000"/>
                    <a:lumOff val="25000"/>
                  </a:prstClr>
                </a:solidFill>
                <a:latin typeface="Calibri" pitchFamily="34" charset="0"/>
                <a:ea typeface="微軟正黑體" pitchFamily="34" charset="-120"/>
                <a:cs typeface="Calibri" pitchFamily="34" charset="0"/>
              </a:rPr>
              <a:t> </a:t>
            </a:r>
            <a:r>
              <a:rPr lang="en-US" altLang="zh-TW" sz="1200" dirty="0" err="1">
                <a:solidFill>
                  <a:prstClr val="black">
                    <a:lumMod val="75000"/>
                    <a:lumOff val="25000"/>
                  </a:prstClr>
                </a:solidFill>
                <a:latin typeface="Calibri" pitchFamily="34" charset="0"/>
                <a:ea typeface="微軟正黑體" pitchFamily="34" charset="-120"/>
                <a:cs typeface="Calibri" pitchFamily="34" charset="0"/>
              </a:rPr>
              <a:t>Rongsemi</a:t>
            </a:r>
            <a:endParaRPr lang="en-US" altLang="zh-TW" sz="1200" dirty="0">
              <a:solidFill>
                <a:prstClr val="black">
                  <a:lumMod val="75000"/>
                  <a:lumOff val="25000"/>
                </a:prstClr>
              </a:solidFill>
              <a:latin typeface="Calibri" pitchFamily="34" charset="0"/>
              <a:cs typeface="Calibri" pitchFamily="34" charset="0"/>
            </a:endParaRPr>
          </a:p>
          <a:p>
            <a:pPr algn="ctr">
              <a:defRPr/>
            </a:pPr>
            <a:endParaRPr lang="en-US" altLang="zh-TW" sz="1200" dirty="0">
              <a:solidFill>
                <a:prstClr val="black">
                  <a:lumMod val="75000"/>
                  <a:lumOff val="25000"/>
                </a:prstClr>
              </a:solidFill>
              <a:latin typeface="Calibri" pitchFamily="34" charset="0"/>
              <a:ea typeface="微軟正黑體" pitchFamily="34" charset="-120"/>
              <a:cs typeface="Calibri" pitchFamily="34" charset="0"/>
            </a:endParaRPr>
          </a:p>
        </p:txBody>
      </p:sp>
      <p:sp>
        <p:nvSpPr>
          <p:cNvPr id="131" name="AutoShape 11"/>
          <p:cNvSpPr>
            <a:spLocks noChangeArrowheads="1"/>
          </p:cNvSpPr>
          <p:nvPr/>
        </p:nvSpPr>
        <p:spPr bwMode="auto">
          <a:xfrm>
            <a:off x="434100" y="2953288"/>
            <a:ext cx="2553724" cy="944092"/>
          </a:xfrm>
          <a:prstGeom prst="roundRect">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path path="circle">
              <a:fillToRect l="100000" t="100000"/>
            </a:path>
            <a:tileRect r="-100000" b="-100000"/>
          </a:gradFill>
          <a:ln w="9525" algn="ctr">
            <a:noFill/>
            <a:miter lim="800000"/>
            <a:headEnd/>
            <a:tailEnd/>
          </a:ln>
          <a:effectLst>
            <a:outerShdw blurRad="50800" dist="38100" dir="2700000" algn="tl" rotWithShape="0">
              <a:prstClr val="black">
                <a:alpha val="40000"/>
              </a:prstClr>
            </a:outerShdw>
          </a:effectLst>
        </p:spPr>
        <p:txBody>
          <a:bodyPr/>
          <a:lstStyle/>
          <a:p>
            <a:pPr algn="ctr">
              <a:defRPr/>
            </a:pPr>
            <a:r>
              <a:rPr lang="en-US" altLang="ja-JP" sz="1200" dirty="0">
                <a:solidFill>
                  <a:prstClr val="black">
                    <a:lumMod val="75000"/>
                    <a:lumOff val="25000"/>
                  </a:prstClr>
                </a:solidFill>
                <a:latin typeface="Calibri" pitchFamily="34" charset="0"/>
                <a:cs typeface="Calibri" pitchFamily="34" charset="0"/>
              </a:rPr>
              <a:t>IBM</a:t>
            </a:r>
            <a:r>
              <a:rPr lang="zh-TW" altLang="en-US" sz="1200" dirty="0">
                <a:solidFill>
                  <a:prstClr val="black">
                    <a:lumMod val="75000"/>
                    <a:lumOff val="25000"/>
                  </a:prstClr>
                </a:solidFill>
                <a:latin typeface="Calibri" pitchFamily="34" charset="0"/>
                <a:cs typeface="Calibri" pitchFamily="34" charset="0"/>
              </a:rPr>
              <a:t>、</a:t>
            </a:r>
            <a:r>
              <a:rPr lang="en-US" altLang="zh-TW" sz="1200" dirty="0" err="1">
                <a:solidFill>
                  <a:prstClr val="black">
                    <a:lumMod val="75000"/>
                    <a:lumOff val="25000"/>
                  </a:prstClr>
                </a:solidFill>
                <a:latin typeface="Calibri" pitchFamily="34" charset="0"/>
                <a:cs typeface="Calibri" pitchFamily="34" charset="0"/>
              </a:rPr>
              <a:t>tsmc</a:t>
            </a:r>
            <a:r>
              <a:rPr lang="en-US" altLang="zh-TW" sz="1200" dirty="0">
                <a:solidFill>
                  <a:prstClr val="black">
                    <a:lumMod val="75000"/>
                    <a:lumOff val="25000"/>
                  </a:prstClr>
                </a:solidFill>
                <a:latin typeface="Calibri" pitchFamily="34" charset="0"/>
                <a:cs typeface="Calibri" pitchFamily="34" charset="0"/>
              </a:rPr>
              <a:t> AZ</a:t>
            </a:r>
          </a:p>
          <a:p>
            <a:pPr algn="ctr">
              <a:defRPr/>
            </a:pPr>
            <a:r>
              <a:rPr lang="en-US" altLang="ja-JP" sz="1200" dirty="0">
                <a:solidFill>
                  <a:prstClr val="black">
                    <a:lumMod val="75000"/>
                    <a:lumOff val="25000"/>
                  </a:prstClr>
                </a:solidFill>
                <a:latin typeface="Calibri" pitchFamily="34" charset="0"/>
                <a:cs typeface="Calibri" pitchFamily="34" charset="0"/>
              </a:rPr>
              <a:t>Micron</a:t>
            </a:r>
            <a:r>
              <a:rPr lang="zh-TW" altLang="en-US" sz="1200" dirty="0">
                <a:solidFill>
                  <a:prstClr val="black">
                    <a:lumMod val="75000"/>
                    <a:lumOff val="25000"/>
                  </a:prstClr>
                </a:solidFill>
                <a:latin typeface="Calibri" pitchFamily="34" charset="0"/>
                <a:cs typeface="Calibri" pitchFamily="34" charset="0"/>
              </a:rPr>
              <a:t>、</a:t>
            </a:r>
            <a:r>
              <a:rPr lang="en-US" altLang="zh-TW" sz="1200" dirty="0" err="1">
                <a:solidFill>
                  <a:prstClr val="black">
                    <a:lumMod val="75000"/>
                    <a:lumOff val="25000"/>
                  </a:prstClr>
                </a:solidFill>
                <a:latin typeface="Calibri" pitchFamily="34" charset="0"/>
                <a:cs typeface="Calibri" pitchFamily="34" charset="0"/>
              </a:rPr>
              <a:t>WaferTech</a:t>
            </a:r>
            <a:r>
              <a:rPr lang="zh-TW" altLang="en-US" sz="1200" dirty="0">
                <a:solidFill>
                  <a:prstClr val="black">
                    <a:lumMod val="75000"/>
                    <a:lumOff val="25000"/>
                  </a:prstClr>
                </a:solidFill>
                <a:latin typeface="Calibri" pitchFamily="34" charset="0"/>
                <a:cs typeface="Calibri" pitchFamily="34" charset="0"/>
              </a:rPr>
              <a:t>、</a:t>
            </a:r>
            <a:r>
              <a:rPr lang="en-US" altLang="zh-TW" sz="1200" dirty="0">
                <a:solidFill>
                  <a:prstClr val="black">
                    <a:lumMod val="75000"/>
                    <a:lumOff val="25000"/>
                  </a:prstClr>
                </a:solidFill>
                <a:latin typeface="Calibri" pitchFamily="34" charset="0"/>
                <a:cs typeface="Calibri" pitchFamily="34" charset="0"/>
              </a:rPr>
              <a:t>Samsung</a:t>
            </a:r>
            <a:r>
              <a:rPr lang="zh-TW" altLang="en-US" sz="1200" dirty="0">
                <a:solidFill>
                  <a:prstClr val="black">
                    <a:lumMod val="75000"/>
                    <a:lumOff val="25000"/>
                  </a:prstClr>
                </a:solidFill>
                <a:latin typeface="Calibri" pitchFamily="34" charset="0"/>
                <a:cs typeface="Calibri" pitchFamily="34" charset="0"/>
              </a:rPr>
              <a:t>  </a:t>
            </a:r>
            <a:r>
              <a:rPr lang="en-US" altLang="zh-TW" sz="1200" dirty="0" err="1">
                <a:solidFill>
                  <a:prstClr val="black">
                    <a:lumMod val="75000"/>
                    <a:lumOff val="25000"/>
                  </a:prstClr>
                </a:solidFill>
                <a:latin typeface="Calibri" pitchFamily="34" charset="0"/>
                <a:cs typeface="Calibri" pitchFamily="34" charset="0"/>
              </a:rPr>
              <a:t>Photronics</a:t>
            </a:r>
            <a:r>
              <a:rPr lang="zh-TW" altLang="en-US" sz="1200" dirty="0">
                <a:solidFill>
                  <a:prstClr val="black">
                    <a:lumMod val="75000"/>
                    <a:lumOff val="25000"/>
                  </a:prstClr>
                </a:solidFill>
                <a:latin typeface="Calibri" pitchFamily="34" charset="0"/>
                <a:cs typeface="Calibri" pitchFamily="34" charset="0"/>
              </a:rPr>
              <a:t>、</a:t>
            </a:r>
            <a:r>
              <a:rPr lang="en-US" altLang="zh-TW" sz="1200" dirty="0">
                <a:solidFill>
                  <a:prstClr val="black">
                    <a:lumMod val="75000"/>
                    <a:lumOff val="25000"/>
                  </a:prstClr>
                </a:solidFill>
                <a:latin typeface="Calibri" pitchFamily="34" charset="0"/>
                <a:cs typeface="Calibri" pitchFamily="34" charset="0"/>
              </a:rPr>
              <a:t>Toppan </a:t>
            </a:r>
          </a:p>
          <a:p>
            <a:pPr algn="ctr">
              <a:defRPr/>
            </a:pPr>
            <a:r>
              <a:rPr lang="en-US" altLang="zh-TW" sz="1200" dirty="0" err="1">
                <a:solidFill>
                  <a:prstClr val="black">
                    <a:lumMod val="75000"/>
                    <a:lumOff val="25000"/>
                  </a:prstClr>
                </a:solidFill>
                <a:latin typeface="Calibri" pitchFamily="34" charset="0"/>
                <a:cs typeface="Calibri" pitchFamily="34" charset="0"/>
              </a:rPr>
              <a:t>FormFactor</a:t>
            </a:r>
            <a:endParaRPr lang="en-US" altLang="zh-TW" sz="1200" dirty="0">
              <a:solidFill>
                <a:prstClr val="black">
                  <a:lumMod val="75000"/>
                  <a:lumOff val="25000"/>
                </a:prstClr>
              </a:solidFill>
              <a:latin typeface="Calibri" pitchFamily="34" charset="0"/>
              <a:cs typeface="Calibri" pitchFamily="34" charset="0"/>
            </a:endParaRPr>
          </a:p>
        </p:txBody>
      </p:sp>
      <p:sp>
        <p:nvSpPr>
          <p:cNvPr id="127" name="AutoShape 11"/>
          <p:cNvSpPr>
            <a:spLocks noChangeArrowheads="1"/>
          </p:cNvSpPr>
          <p:nvPr/>
        </p:nvSpPr>
        <p:spPr bwMode="auto">
          <a:xfrm>
            <a:off x="6048244" y="726459"/>
            <a:ext cx="1116241" cy="1733979"/>
          </a:xfrm>
          <a:prstGeom prst="roundRect">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path path="circle">
              <a:fillToRect l="100000" t="100000"/>
            </a:path>
            <a:tileRect r="-100000" b="-100000"/>
          </a:gradFill>
          <a:ln w="9525" algn="ctr">
            <a:noFill/>
            <a:miter lim="800000"/>
            <a:headEnd/>
            <a:tailEnd/>
          </a:ln>
          <a:effectLst>
            <a:outerShdw blurRad="50800" dist="38100" dir="2700000" algn="tl" rotWithShape="0">
              <a:prstClr val="black">
                <a:alpha val="40000"/>
              </a:prstClr>
            </a:outerShdw>
          </a:effectLst>
        </p:spPr>
        <p:txBody>
          <a:bodyPr/>
          <a:lstStyle/>
          <a:p>
            <a:pPr algn="ctr">
              <a:defRPr/>
            </a:pPr>
            <a:r>
              <a:rPr lang="en-US" altLang="zh-TW" sz="1200" dirty="0">
                <a:solidFill>
                  <a:prstClr val="black">
                    <a:lumMod val="75000"/>
                    <a:lumOff val="25000"/>
                  </a:prstClr>
                </a:solidFill>
                <a:latin typeface="Calibri" pitchFamily="34" charset="0"/>
                <a:cs typeface="Calibri" pitchFamily="34" charset="0"/>
              </a:rPr>
              <a:t>Samsung</a:t>
            </a:r>
          </a:p>
          <a:p>
            <a:pPr algn="ctr">
              <a:defRPr/>
            </a:pPr>
            <a:r>
              <a:rPr lang="en-US" altLang="zh-TW" sz="1200" dirty="0">
                <a:solidFill>
                  <a:prstClr val="black">
                    <a:lumMod val="75000"/>
                    <a:lumOff val="25000"/>
                  </a:prstClr>
                </a:solidFill>
                <a:latin typeface="Calibri" pitchFamily="34" charset="0"/>
                <a:cs typeface="Calibri" pitchFamily="34" charset="0"/>
              </a:rPr>
              <a:t>SK Hynix</a:t>
            </a:r>
          </a:p>
          <a:p>
            <a:pPr algn="ctr">
              <a:defRPr/>
            </a:pPr>
            <a:r>
              <a:rPr lang="en-US" altLang="zh-TW" sz="1200" dirty="0">
                <a:solidFill>
                  <a:srgbClr val="404040"/>
                </a:solidFill>
                <a:latin typeface="Calibri" panose="020F0502020204030204" pitchFamily="34" charset="0"/>
                <a:cs typeface="Calibri" panose="020F0502020204030204" pitchFamily="34" charset="0"/>
              </a:rPr>
              <a:t>Key foundry</a:t>
            </a:r>
          </a:p>
          <a:p>
            <a:pPr algn="ctr">
              <a:defRPr/>
            </a:pPr>
            <a:r>
              <a:rPr lang="en-US" altLang="ja-JP" sz="1200" dirty="0">
                <a:solidFill>
                  <a:srgbClr val="404040"/>
                </a:solidFill>
                <a:latin typeface="Calibri" pitchFamily="34" charset="0"/>
                <a:cs typeface="Calibri" pitchFamily="34" charset="0"/>
              </a:rPr>
              <a:t>Toppan</a:t>
            </a:r>
          </a:p>
          <a:p>
            <a:pPr algn="ctr">
              <a:defRPr/>
            </a:pPr>
            <a:r>
              <a:rPr lang="en-US" altLang="zh-TW" sz="1200" dirty="0">
                <a:solidFill>
                  <a:prstClr val="black">
                    <a:lumMod val="75000"/>
                    <a:lumOff val="25000"/>
                  </a:prstClr>
                </a:solidFill>
                <a:latin typeface="Calibri" pitchFamily="34" charset="0"/>
                <a:cs typeface="Calibri" pitchFamily="34" charset="0"/>
              </a:rPr>
              <a:t>HOYA</a:t>
            </a:r>
            <a:br>
              <a:rPr lang="en-US" altLang="zh-TW" sz="1200" dirty="0">
                <a:solidFill>
                  <a:prstClr val="black">
                    <a:lumMod val="75000"/>
                    <a:lumOff val="25000"/>
                  </a:prstClr>
                </a:solidFill>
                <a:latin typeface="Calibri" pitchFamily="34" charset="0"/>
                <a:cs typeface="Calibri" pitchFamily="34" charset="0"/>
              </a:rPr>
            </a:br>
            <a:r>
              <a:rPr lang="en-US" altLang="zh-TW" sz="1200" dirty="0">
                <a:solidFill>
                  <a:prstClr val="black">
                    <a:lumMod val="75000"/>
                    <a:lumOff val="25000"/>
                  </a:prstClr>
                </a:solidFill>
                <a:latin typeface="Calibri" pitchFamily="34" charset="0"/>
                <a:cs typeface="Calibri" pitchFamily="34" charset="0"/>
              </a:rPr>
              <a:t>PKL</a:t>
            </a:r>
          </a:p>
          <a:p>
            <a:pPr algn="ctr">
              <a:defRPr/>
            </a:pPr>
            <a:r>
              <a:rPr lang="en-US" altLang="zh-TW" sz="1200" dirty="0">
                <a:solidFill>
                  <a:prstClr val="black">
                    <a:lumMod val="75000"/>
                    <a:lumOff val="25000"/>
                  </a:prstClr>
                </a:solidFill>
                <a:latin typeface="Calibri" pitchFamily="34" charset="0"/>
                <a:cs typeface="Calibri" pitchFamily="34" charset="0"/>
              </a:rPr>
              <a:t>Nepco</a:t>
            </a:r>
          </a:p>
          <a:p>
            <a:pPr algn="ctr">
              <a:defRPr/>
            </a:pPr>
            <a:r>
              <a:rPr lang="en-US" altLang="zh-TW" sz="1200" dirty="0">
                <a:solidFill>
                  <a:prstClr val="black">
                    <a:lumMod val="75000"/>
                    <a:lumOff val="25000"/>
                  </a:prstClr>
                </a:solidFill>
                <a:latin typeface="Calibri" pitchFamily="34" charset="0"/>
                <a:cs typeface="Calibri" pitchFamily="34" charset="0"/>
              </a:rPr>
              <a:t>FST</a:t>
            </a:r>
          </a:p>
          <a:p>
            <a:pPr algn="ctr">
              <a:defRPr/>
            </a:pPr>
            <a:r>
              <a:rPr lang="en-US" altLang="zh-TW" sz="1200" dirty="0">
                <a:solidFill>
                  <a:prstClr val="black">
                    <a:lumMod val="75000"/>
                    <a:lumOff val="25000"/>
                  </a:prstClr>
                </a:solidFill>
                <a:latin typeface="Calibri" pitchFamily="34" charset="0"/>
                <a:cs typeface="Calibri" pitchFamily="34" charset="0"/>
              </a:rPr>
              <a:t>LMTEC</a:t>
            </a:r>
          </a:p>
          <a:p>
            <a:pPr algn="ctr">
              <a:defRPr/>
            </a:pPr>
            <a:r>
              <a:rPr lang="en-US" altLang="zh-TW" sz="1200" dirty="0">
                <a:solidFill>
                  <a:prstClr val="black">
                    <a:lumMod val="75000"/>
                    <a:lumOff val="25000"/>
                  </a:prstClr>
                </a:solidFill>
                <a:latin typeface="Calibri" pitchFamily="34" charset="0"/>
                <a:cs typeface="Calibri" pitchFamily="34" charset="0"/>
              </a:rPr>
              <a:t/>
            </a:r>
            <a:br>
              <a:rPr lang="en-US" altLang="zh-TW" sz="1200" dirty="0">
                <a:solidFill>
                  <a:prstClr val="black">
                    <a:lumMod val="75000"/>
                    <a:lumOff val="25000"/>
                  </a:prstClr>
                </a:solidFill>
                <a:latin typeface="Calibri" pitchFamily="34" charset="0"/>
                <a:cs typeface="Calibri" pitchFamily="34" charset="0"/>
              </a:rPr>
            </a:br>
            <a:endParaRPr lang="en-US" altLang="zh-TW" sz="1200" dirty="0">
              <a:solidFill>
                <a:prstClr val="black">
                  <a:lumMod val="75000"/>
                  <a:lumOff val="25000"/>
                </a:prstClr>
              </a:solidFill>
              <a:latin typeface="Calibri" pitchFamily="34" charset="0"/>
              <a:cs typeface="Calibri" pitchFamily="34" charset="0"/>
            </a:endParaRPr>
          </a:p>
        </p:txBody>
      </p:sp>
      <p:sp>
        <p:nvSpPr>
          <p:cNvPr id="28" name="AutoShape 11"/>
          <p:cNvSpPr>
            <a:spLocks noChangeArrowheads="1"/>
          </p:cNvSpPr>
          <p:nvPr/>
        </p:nvSpPr>
        <p:spPr bwMode="auto">
          <a:xfrm>
            <a:off x="3239933" y="1093700"/>
            <a:ext cx="1872208" cy="887347"/>
          </a:xfrm>
          <a:prstGeom prst="roundRect">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path path="circle">
              <a:fillToRect l="100000" t="100000"/>
            </a:path>
            <a:tileRect r="-100000" b="-100000"/>
          </a:gradFill>
          <a:ln w="9525" algn="ctr">
            <a:noFill/>
            <a:miter lim="800000"/>
            <a:headEnd/>
            <a:tailEnd/>
          </a:ln>
          <a:effectLst>
            <a:outerShdw blurRad="50800" dist="38100" dir="2700000" algn="tl" rotWithShape="0">
              <a:prstClr val="black">
                <a:alpha val="40000"/>
              </a:prstClr>
            </a:outerShdw>
          </a:effectLst>
        </p:spPr>
        <p:txBody>
          <a:bodyPr/>
          <a:lstStyle/>
          <a:p>
            <a:pPr algn="ctr">
              <a:defRPr/>
            </a:pPr>
            <a:r>
              <a:rPr lang="en-US" altLang="ja-JP" sz="1200" dirty="0">
                <a:solidFill>
                  <a:prstClr val="black">
                    <a:lumMod val="75000"/>
                    <a:lumOff val="25000"/>
                  </a:prstClr>
                </a:solidFill>
                <a:latin typeface="Calibri" pitchFamily="34" charset="0"/>
                <a:ea typeface="+mj-ea"/>
                <a:cs typeface="Calibri" pitchFamily="34" charset="0"/>
              </a:rPr>
              <a:t>AMTC</a:t>
            </a:r>
            <a:r>
              <a:rPr lang="zh-TW" altLang="en-US" sz="1200" dirty="0">
                <a:solidFill>
                  <a:prstClr val="black">
                    <a:lumMod val="75000"/>
                    <a:lumOff val="25000"/>
                  </a:prstClr>
                </a:solidFill>
                <a:latin typeface="Calibri" pitchFamily="34" charset="0"/>
                <a:ea typeface="+mj-ea"/>
                <a:cs typeface="Calibri" pitchFamily="34" charset="0"/>
              </a:rPr>
              <a:t>、</a:t>
            </a:r>
            <a:r>
              <a:rPr lang="en-US" altLang="ja-JP" sz="1200" dirty="0">
                <a:solidFill>
                  <a:prstClr val="black">
                    <a:lumMod val="75000"/>
                    <a:lumOff val="25000"/>
                  </a:prstClr>
                </a:solidFill>
                <a:latin typeface="Calibri" pitchFamily="34" charset="0"/>
                <a:ea typeface="+mj-ea"/>
                <a:cs typeface="Calibri" pitchFamily="34" charset="0"/>
              </a:rPr>
              <a:t>ST Micro</a:t>
            </a:r>
            <a:r>
              <a:rPr lang="zh-TW" altLang="en-US" sz="1200" dirty="0">
                <a:solidFill>
                  <a:prstClr val="black">
                    <a:lumMod val="75000"/>
                    <a:lumOff val="25000"/>
                  </a:prstClr>
                </a:solidFill>
                <a:latin typeface="Calibri" pitchFamily="34" charset="0"/>
                <a:cs typeface="Calibri" pitchFamily="34" charset="0"/>
              </a:rPr>
              <a:t> </a:t>
            </a:r>
            <a:r>
              <a:rPr lang="en-US" altLang="zh-TW" sz="1200" dirty="0" err="1">
                <a:solidFill>
                  <a:prstClr val="black">
                    <a:lumMod val="75000"/>
                    <a:lumOff val="25000"/>
                  </a:prstClr>
                </a:solidFill>
                <a:latin typeface="Calibri" pitchFamily="34" charset="0"/>
                <a:cs typeface="Calibri" pitchFamily="34" charset="0"/>
              </a:rPr>
              <a:t>Photronics</a:t>
            </a:r>
            <a:r>
              <a:rPr lang="zh-TW" altLang="en-US" sz="1200" dirty="0">
                <a:solidFill>
                  <a:prstClr val="black">
                    <a:lumMod val="75000"/>
                    <a:lumOff val="25000"/>
                  </a:prstClr>
                </a:solidFill>
                <a:latin typeface="Calibri" pitchFamily="34" charset="0"/>
                <a:cs typeface="Calibri" pitchFamily="34" charset="0"/>
              </a:rPr>
              <a:t>、</a:t>
            </a:r>
            <a:r>
              <a:rPr lang="en-US" altLang="zh-TW" sz="1200" dirty="0">
                <a:solidFill>
                  <a:prstClr val="black">
                    <a:lumMod val="75000"/>
                    <a:lumOff val="25000"/>
                  </a:prstClr>
                </a:solidFill>
                <a:latin typeface="Calibri" pitchFamily="34" charset="0"/>
                <a:cs typeface="Calibri" pitchFamily="34" charset="0"/>
              </a:rPr>
              <a:t>Toppan</a:t>
            </a:r>
            <a:r>
              <a:rPr lang="zh-TW" altLang="en-US" sz="1200" dirty="0">
                <a:solidFill>
                  <a:prstClr val="black">
                    <a:lumMod val="75000"/>
                    <a:lumOff val="25000"/>
                  </a:prstClr>
                </a:solidFill>
                <a:latin typeface="Calibri" pitchFamily="34" charset="0"/>
                <a:cs typeface="Calibri" pitchFamily="34" charset="0"/>
              </a:rPr>
              <a:t> </a:t>
            </a:r>
            <a:r>
              <a:rPr lang="en-US" altLang="zh-TW" sz="1200" dirty="0" err="1">
                <a:solidFill>
                  <a:prstClr val="black">
                    <a:lumMod val="75000"/>
                    <a:lumOff val="25000"/>
                  </a:prstClr>
                </a:solidFill>
                <a:latin typeface="Calibri" pitchFamily="34" charset="0"/>
                <a:cs typeface="Calibri" pitchFamily="34" charset="0"/>
              </a:rPr>
              <a:t>Compugraphics</a:t>
            </a:r>
            <a:r>
              <a:rPr lang="zh-TW" altLang="en-US" sz="1200" dirty="0">
                <a:solidFill>
                  <a:prstClr val="black">
                    <a:lumMod val="75000"/>
                    <a:lumOff val="25000"/>
                  </a:prstClr>
                </a:solidFill>
                <a:latin typeface="Calibri" pitchFamily="34" charset="0"/>
                <a:cs typeface="Calibri" pitchFamily="34" charset="0"/>
              </a:rPr>
              <a:t>、</a:t>
            </a:r>
            <a:r>
              <a:rPr lang="en-US" altLang="zh-TW" sz="1200" dirty="0">
                <a:solidFill>
                  <a:prstClr val="black">
                    <a:lumMod val="75000"/>
                    <a:lumOff val="25000"/>
                  </a:prstClr>
                </a:solidFill>
                <a:latin typeface="Calibri" pitchFamily="34" charset="0"/>
                <a:cs typeface="Calibri" pitchFamily="34" charset="0"/>
              </a:rPr>
              <a:t>JD Photo</a:t>
            </a:r>
            <a:r>
              <a:rPr lang="zh-TW" altLang="en-US" sz="1200" dirty="0">
                <a:solidFill>
                  <a:prstClr val="black">
                    <a:lumMod val="75000"/>
                    <a:lumOff val="25000"/>
                  </a:prstClr>
                </a:solidFill>
                <a:latin typeface="Calibri" pitchFamily="34" charset="0"/>
                <a:cs typeface="Calibri" pitchFamily="34" charset="0"/>
              </a:rPr>
              <a:t> </a:t>
            </a:r>
            <a:r>
              <a:rPr lang="en-US" altLang="zh-TW" sz="1200" dirty="0">
                <a:solidFill>
                  <a:prstClr val="black">
                    <a:lumMod val="75000"/>
                    <a:lumOff val="25000"/>
                  </a:prstClr>
                </a:solidFill>
                <a:latin typeface="Calibri" pitchFamily="34" charset="0"/>
                <a:cs typeface="Calibri" pitchFamily="34" charset="0"/>
              </a:rPr>
              <a:t>Data</a:t>
            </a:r>
            <a:endParaRPr lang="en-US" altLang="zh-TW" sz="1200" dirty="0">
              <a:solidFill>
                <a:prstClr val="black">
                  <a:lumMod val="75000"/>
                  <a:lumOff val="25000"/>
                </a:prstClr>
              </a:solidFill>
              <a:latin typeface="Calibri" pitchFamily="34" charset="0"/>
              <a:ea typeface="+mj-ea"/>
              <a:cs typeface="Calibri" pitchFamily="34" charset="0"/>
            </a:endParaRPr>
          </a:p>
        </p:txBody>
      </p:sp>
      <p:sp>
        <p:nvSpPr>
          <p:cNvPr id="47" name="橢圓 248"/>
          <p:cNvSpPr>
            <a:spLocks noChangeAspect="1"/>
          </p:cNvSpPr>
          <p:nvPr/>
        </p:nvSpPr>
        <p:spPr>
          <a:xfrm>
            <a:off x="1208564" y="2608948"/>
            <a:ext cx="105128" cy="101288"/>
          </a:xfrm>
          <a:prstGeom prst="ellips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latin typeface="Calibri" panose="020F0502020204030204" pitchFamily="34" charset="0"/>
            </a:endParaRPr>
          </a:p>
        </p:txBody>
      </p:sp>
      <p:sp>
        <p:nvSpPr>
          <p:cNvPr id="54" name="橢圓 248"/>
          <p:cNvSpPr>
            <a:spLocks noChangeAspect="1"/>
          </p:cNvSpPr>
          <p:nvPr/>
        </p:nvSpPr>
        <p:spPr>
          <a:xfrm>
            <a:off x="287407" y="974196"/>
            <a:ext cx="146693" cy="141335"/>
          </a:xfrm>
          <a:prstGeom prst="ellips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latin typeface="Calibri" panose="020F0502020204030204" pitchFamily="34" charset="0"/>
            </a:endParaRPr>
          </a:p>
        </p:txBody>
      </p:sp>
      <p:sp>
        <p:nvSpPr>
          <p:cNvPr id="56" name="橢圓 248"/>
          <p:cNvSpPr>
            <a:spLocks noChangeAspect="1"/>
          </p:cNvSpPr>
          <p:nvPr/>
        </p:nvSpPr>
        <p:spPr>
          <a:xfrm>
            <a:off x="4412454" y="2305457"/>
            <a:ext cx="105128" cy="101288"/>
          </a:xfrm>
          <a:prstGeom prst="ellips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latin typeface="Calibri" panose="020F0502020204030204" pitchFamily="34" charset="0"/>
            </a:endParaRPr>
          </a:p>
        </p:txBody>
      </p:sp>
      <p:sp>
        <p:nvSpPr>
          <p:cNvPr id="57" name="橢圓 248"/>
          <p:cNvSpPr>
            <a:spLocks noChangeAspect="1"/>
          </p:cNvSpPr>
          <p:nvPr/>
        </p:nvSpPr>
        <p:spPr>
          <a:xfrm>
            <a:off x="6703229" y="3317848"/>
            <a:ext cx="105128" cy="101288"/>
          </a:xfrm>
          <a:prstGeom prst="ellips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latin typeface="Calibri" panose="020F0502020204030204" pitchFamily="34" charset="0"/>
            </a:endParaRPr>
          </a:p>
        </p:txBody>
      </p:sp>
      <p:sp>
        <p:nvSpPr>
          <p:cNvPr id="58" name="橢圓 248"/>
          <p:cNvSpPr>
            <a:spLocks noChangeAspect="1"/>
          </p:cNvSpPr>
          <p:nvPr/>
        </p:nvSpPr>
        <p:spPr>
          <a:xfrm>
            <a:off x="6908193" y="2720051"/>
            <a:ext cx="105128" cy="101288"/>
          </a:xfrm>
          <a:prstGeom prst="ellips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latin typeface="Calibri" panose="020F0502020204030204" pitchFamily="34" charset="0"/>
            </a:endParaRPr>
          </a:p>
        </p:txBody>
      </p:sp>
      <p:sp>
        <p:nvSpPr>
          <p:cNvPr id="59" name="橢圓 248"/>
          <p:cNvSpPr>
            <a:spLocks noChangeAspect="1"/>
          </p:cNvSpPr>
          <p:nvPr/>
        </p:nvSpPr>
        <p:spPr>
          <a:xfrm>
            <a:off x="7241338" y="2973253"/>
            <a:ext cx="105128" cy="101288"/>
          </a:xfrm>
          <a:prstGeom prst="ellips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latin typeface="Calibri" panose="020F0502020204030204" pitchFamily="34" charset="0"/>
            </a:endParaRPr>
          </a:p>
        </p:txBody>
      </p:sp>
      <p:sp>
        <p:nvSpPr>
          <p:cNvPr id="60" name="橢圓 248"/>
          <p:cNvSpPr>
            <a:spLocks noChangeAspect="1"/>
          </p:cNvSpPr>
          <p:nvPr/>
        </p:nvSpPr>
        <p:spPr>
          <a:xfrm>
            <a:off x="7408962" y="2599767"/>
            <a:ext cx="105128" cy="101288"/>
          </a:xfrm>
          <a:prstGeom prst="ellips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latin typeface="Calibri" panose="020F0502020204030204" pitchFamily="34" charset="0"/>
            </a:endParaRPr>
          </a:p>
        </p:txBody>
      </p:sp>
      <p:sp>
        <p:nvSpPr>
          <p:cNvPr id="61" name="橢圓 248"/>
          <p:cNvSpPr>
            <a:spLocks noChangeAspect="1"/>
          </p:cNvSpPr>
          <p:nvPr/>
        </p:nvSpPr>
        <p:spPr>
          <a:xfrm>
            <a:off x="7616001" y="2535366"/>
            <a:ext cx="105128" cy="101288"/>
          </a:xfrm>
          <a:prstGeom prst="ellips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latin typeface="Calibri" panose="020F0502020204030204" pitchFamily="34" charset="0"/>
            </a:endParaRPr>
          </a:p>
        </p:txBody>
      </p:sp>
      <p:sp>
        <p:nvSpPr>
          <p:cNvPr id="36" name="日期版面配置區 3"/>
          <p:cNvSpPr>
            <a:spLocks noGrp="1"/>
          </p:cNvSpPr>
          <p:nvPr>
            <p:ph type="dt" sz="half" idx="10"/>
          </p:nvPr>
        </p:nvSpPr>
        <p:spPr>
          <a:xfrm>
            <a:off x="179512" y="4695986"/>
            <a:ext cx="2133600" cy="273844"/>
          </a:xfrm>
        </p:spPr>
        <p:txBody>
          <a:bodyPr/>
          <a:lstStyle/>
          <a:p>
            <a:fld id="{784524B3-3563-480D-A526-50C78DA9A87A}" type="datetime1">
              <a:rPr lang="zh-TW" altLang="en-US" smtClean="0"/>
              <a:t>2022/7/28</a:t>
            </a:fld>
            <a:endParaRPr lang="zh-TW" altLang="en-US"/>
          </a:p>
        </p:txBody>
      </p:sp>
      <p:sp>
        <p:nvSpPr>
          <p:cNvPr id="40" name="頁尾版面配置區 4"/>
          <p:cNvSpPr>
            <a:spLocks noGrp="1"/>
          </p:cNvSpPr>
          <p:nvPr>
            <p:ph type="ftr" sz="quarter" idx="11"/>
          </p:nvPr>
        </p:nvSpPr>
        <p:spPr>
          <a:xfrm>
            <a:off x="3124200" y="4767263"/>
            <a:ext cx="2895600" cy="273844"/>
          </a:xfrm>
        </p:spPr>
        <p:txBody>
          <a:bodyPr/>
          <a:lstStyle/>
          <a:p>
            <a:r>
              <a:rPr lang="en-US" altLang="zh-TW"/>
              <a:t>Copyright© </a:t>
            </a:r>
            <a:r>
              <a:rPr lang="zh-TW" altLang="en-US"/>
              <a:t>家登精密工業股份有限公司</a:t>
            </a:r>
            <a:endParaRPr lang="en-US" altLang="zh-TW"/>
          </a:p>
          <a:p>
            <a:r>
              <a:rPr lang="zh-TW" altLang="en-US"/>
              <a:t>著作權所有</a:t>
            </a:r>
            <a:endParaRPr lang="zh-TW" altLang="en-US" dirty="0"/>
          </a:p>
        </p:txBody>
      </p:sp>
      <p:sp>
        <p:nvSpPr>
          <p:cNvPr id="44" name="投影片編號版面配置區 5"/>
          <p:cNvSpPr>
            <a:spLocks noGrp="1"/>
          </p:cNvSpPr>
          <p:nvPr>
            <p:ph type="sldNum" sz="quarter" idx="12"/>
          </p:nvPr>
        </p:nvSpPr>
        <p:spPr>
          <a:xfrm>
            <a:off x="6876256" y="4695986"/>
            <a:ext cx="2133600" cy="273844"/>
          </a:xfrm>
        </p:spPr>
        <p:txBody>
          <a:bodyPr/>
          <a:lstStyle/>
          <a:p>
            <a:fld id="{A367AD39-96D1-4C90-9065-4640A4D06C2B}" type="slidenum">
              <a:rPr lang="zh-TW" altLang="en-US" smtClean="0"/>
              <a:t>4</a:t>
            </a:fld>
            <a:endParaRPr lang="zh-TW" altLang="en-US"/>
          </a:p>
        </p:txBody>
      </p:sp>
      <p:sp>
        <p:nvSpPr>
          <p:cNvPr id="37" name="標題 1"/>
          <p:cNvSpPr txBox="1">
            <a:spLocks/>
          </p:cNvSpPr>
          <p:nvPr/>
        </p:nvSpPr>
        <p:spPr>
          <a:xfrm>
            <a:off x="323528" y="346348"/>
            <a:ext cx="8229600" cy="857250"/>
          </a:xfrm>
          <a:prstGeom prst="rect">
            <a:avLst/>
          </a:prstGeom>
        </p:spPr>
        <p:txBody>
          <a:bodyPr>
            <a:normAutofit/>
          </a:bodyPr>
          <a:lstStyle>
            <a:lvl1pPr algn="l" defTabSz="914400" rtl="0" eaLnBrk="1" latinLnBrk="0" hangingPunct="1">
              <a:spcBef>
                <a:spcPct val="0"/>
              </a:spcBef>
              <a:buNone/>
              <a:defRPr sz="3600" kern="1200">
                <a:solidFill>
                  <a:srgbClr val="0070C0"/>
                </a:solidFill>
                <a:latin typeface="+mj-lt"/>
                <a:ea typeface="+mj-ea"/>
                <a:cs typeface="+mj-cs"/>
              </a:defRPr>
            </a:lvl1pPr>
          </a:lstStyle>
          <a:p>
            <a:r>
              <a:rPr lang="zh-TW" altLang="en-US" sz="2800" b="1" dirty="0"/>
              <a:t>顧客分布</a:t>
            </a:r>
          </a:p>
        </p:txBody>
      </p:sp>
    </p:spTree>
    <p:extLst>
      <p:ext uri="{BB962C8B-B14F-4D97-AF65-F5344CB8AC3E}">
        <p14:creationId xmlns:p14="http://schemas.microsoft.com/office/powerpoint/2010/main" val="271191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
          <p:cNvSpPr>
            <a:spLocks noChangeArrowheads="1"/>
          </p:cNvSpPr>
          <p:nvPr/>
        </p:nvSpPr>
        <p:spPr bwMode="gray">
          <a:xfrm>
            <a:off x="263268" y="248330"/>
            <a:ext cx="6180992" cy="523220"/>
          </a:xfrm>
          <a:prstGeom prst="rect">
            <a:avLst/>
          </a:prstGeom>
          <a:noFill/>
          <a:ln w="6350" algn="ctr">
            <a:noFill/>
            <a:miter lim="800000"/>
            <a:headEnd/>
            <a:tailEnd/>
          </a:ln>
          <a:effectLst/>
        </p:spPr>
        <p:txBody>
          <a:bodyPr>
            <a:spAutoFit/>
          </a:bodyPr>
          <a:lstStyle/>
          <a:p>
            <a:pPr>
              <a:spcBef>
                <a:spcPct val="0"/>
              </a:spcBef>
              <a:buClr>
                <a:srgbClr val="CC0000"/>
              </a:buClr>
              <a:defRPr/>
            </a:pPr>
            <a:r>
              <a:rPr lang="zh-TW" altLang="en-US" sz="2800" b="1" dirty="0">
                <a:solidFill>
                  <a:srgbClr val="0070C0"/>
                </a:solidFill>
                <a:latin typeface="+mj-lt"/>
                <a:ea typeface="+mj-ea"/>
                <a:cs typeface="+mj-cs"/>
              </a:rPr>
              <a:t>半導體產業供應鏈</a:t>
            </a:r>
          </a:p>
        </p:txBody>
      </p:sp>
      <p:pic>
        <p:nvPicPr>
          <p:cNvPr id="9" name="圖片 8"/>
          <p:cNvPicPr/>
          <p:nvPr/>
        </p:nvPicPr>
        <p:blipFill rotWithShape="1">
          <a:blip r:embed="rId2">
            <a:extLst>
              <a:ext uri="{28A0092B-C50C-407E-A947-70E740481C1C}">
                <a14:useLocalDpi xmlns:a14="http://schemas.microsoft.com/office/drawing/2010/main" val="0"/>
              </a:ext>
            </a:extLst>
          </a:blip>
          <a:srcRect b="14808"/>
          <a:stretch/>
        </p:blipFill>
        <p:spPr bwMode="auto">
          <a:xfrm>
            <a:off x="1986372" y="1437277"/>
            <a:ext cx="5277716" cy="3204171"/>
          </a:xfrm>
          <a:prstGeom prst="rect">
            <a:avLst/>
          </a:prstGeom>
          <a:noFill/>
        </p:spPr>
      </p:pic>
      <p:sp>
        <p:nvSpPr>
          <p:cNvPr id="15" name="弧形向右箭號 14"/>
          <p:cNvSpPr/>
          <p:nvPr/>
        </p:nvSpPr>
        <p:spPr>
          <a:xfrm>
            <a:off x="1259632" y="1509285"/>
            <a:ext cx="445368" cy="1080120"/>
          </a:xfrm>
          <a:prstGeom prst="curvedRightArrow">
            <a:avLst/>
          </a:prstGeom>
          <a:solidFill>
            <a:schemeClr val="tx2">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solidFill>
                <a:schemeClr val="tx1"/>
              </a:solidFill>
            </a:endParaRPr>
          </a:p>
        </p:txBody>
      </p:sp>
      <p:sp>
        <p:nvSpPr>
          <p:cNvPr id="16" name="文字方塊 15"/>
          <p:cNvSpPr txBox="1"/>
          <p:nvPr/>
        </p:nvSpPr>
        <p:spPr>
          <a:xfrm>
            <a:off x="1338300" y="1797317"/>
            <a:ext cx="646331" cy="369332"/>
          </a:xfrm>
          <a:prstGeom prst="rect">
            <a:avLst/>
          </a:prstGeom>
          <a:noFill/>
        </p:spPr>
        <p:txBody>
          <a:bodyPr wrap="none" rtlCol="0">
            <a:spAutoFit/>
          </a:bodyPr>
          <a:lstStyle/>
          <a:p>
            <a:r>
              <a:rPr lang="zh-TW" altLang="en-US" b="1" dirty="0">
                <a:solidFill>
                  <a:srgbClr val="D60093"/>
                </a:solidFill>
              </a:rPr>
              <a:t>需求</a:t>
            </a:r>
          </a:p>
        </p:txBody>
      </p:sp>
      <p:sp>
        <p:nvSpPr>
          <p:cNvPr id="20" name="文字方塊 19"/>
          <p:cNvSpPr txBox="1"/>
          <p:nvPr/>
        </p:nvSpPr>
        <p:spPr>
          <a:xfrm>
            <a:off x="3498540" y="4191583"/>
            <a:ext cx="827471" cy="384721"/>
          </a:xfrm>
          <a:prstGeom prst="rect">
            <a:avLst/>
          </a:prstGeom>
          <a:solidFill>
            <a:schemeClr val="bg1"/>
          </a:solidFill>
        </p:spPr>
        <p:txBody>
          <a:bodyPr wrap="none" rtlCol="0">
            <a:spAutoFit/>
          </a:bodyPr>
          <a:lstStyle/>
          <a:p>
            <a:r>
              <a:rPr lang="zh-TW" altLang="en-US" sz="950" dirty="0"/>
              <a:t>京元電</a:t>
            </a:r>
            <a:r>
              <a:rPr lang="en-US" altLang="zh-TW" sz="950" dirty="0"/>
              <a:t>/</a:t>
            </a:r>
            <a:r>
              <a:rPr lang="zh-TW" altLang="en-US" sz="950" dirty="0"/>
              <a:t>力成</a:t>
            </a:r>
            <a:endParaRPr lang="en-US" altLang="zh-TW" sz="950" dirty="0"/>
          </a:p>
          <a:p>
            <a:r>
              <a:rPr lang="zh-TW" altLang="en-US" sz="950" dirty="0"/>
              <a:t>日月光</a:t>
            </a:r>
            <a:r>
              <a:rPr lang="en-US" altLang="zh-TW" sz="950" dirty="0"/>
              <a:t>/</a:t>
            </a:r>
            <a:r>
              <a:rPr lang="zh-TW" altLang="en-US" sz="950" dirty="0"/>
              <a:t>欣銓</a:t>
            </a:r>
          </a:p>
        </p:txBody>
      </p:sp>
      <p:sp>
        <p:nvSpPr>
          <p:cNvPr id="21" name="文字方塊 20"/>
          <p:cNvSpPr txBox="1"/>
          <p:nvPr/>
        </p:nvSpPr>
        <p:spPr>
          <a:xfrm>
            <a:off x="3491880" y="3716852"/>
            <a:ext cx="864096" cy="384721"/>
          </a:xfrm>
          <a:prstGeom prst="rect">
            <a:avLst/>
          </a:prstGeom>
          <a:solidFill>
            <a:schemeClr val="bg1"/>
          </a:solidFill>
        </p:spPr>
        <p:txBody>
          <a:bodyPr wrap="square" rtlCol="0">
            <a:spAutoFit/>
          </a:bodyPr>
          <a:lstStyle/>
          <a:p>
            <a:r>
              <a:rPr lang="zh-TW" altLang="en-US" sz="950" dirty="0"/>
              <a:t>日月光</a:t>
            </a:r>
            <a:r>
              <a:rPr lang="en-US" altLang="zh-TW" sz="950" dirty="0"/>
              <a:t>/</a:t>
            </a:r>
            <a:r>
              <a:rPr lang="zh-TW" altLang="en-US" sz="950" dirty="0"/>
              <a:t>南茂</a:t>
            </a:r>
            <a:endParaRPr lang="en-US" altLang="zh-TW" sz="950" dirty="0"/>
          </a:p>
          <a:p>
            <a:r>
              <a:rPr lang="zh-TW" altLang="en-US" sz="950" dirty="0"/>
              <a:t>矽品</a:t>
            </a:r>
            <a:r>
              <a:rPr lang="en-US" altLang="zh-TW" sz="950" dirty="0"/>
              <a:t>/</a:t>
            </a:r>
            <a:r>
              <a:rPr lang="zh-TW" altLang="en-US" sz="950" dirty="0"/>
              <a:t>力成</a:t>
            </a:r>
          </a:p>
        </p:txBody>
      </p:sp>
      <p:sp>
        <p:nvSpPr>
          <p:cNvPr id="22" name="文字方塊 21"/>
          <p:cNvSpPr txBox="1"/>
          <p:nvPr/>
        </p:nvSpPr>
        <p:spPr>
          <a:xfrm>
            <a:off x="6348293" y="4220908"/>
            <a:ext cx="671979" cy="384721"/>
          </a:xfrm>
          <a:prstGeom prst="rect">
            <a:avLst/>
          </a:prstGeom>
          <a:solidFill>
            <a:schemeClr val="bg1"/>
          </a:solidFill>
        </p:spPr>
        <p:txBody>
          <a:bodyPr wrap="none" rtlCol="0">
            <a:spAutoFit/>
          </a:bodyPr>
          <a:lstStyle/>
          <a:p>
            <a:r>
              <a:rPr lang="zh-TW" altLang="en-US" sz="950" dirty="0"/>
              <a:t>致茂科技</a:t>
            </a:r>
            <a:endParaRPr lang="en-US" altLang="zh-TW" sz="950" dirty="0"/>
          </a:p>
          <a:p>
            <a:r>
              <a:rPr lang="zh-TW" altLang="en-US" sz="950" dirty="0"/>
              <a:t>德律科技</a:t>
            </a:r>
          </a:p>
        </p:txBody>
      </p:sp>
      <p:sp>
        <p:nvSpPr>
          <p:cNvPr id="23" name="文字方塊 22"/>
          <p:cNvSpPr txBox="1"/>
          <p:nvPr/>
        </p:nvSpPr>
        <p:spPr>
          <a:xfrm>
            <a:off x="6348293" y="3957557"/>
            <a:ext cx="671979" cy="238527"/>
          </a:xfrm>
          <a:prstGeom prst="rect">
            <a:avLst/>
          </a:prstGeom>
          <a:solidFill>
            <a:schemeClr val="bg1"/>
          </a:solidFill>
        </p:spPr>
        <p:txBody>
          <a:bodyPr wrap="none" rtlCol="0">
            <a:spAutoFit/>
          </a:bodyPr>
          <a:lstStyle/>
          <a:p>
            <a:r>
              <a:rPr lang="zh-TW" altLang="en-US" sz="950" dirty="0"/>
              <a:t>長華電材</a:t>
            </a:r>
            <a:endParaRPr lang="en-US" altLang="zh-TW" sz="950" dirty="0"/>
          </a:p>
        </p:txBody>
      </p:sp>
      <p:sp>
        <p:nvSpPr>
          <p:cNvPr id="24" name="文字方塊 23"/>
          <p:cNvSpPr txBox="1"/>
          <p:nvPr/>
        </p:nvSpPr>
        <p:spPr>
          <a:xfrm>
            <a:off x="6348293" y="3597517"/>
            <a:ext cx="743987" cy="384721"/>
          </a:xfrm>
          <a:prstGeom prst="rect">
            <a:avLst/>
          </a:prstGeom>
          <a:solidFill>
            <a:schemeClr val="bg1"/>
          </a:solidFill>
        </p:spPr>
        <p:txBody>
          <a:bodyPr wrap="square" rtlCol="0">
            <a:spAutoFit/>
          </a:bodyPr>
          <a:lstStyle/>
          <a:p>
            <a:r>
              <a:rPr lang="zh-TW" altLang="en-US" sz="950" dirty="0"/>
              <a:t>均豪精密</a:t>
            </a:r>
            <a:endParaRPr lang="en-US" altLang="zh-TW" sz="950" dirty="0"/>
          </a:p>
          <a:p>
            <a:r>
              <a:rPr lang="zh-TW" altLang="en-US" sz="950" dirty="0"/>
              <a:t>弘塑</a:t>
            </a:r>
          </a:p>
        </p:txBody>
      </p:sp>
      <p:sp>
        <p:nvSpPr>
          <p:cNvPr id="25" name="文字方塊 24"/>
          <p:cNvSpPr txBox="1"/>
          <p:nvPr/>
        </p:nvSpPr>
        <p:spPr>
          <a:xfrm>
            <a:off x="5915482" y="3093461"/>
            <a:ext cx="1104790" cy="384721"/>
          </a:xfrm>
          <a:prstGeom prst="rect">
            <a:avLst/>
          </a:prstGeom>
          <a:solidFill>
            <a:schemeClr val="bg1"/>
          </a:solidFill>
        </p:spPr>
        <p:txBody>
          <a:bodyPr wrap="none" rtlCol="0">
            <a:spAutoFit/>
          </a:bodyPr>
          <a:lstStyle/>
          <a:p>
            <a:r>
              <a:rPr lang="zh-TW" altLang="en-US" sz="950" dirty="0"/>
              <a:t>力晶</a:t>
            </a:r>
            <a:r>
              <a:rPr lang="en-US" altLang="zh-TW" sz="950" dirty="0"/>
              <a:t>/</a:t>
            </a:r>
            <a:r>
              <a:rPr lang="zh-TW" altLang="en-US" sz="950" dirty="0"/>
              <a:t>南亞科</a:t>
            </a:r>
            <a:endParaRPr lang="en-US" altLang="zh-TW" sz="950" dirty="0"/>
          </a:p>
          <a:p>
            <a:r>
              <a:rPr lang="zh-TW" altLang="en-US" sz="950" dirty="0"/>
              <a:t>華亞科</a:t>
            </a:r>
            <a:r>
              <a:rPr lang="en-US" altLang="zh-TW" sz="950" dirty="0"/>
              <a:t>/</a:t>
            </a:r>
            <a:r>
              <a:rPr lang="zh-TW" altLang="en-US" sz="950" dirty="0"/>
              <a:t>華邦</a:t>
            </a:r>
            <a:r>
              <a:rPr lang="en-US" altLang="zh-TW" sz="950" dirty="0"/>
              <a:t>/</a:t>
            </a:r>
            <a:r>
              <a:rPr lang="zh-TW" altLang="en-US" sz="950" dirty="0"/>
              <a:t>旺宏</a:t>
            </a:r>
          </a:p>
        </p:txBody>
      </p:sp>
      <p:sp>
        <p:nvSpPr>
          <p:cNvPr id="26" name="文字方塊 25"/>
          <p:cNvSpPr txBox="1"/>
          <p:nvPr/>
        </p:nvSpPr>
        <p:spPr>
          <a:xfrm>
            <a:off x="6348293" y="2854934"/>
            <a:ext cx="671979" cy="238527"/>
          </a:xfrm>
          <a:prstGeom prst="rect">
            <a:avLst/>
          </a:prstGeom>
          <a:solidFill>
            <a:schemeClr val="bg1"/>
          </a:solidFill>
        </p:spPr>
        <p:txBody>
          <a:bodyPr wrap="none" rtlCol="0">
            <a:spAutoFit/>
          </a:bodyPr>
          <a:lstStyle/>
          <a:p>
            <a:r>
              <a:rPr lang="zh-TW" altLang="en-US" sz="950" dirty="0"/>
              <a:t>台灣光罩</a:t>
            </a:r>
            <a:endParaRPr lang="en-US" altLang="zh-TW" sz="950" dirty="0"/>
          </a:p>
        </p:txBody>
      </p:sp>
      <p:sp>
        <p:nvSpPr>
          <p:cNvPr id="27" name="文字方塊 26"/>
          <p:cNvSpPr txBox="1"/>
          <p:nvPr/>
        </p:nvSpPr>
        <p:spPr>
          <a:xfrm>
            <a:off x="6348293" y="2492716"/>
            <a:ext cx="671979" cy="384721"/>
          </a:xfrm>
          <a:prstGeom prst="rect">
            <a:avLst/>
          </a:prstGeom>
          <a:solidFill>
            <a:schemeClr val="bg1"/>
          </a:solidFill>
        </p:spPr>
        <p:txBody>
          <a:bodyPr wrap="none" rtlCol="0">
            <a:spAutoFit/>
          </a:bodyPr>
          <a:lstStyle/>
          <a:p>
            <a:r>
              <a:rPr lang="zh-TW" altLang="en-US" sz="950" b="1" dirty="0">
                <a:solidFill>
                  <a:srgbClr val="D60093"/>
                </a:solidFill>
              </a:rPr>
              <a:t>家登精密</a:t>
            </a:r>
            <a:endParaRPr lang="en-US" altLang="zh-TW" sz="950" b="1" dirty="0">
              <a:solidFill>
                <a:srgbClr val="D60093"/>
              </a:solidFill>
            </a:endParaRPr>
          </a:p>
          <a:p>
            <a:r>
              <a:rPr lang="zh-TW" altLang="en-US" sz="950" dirty="0"/>
              <a:t>漢微科</a:t>
            </a:r>
          </a:p>
        </p:txBody>
      </p:sp>
      <p:sp>
        <p:nvSpPr>
          <p:cNvPr id="28" name="文字方塊 27"/>
          <p:cNvSpPr txBox="1"/>
          <p:nvPr/>
        </p:nvSpPr>
        <p:spPr>
          <a:xfrm>
            <a:off x="3074270" y="2611979"/>
            <a:ext cx="705642" cy="530915"/>
          </a:xfrm>
          <a:prstGeom prst="rect">
            <a:avLst/>
          </a:prstGeom>
          <a:solidFill>
            <a:schemeClr val="bg1"/>
          </a:solidFill>
        </p:spPr>
        <p:txBody>
          <a:bodyPr wrap="none" rtlCol="0">
            <a:spAutoFit/>
          </a:bodyPr>
          <a:lstStyle/>
          <a:p>
            <a:r>
              <a:rPr lang="zh-TW" altLang="en-US" sz="950" dirty="0"/>
              <a:t>台積電</a:t>
            </a:r>
            <a:endParaRPr lang="en-US" altLang="zh-TW" sz="950" dirty="0"/>
          </a:p>
          <a:p>
            <a:r>
              <a:rPr lang="zh-TW" altLang="en-US" sz="950" dirty="0"/>
              <a:t>世界先進</a:t>
            </a:r>
            <a:endParaRPr lang="en-US" altLang="zh-TW" sz="950" dirty="0"/>
          </a:p>
          <a:p>
            <a:r>
              <a:rPr lang="zh-TW" altLang="en-US" sz="950" dirty="0"/>
              <a:t>聯電</a:t>
            </a:r>
            <a:r>
              <a:rPr lang="en-US" altLang="zh-TW" sz="950" dirty="0"/>
              <a:t>/</a:t>
            </a:r>
            <a:r>
              <a:rPr lang="zh-TW" altLang="en-US" sz="950" dirty="0"/>
              <a:t>茂矽</a:t>
            </a:r>
            <a:endParaRPr lang="en-US" altLang="zh-TW" sz="950" dirty="0"/>
          </a:p>
        </p:txBody>
      </p:sp>
      <p:sp>
        <p:nvSpPr>
          <p:cNvPr id="29" name="文字方塊 28"/>
          <p:cNvSpPr txBox="1"/>
          <p:nvPr/>
        </p:nvSpPr>
        <p:spPr>
          <a:xfrm>
            <a:off x="2906803" y="3129869"/>
            <a:ext cx="520288" cy="348313"/>
          </a:xfrm>
          <a:prstGeom prst="rect">
            <a:avLst/>
          </a:prstGeom>
          <a:solidFill>
            <a:schemeClr val="bg1"/>
          </a:solidFill>
        </p:spPr>
        <p:txBody>
          <a:bodyPr wrap="square" rtlCol="0">
            <a:spAutoFit/>
          </a:bodyPr>
          <a:lstStyle/>
          <a:p>
            <a:endParaRPr lang="en-US" altLang="zh-TW" sz="950" dirty="0"/>
          </a:p>
        </p:txBody>
      </p:sp>
      <p:sp>
        <p:nvSpPr>
          <p:cNvPr id="31" name="文字方塊 30"/>
          <p:cNvSpPr txBox="1"/>
          <p:nvPr/>
        </p:nvSpPr>
        <p:spPr>
          <a:xfrm>
            <a:off x="6743800" y="2104942"/>
            <a:ext cx="348480" cy="348313"/>
          </a:xfrm>
          <a:prstGeom prst="rect">
            <a:avLst/>
          </a:prstGeom>
          <a:solidFill>
            <a:schemeClr val="bg1"/>
          </a:solidFill>
        </p:spPr>
        <p:txBody>
          <a:bodyPr wrap="square" rtlCol="0">
            <a:spAutoFit/>
          </a:bodyPr>
          <a:lstStyle/>
          <a:p>
            <a:endParaRPr lang="en-US" altLang="zh-TW" sz="950" dirty="0"/>
          </a:p>
        </p:txBody>
      </p:sp>
      <p:sp>
        <p:nvSpPr>
          <p:cNvPr id="30" name="文字方塊 29"/>
          <p:cNvSpPr txBox="1"/>
          <p:nvPr/>
        </p:nvSpPr>
        <p:spPr>
          <a:xfrm>
            <a:off x="6629913" y="2094433"/>
            <a:ext cx="678391" cy="369332"/>
          </a:xfrm>
          <a:prstGeom prst="rect">
            <a:avLst/>
          </a:prstGeom>
          <a:noFill/>
        </p:spPr>
        <p:txBody>
          <a:bodyPr wrap="none" rtlCol="0">
            <a:spAutoFit/>
          </a:bodyPr>
          <a:lstStyle/>
          <a:p>
            <a:r>
              <a:rPr lang="zh-TW" altLang="en-US" sz="900" dirty="0"/>
              <a:t>聯發科</a:t>
            </a:r>
            <a:endParaRPr lang="en-US" altLang="zh-TW" sz="900" dirty="0"/>
          </a:p>
          <a:p>
            <a:r>
              <a:rPr lang="zh-TW" altLang="en-US" sz="900" dirty="0"/>
              <a:t>晨星</a:t>
            </a:r>
            <a:r>
              <a:rPr lang="en-US" altLang="zh-TW" sz="900" dirty="0"/>
              <a:t>/</a:t>
            </a:r>
            <a:r>
              <a:rPr lang="zh-TW" altLang="en-US" sz="900" dirty="0"/>
              <a:t>群聯</a:t>
            </a:r>
            <a:endParaRPr lang="en-US" altLang="zh-TW" sz="900" dirty="0"/>
          </a:p>
        </p:txBody>
      </p:sp>
      <p:sp>
        <p:nvSpPr>
          <p:cNvPr id="33" name="文字方塊 32"/>
          <p:cNvSpPr txBox="1"/>
          <p:nvPr/>
        </p:nvSpPr>
        <p:spPr>
          <a:xfrm>
            <a:off x="5871025" y="2083186"/>
            <a:ext cx="520288" cy="348313"/>
          </a:xfrm>
          <a:prstGeom prst="rect">
            <a:avLst/>
          </a:prstGeom>
          <a:solidFill>
            <a:schemeClr val="bg1"/>
          </a:solidFill>
        </p:spPr>
        <p:txBody>
          <a:bodyPr wrap="square" rtlCol="0">
            <a:spAutoFit/>
          </a:bodyPr>
          <a:lstStyle/>
          <a:p>
            <a:endParaRPr lang="en-US" altLang="zh-TW" sz="950" dirty="0"/>
          </a:p>
        </p:txBody>
      </p:sp>
      <p:sp>
        <p:nvSpPr>
          <p:cNvPr id="32" name="文字方塊 31"/>
          <p:cNvSpPr txBox="1"/>
          <p:nvPr/>
        </p:nvSpPr>
        <p:spPr>
          <a:xfrm>
            <a:off x="5796136" y="2075036"/>
            <a:ext cx="678391" cy="369332"/>
          </a:xfrm>
          <a:prstGeom prst="rect">
            <a:avLst/>
          </a:prstGeom>
          <a:noFill/>
        </p:spPr>
        <p:txBody>
          <a:bodyPr wrap="none" rtlCol="0">
            <a:spAutoFit/>
          </a:bodyPr>
          <a:lstStyle/>
          <a:p>
            <a:r>
              <a:rPr lang="zh-TW" altLang="en-US" sz="900" dirty="0"/>
              <a:t>致新</a:t>
            </a:r>
            <a:r>
              <a:rPr lang="en-US" altLang="zh-TW" sz="900" dirty="0"/>
              <a:t>/</a:t>
            </a:r>
            <a:r>
              <a:rPr lang="zh-TW" altLang="en-US" sz="900" dirty="0"/>
              <a:t>茂達</a:t>
            </a:r>
            <a:endParaRPr lang="en-US" altLang="zh-TW" sz="900" dirty="0"/>
          </a:p>
          <a:p>
            <a:r>
              <a:rPr lang="zh-TW" altLang="en-US" sz="900" dirty="0"/>
              <a:t>力錡</a:t>
            </a:r>
            <a:r>
              <a:rPr lang="en-US" altLang="zh-TW" sz="900" dirty="0"/>
              <a:t>/</a:t>
            </a:r>
            <a:r>
              <a:rPr lang="zh-TW" altLang="en-US" sz="900" dirty="0"/>
              <a:t>富鑫</a:t>
            </a:r>
            <a:endParaRPr lang="en-US" altLang="zh-TW" sz="900" dirty="0"/>
          </a:p>
        </p:txBody>
      </p:sp>
      <p:sp>
        <p:nvSpPr>
          <p:cNvPr id="35" name="文字方塊 34"/>
          <p:cNvSpPr txBox="1"/>
          <p:nvPr/>
        </p:nvSpPr>
        <p:spPr>
          <a:xfrm>
            <a:off x="5148064" y="2085349"/>
            <a:ext cx="520288" cy="348313"/>
          </a:xfrm>
          <a:prstGeom prst="rect">
            <a:avLst/>
          </a:prstGeom>
          <a:solidFill>
            <a:schemeClr val="bg1"/>
          </a:solidFill>
        </p:spPr>
        <p:txBody>
          <a:bodyPr wrap="square" rtlCol="0">
            <a:spAutoFit/>
          </a:bodyPr>
          <a:lstStyle/>
          <a:p>
            <a:endParaRPr lang="en-US" altLang="zh-TW" sz="950" dirty="0"/>
          </a:p>
        </p:txBody>
      </p:sp>
      <p:sp>
        <p:nvSpPr>
          <p:cNvPr id="34" name="文字方塊 33"/>
          <p:cNvSpPr txBox="1"/>
          <p:nvPr/>
        </p:nvSpPr>
        <p:spPr>
          <a:xfrm>
            <a:off x="5076056" y="2076057"/>
            <a:ext cx="678391" cy="369332"/>
          </a:xfrm>
          <a:prstGeom prst="rect">
            <a:avLst/>
          </a:prstGeom>
          <a:noFill/>
        </p:spPr>
        <p:txBody>
          <a:bodyPr wrap="none" rtlCol="0">
            <a:spAutoFit/>
          </a:bodyPr>
          <a:lstStyle/>
          <a:p>
            <a:r>
              <a:rPr lang="zh-TW" altLang="en-US" sz="900" dirty="0"/>
              <a:t>矽創</a:t>
            </a:r>
            <a:r>
              <a:rPr lang="en-US" altLang="zh-TW" sz="900" dirty="0"/>
              <a:t>/</a:t>
            </a:r>
            <a:r>
              <a:rPr lang="zh-TW" altLang="en-US" sz="900" dirty="0"/>
              <a:t>奇景</a:t>
            </a:r>
            <a:endParaRPr lang="en-US" altLang="zh-TW" sz="900" dirty="0"/>
          </a:p>
          <a:p>
            <a:r>
              <a:rPr lang="zh-TW" altLang="en-US" sz="900" dirty="0"/>
              <a:t>瑞昱</a:t>
            </a:r>
            <a:r>
              <a:rPr lang="en-US" altLang="zh-TW" sz="900" dirty="0"/>
              <a:t>/</a:t>
            </a:r>
            <a:r>
              <a:rPr lang="zh-TW" altLang="en-US" sz="900" dirty="0"/>
              <a:t>聯詠</a:t>
            </a:r>
            <a:endParaRPr lang="en-US" altLang="zh-TW" sz="900" dirty="0"/>
          </a:p>
        </p:txBody>
      </p:sp>
      <p:sp>
        <p:nvSpPr>
          <p:cNvPr id="37" name="文字方塊 36"/>
          <p:cNvSpPr txBox="1"/>
          <p:nvPr/>
        </p:nvSpPr>
        <p:spPr>
          <a:xfrm>
            <a:off x="3331632" y="2097076"/>
            <a:ext cx="520288" cy="348313"/>
          </a:xfrm>
          <a:prstGeom prst="rect">
            <a:avLst/>
          </a:prstGeom>
          <a:solidFill>
            <a:schemeClr val="bg1"/>
          </a:solidFill>
        </p:spPr>
        <p:txBody>
          <a:bodyPr wrap="square" rtlCol="0">
            <a:spAutoFit/>
          </a:bodyPr>
          <a:lstStyle/>
          <a:p>
            <a:endParaRPr lang="en-US" altLang="zh-TW" sz="950" dirty="0"/>
          </a:p>
        </p:txBody>
      </p:sp>
      <p:sp>
        <p:nvSpPr>
          <p:cNvPr id="36" name="文字方塊 35"/>
          <p:cNvSpPr txBox="1"/>
          <p:nvPr/>
        </p:nvSpPr>
        <p:spPr>
          <a:xfrm>
            <a:off x="3203848" y="2085349"/>
            <a:ext cx="530915" cy="369332"/>
          </a:xfrm>
          <a:prstGeom prst="rect">
            <a:avLst/>
          </a:prstGeom>
          <a:noFill/>
        </p:spPr>
        <p:txBody>
          <a:bodyPr wrap="none" rtlCol="0">
            <a:spAutoFit/>
          </a:bodyPr>
          <a:lstStyle/>
          <a:p>
            <a:r>
              <a:rPr lang="zh-TW" altLang="en-US" sz="900" dirty="0"/>
              <a:t>晶豪科</a:t>
            </a:r>
            <a:endParaRPr lang="en-US" altLang="zh-TW" sz="900" dirty="0"/>
          </a:p>
          <a:p>
            <a:r>
              <a:rPr lang="zh-TW" altLang="en-US" sz="900" dirty="0"/>
              <a:t>鈺創</a:t>
            </a:r>
            <a:endParaRPr lang="en-US" altLang="zh-TW" sz="900" dirty="0"/>
          </a:p>
        </p:txBody>
      </p:sp>
      <p:sp>
        <p:nvSpPr>
          <p:cNvPr id="39" name="文字方塊 38"/>
          <p:cNvSpPr txBox="1"/>
          <p:nvPr/>
        </p:nvSpPr>
        <p:spPr>
          <a:xfrm>
            <a:off x="4267736" y="2085349"/>
            <a:ext cx="520288" cy="348313"/>
          </a:xfrm>
          <a:prstGeom prst="rect">
            <a:avLst/>
          </a:prstGeom>
          <a:solidFill>
            <a:schemeClr val="bg1"/>
          </a:solidFill>
        </p:spPr>
        <p:txBody>
          <a:bodyPr wrap="square" rtlCol="0">
            <a:spAutoFit/>
          </a:bodyPr>
          <a:lstStyle/>
          <a:p>
            <a:endParaRPr lang="en-US" altLang="zh-TW" sz="950" dirty="0"/>
          </a:p>
        </p:txBody>
      </p:sp>
      <p:sp>
        <p:nvSpPr>
          <p:cNvPr id="38" name="文字方塊 37"/>
          <p:cNvSpPr txBox="1"/>
          <p:nvPr/>
        </p:nvSpPr>
        <p:spPr>
          <a:xfrm>
            <a:off x="4139952" y="2085349"/>
            <a:ext cx="678391" cy="369332"/>
          </a:xfrm>
          <a:prstGeom prst="rect">
            <a:avLst/>
          </a:prstGeom>
          <a:noFill/>
        </p:spPr>
        <p:txBody>
          <a:bodyPr wrap="none" rtlCol="0">
            <a:spAutoFit/>
          </a:bodyPr>
          <a:lstStyle/>
          <a:p>
            <a:r>
              <a:rPr lang="zh-TW" altLang="en-US" sz="900" dirty="0"/>
              <a:t>威盛</a:t>
            </a:r>
            <a:r>
              <a:rPr lang="en-US" altLang="zh-TW" sz="900" dirty="0"/>
              <a:t>/</a:t>
            </a:r>
            <a:r>
              <a:rPr lang="zh-TW" altLang="en-US" sz="900" dirty="0"/>
              <a:t>凌陽</a:t>
            </a:r>
            <a:endParaRPr lang="en-US" altLang="zh-TW" sz="900" dirty="0"/>
          </a:p>
          <a:p>
            <a:r>
              <a:rPr lang="zh-TW" altLang="en-US" sz="900" dirty="0"/>
              <a:t>盛群</a:t>
            </a:r>
            <a:endParaRPr lang="en-US" altLang="zh-TW" sz="900" dirty="0"/>
          </a:p>
        </p:txBody>
      </p:sp>
      <p:sp>
        <p:nvSpPr>
          <p:cNvPr id="41" name="AutoShape 11"/>
          <p:cNvSpPr>
            <a:spLocks noChangeArrowheads="1"/>
          </p:cNvSpPr>
          <p:nvPr/>
        </p:nvSpPr>
        <p:spPr bwMode="auto">
          <a:xfrm>
            <a:off x="1165022" y="978847"/>
            <a:ext cx="867391" cy="346337"/>
          </a:xfrm>
          <a:prstGeom prst="roundRect">
            <a:avLst/>
          </a:prstGeom>
          <a:gradFill flip="none" rotWithShape="1">
            <a:gsLst>
              <a:gs pos="0">
                <a:srgbClr val="D60093">
                  <a:tint val="66000"/>
                  <a:satMod val="160000"/>
                </a:srgbClr>
              </a:gs>
              <a:gs pos="75000">
                <a:srgbClr val="D60093">
                  <a:tint val="44500"/>
                  <a:satMod val="160000"/>
                </a:srgbClr>
              </a:gs>
              <a:gs pos="100000">
                <a:srgbClr val="D60093">
                  <a:tint val="23500"/>
                  <a:satMod val="160000"/>
                </a:srgbClr>
              </a:gs>
            </a:gsLst>
            <a:path path="circle">
              <a:fillToRect l="100000" t="100000"/>
            </a:path>
            <a:tileRect r="-100000" b="-100000"/>
          </a:gradFill>
          <a:ln w="9525" algn="ctr">
            <a:noFill/>
            <a:miter lim="800000"/>
            <a:headEnd/>
            <a:tailEnd/>
          </a:ln>
          <a:effectLst/>
        </p:spPr>
        <p:txBody>
          <a:bodyPr/>
          <a:lstStyle/>
          <a:p>
            <a:pPr algn="ctr"/>
            <a:r>
              <a:rPr lang="en-US" altLang="zh-TW" sz="1400" b="1" dirty="0"/>
              <a:t>PC/NB</a:t>
            </a:r>
            <a:endParaRPr lang="zh-TW" altLang="en-US" sz="1400" b="1" dirty="0"/>
          </a:p>
        </p:txBody>
      </p:sp>
      <p:sp>
        <p:nvSpPr>
          <p:cNvPr id="45" name="AutoShape 11"/>
          <p:cNvSpPr>
            <a:spLocks noChangeArrowheads="1"/>
          </p:cNvSpPr>
          <p:nvPr/>
        </p:nvSpPr>
        <p:spPr bwMode="auto">
          <a:xfrm>
            <a:off x="4567763" y="978847"/>
            <a:ext cx="983442" cy="346337"/>
          </a:xfrm>
          <a:prstGeom prst="roundRect">
            <a:avLst/>
          </a:prstGeom>
          <a:gradFill flip="none" rotWithShape="1">
            <a:gsLst>
              <a:gs pos="0">
                <a:srgbClr val="D60093">
                  <a:tint val="66000"/>
                  <a:satMod val="160000"/>
                </a:srgbClr>
              </a:gs>
              <a:gs pos="85000">
                <a:srgbClr val="D60093">
                  <a:tint val="44500"/>
                  <a:satMod val="160000"/>
                </a:srgbClr>
              </a:gs>
              <a:gs pos="100000">
                <a:srgbClr val="D60093">
                  <a:tint val="23500"/>
                  <a:satMod val="160000"/>
                </a:srgbClr>
              </a:gs>
            </a:gsLst>
            <a:path path="circle">
              <a:fillToRect l="100000" t="100000"/>
            </a:path>
            <a:tileRect r="-100000" b="-100000"/>
          </a:gradFill>
          <a:ln w="9525" algn="ctr">
            <a:noFill/>
            <a:miter lim="800000"/>
            <a:headEnd/>
            <a:tailEnd/>
          </a:ln>
          <a:effectLst/>
        </p:spPr>
        <p:txBody>
          <a:bodyPr/>
          <a:lstStyle/>
          <a:p>
            <a:pPr algn="ctr"/>
            <a:r>
              <a:rPr lang="zh-TW" altLang="en-US" sz="1400" b="1" dirty="0"/>
              <a:t>汽車電子</a:t>
            </a:r>
          </a:p>
        </p:txBody>
      </p:sp>
      <p:sp>
        <p:nvSpPr>
          <p:cNvPr id="46" name="AutoShape 11"/>
          <p:cNvSpPr>
            <a:spLocks noChangeArrowheads="1"/>
          </p:cNvSpPr>
          <p:nvPr/>
        </p:nvSpPr>
        <p:spPr bwMode="auto">
          <a:xfrm>
            <a:off x="5725671" y="978847"/>
            <a:ext cx="867391" cy="346337"/>
          </a:xfrm>
          <a:prstGeom prst="roundRect">
            <a:avLst/>
          </a:prstGeom>
          <a:gradFill flip="none" rotWithShape="1">
            <a:gsLst>
              <a:gs pos="0">
                <a:srgbClr val="D60093">
                  <a:tint val="66000"/>
                  <a:satMod val="160000"/>
                </a:srgbClr>
              </a:gs>
              <a:gs pos="85000">
                <a:srgbClr val="D60093">
                  <a:tint val="44500"/>
                  <a:satMod val="160000"/>
                </a:srgbClr>
              </a:gs>
              <a:gs pos="100000">
                <a:srgbClr val="D60093">
                  <a:tint val="23500"/>
                  <a:satMod val="160000"/>
                </a:srgbClr>
              </a:gs>
            </a:gsLst>
            <a:path path="circle">
              <a:fillToRect l="100000" t="100000"/>
            </a:path>
            <a:tileRect r="-100000" b="-100000"/>
          </a:gradFill>
          <a:ln w="9525" algn="ctr">
            <a:noFill/>
            <a:miter lim="800000"/>
            <a:headEnd/>
            <a:tailEnd/>
          </a:ln>
          <a:effectLst/>
        </p:spPr>
        <p:txBody>
          <a:bodyPr/>
          <a:lstStyle/>
          <a:p>
            <a:pPr algn="ctr"/>
            <a:r>
              <a:rPr lang="zh-TW" altLang="en-US" sz="1400" b="1" dirty="0"/>
              <a:t>工業</a:t>
            </a:r>
          </a:p>
        </p:txBody>
      </p:sp>
      <p:sp>
        <p:nvSpPr>
          <p:cNvPr id="47" name="AutoShape 11"/>
          <p:cNvSpPr>
            <a:spLocks noChangeArrowheads="1"/>
          </p:cNvSpPr>
          <p:nvPr/>
        </p:nvSpPr>
        <p:spPr bwMode="auto">
          <a:xfrm>
            <a:off x="6767526" y="978847"/>
            <a:ext cx="867391" cy="346337"/>
          </a:xfrm>
          <a:prstGeom prst="roundRect">
            <a:avLst/>
          </a:prstGeom>
          <a:gradFill flip="none" rotWithShape="1">
            <a:gsLst>
              <a:gs pos="0">
                <a:srgbClr val="D60093">
                  <a:tint val="66000"/>
                  <a:satMod val="160000"/>
                </a:srgbClr>
              </a:gs>
              <a:gs pos="85000">
                <a:srgbClr val="D60093">
                  <a:tint val="44500"/>
                  <a:satMod val="160000"/>
                </a:srgbClr>
              </a:gs>
              <a:gs pos="100000">
                <a:srgbClr val="D60093">
                  <a:tint val="23500"/>
                  <a:satMod val="160000"/>
                </a:srgbClr>
              </a:gs>
            </a:gsLst>
            <a:path path="circle">
              <a:fillToRect l="100000" t="100000"/>
            </a:path>
            <a:tileRect r="-100000" b="-100000"/>
          </a:gradFill>
          <a:ln w="9525" algn="ctr">
            <a:noFill/>
            <a:miter lim="800000"/>
            <a:headEnd/>
            <a:tailEnd/>
          </a:ln>
          <a:effectLst/>
        </p:spPr>
        <p:txBody>
          <a:bodyPr/>
          <a:lstStyle/>
          <a:p>
            <a:pPr algn="ctr"/>
            <a:r>
              <a:rPr lang="zh-TW" altLang="en-US" sz="1400" b="1" dirty="0"/>
              <a:t>國防</a:t>
            </a:r>
          </a:p>
        </p:txBody>
      </p:sp>
      <p:sp>
        <p:nvSpPr>
          <p:cNvPr id="48" name="AutoShape 11"/>
          <p:cNvSpPr>
            <a:spLocks noChangeArrowheads="1"/>
          </p:cNvSpPr>
          <p:nvPr/>
        </p:nvSpPr>
        <p:spPr bwMode="auto">
          <a:xfrm>
            <a:off x="2206879" y="978847"/>
            <a:ext cx="867391" cy="346337"/>
          </a:xfrm>
          <a:prstGeom prst="roundRect">
            <a:avLst/>
          </a:prstGeom>
          <a:gradFill flip="none" rotWithShape="1">
            <a:gsLst>
              <a:gs pos="0">
                <a:srgbClr val="D60093">
                  <a:tint val="66000"/>
                  <a:satMod val="160000"/>
                </a:srgbClr>
              </a:gs>
              <a:gs pos="75000">
                <a:srgbClr val="D60093">
                  <a:tint val="44500"/>
                  <a:satMod val="160000"/>
                </a:srgbClr>
              </a:gs>
              <a:gs pos="100000">
                <a:srgbClr val="D60093">
                  <a:tint val="23500"/>
                  <a:satMod val="160000"/>
                </a:srgbClr>
              </a:gs>
            </a:gsLst>
            <a:path path="circle">
              <a:fillToRect l="100000" t="100000"/>
            </a:path>
            <a:tileRect r="-100000" b="-100000"/>
          </a:gradFill>
          <a:ln w="9525" algn="ctr">
            <a:noFill/>
            <a:miter lim="800000"/>
            <a:headEnd/>
            <a:tailEnd/>
          </a:ln>
          <a:effectLst/>
        </p:spPr>
        <p:txBody>
          <a:bodyPr/>
          <a:lstStyle/>
          <a:p>
            <a:pPr algn="ctr"/>
            <a:r>
              <a:rPr lang="zh-TW" altLang="en-US" sz="1400" b="1" dirty="0"/>
              <a:t>通訊</a:t>
            </a:r>
          </a:p>
        </p:txBody>
      </p:sp>
      <p:sp>
        <p:nvSpPr>
          <p:cNvPr id="49" name="AutoShape 11"/>
          <p:cNvSpPr>
            <a:spLocks noChangeArrowheads="1"/>
          </p:cNvSpPr>
          <p:nvPr/>
        </p:nvSpPr>
        <p:spPr bwMode="auto">
          <a:xfrm>
            <a:off x="3248736" y="978847"/>
            <a:ext cx="1144561" cy="346337"/>
          </a:xfrm>
          <a:prstGeom prst="roundRect">
            <a:avLst/>
          </a:prstGeom>
          <a:gradFill flip="none" rotWithShape="1">
            <a:gsLst>
              <a:gs pos="0">
                <a:srgbClr val="D60093">
                  <a:tint val="66000"/>
                  <a:satMod val="160000"/>
                </a:srgbClr>
              </a:gs>
              <a:gs pos="85000">
                <a:srgbClr val="D60093">
                  <a:tint val="44500"/>
                  <a:satMod val="160000"/>
                </a:srgbClr>
              </a:gs>
              <a:gs pos="100000">
                <a:srgbClr val="D60093">
                  <a:tint val="23500"/>
                  <a:satMod val="160000"/>
                </a:srgbClr>
              </a:gs>
            </a:gsLst>
            <a:path path="circle">
              <a:fillToRect l="100000" t="100000"/>
            </a:path>
            <a:tileRect r="-100000" b="-100000"/>
          </a:gradFill>
          <a:ln w="9525" algn="ctr">
            <a:noFill/>
            <a:miter lim="800000"/>
            <a:headEnd/>
            <a:tailEnd/>
          </a:ln>
          <a:effectLst/>
        </p:spPr>
        <p:txBody>
          <a:bodyPr/>
          <a:lstStyle/>
          <a:p>
            <a:pPr algn="ctr"/>
            <a:r>
              <a:rPr lang="zh-TW" altLang="en-US" sz="1400" b="1" dirty="0"/>
              <a:t>消費性電子</a:t>
            </a:r>
          </a:p>
        </p:txBody>
      </p:sp>
      <p:sp>
        <p:nvSpPr>
          <p:cNvPr id="42" name="日期版面配置區 3"/>
          <p:cNvSpPr>
            <a:spLocks noGrp="1"/>
          </p:cNvSpPr>
          <p:nvPr>
            <p:ph type="dt" sz="half" idx="10"/>
          </p:nvPr>
        </p:nvSpPr>
        <p:spPr>
          <a:xfrm>
            <a:off x="179512" y="4695986"/>
            <a:ext cx="2133600" cy="273844"/>
          </a:xfrm>
        </p:spPr>
        <p:txBody>
          <a:bodyPr/>
          <a:lstStyle/>
          <a:p>
            <a:fld id="{784524B3-3563-480D-A526-50C78DA9A87A}" type="datetime1">
              <a:rPr lang="zh-TW" altLang="en-US" smtClean="0"/>
              <a:t>2022/7/28</a:t>
            </a:fld>
            <a:endParaRPr lang="zh-TW" altLang="en-US"/>
          </a:p>
        </p:txBody>
      </p:sp>
      <p:sp>
        <p:nvSpPr>
          <p:cNvPr id="43" name="頁尾版面配置區 4"/>
          <p:cNvSpPr>
            <a:spLocks noGrp="1"/>
          </p:cNvSpPr>
          <p:nvPr>
            <p:ph type="ftr" sz="quarter" idx="11"/>
          </p:nvPr>
        </p:nvSpPr>
        <p:spPr>
          <a:xfrm>
            <a:off x="3124200" y="4767263"/>
            <a:ext cx="2895600" cy="273844"/>
          </a:xfrm>
        </p:spPr>
        <p:txBody>
          <a:bodyPr/>
          <a:lstStyle/>
          <a:p>
            <a:r>
              <a:rPr lang="en-US" altLang="zh-TW"/>
              <a:t>Copyright© </a:t>
            </a:r>
            <a:r>
              <a:rPr lang="zh-TW" altLang="en-US"/>
              <a:t>家登精密工業股份有限公司</a:t>
            </a:r>
            <a:endParaRPr lang="en-US" altLang="zh-TW"/>
          </a:p>
          <a:p>
            <a:r>
              <a:rPr lang="zh-TW" altLang="en-US"/>
              <a:t>著作權所有</a:t>
            </a:r>
            <a:endParaRPr lang="zh-TW" altLang="en-US" dirty="0"/>
          </a:p>
        </p:txBody>
      </p:sp>
      <p:sp>
        <p:nvSpPr>
          <p:cNvPr id="44" name="投影片編號版面配置區 5"/>
          <p:cNvSpPr>
            <a:spLocks noGrp="1"/>
          </p:cNvSpPr>
          <p:nvPr>
            <p:ph type="sldNum" sz="quarter" idx="12"/>
          </p:nvPr>
        </p:nvSpPr>
        <p:spPr>
          <a:xfrm>
            <a:off x="6876256" y="4695986"/>
            <a:ext cx="2133600" cy="273844"/>
          </a:xfrm>
        </p:spPr>
        <p:txBody>
          <a:bodyPr/>
          <a:lstStyle/>
          <a:p>
            <a:fld id="{A367AD39-96D1-4C90-9065-4640A4D06C2B}" type="slidenum">
              <a:rPr lang="zh-TW" altLang="en-US" smtClean="0"/>
              <a:t>5</a:t>
            </a:fld>
            <a:endParaRPr lang="zh-TW" altLang="en-US"/>
          </a:p>
        </p:txBody>
      </p:sp>
    </p:spTree>
    <p:extLst>
      <p:ext uri="{BB962C8B-B14F-4D97-AF65-F5344CB8AC3E}">
        <p14:creationId xmlns:p14="http://schemas.microsoft.com/office/powerpoint/2010/main" val="4258592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24522" y="1942757"/>
            <a:ext cx="880933" cy="1106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平行四邊形 9"/>
          <p:cNvSpPr/>
          <p:nvPr/>
        </p:nvSpPr>
        <p:spPr>
          <a:xfrm>
            <a:off x="1437627" y="3327646"/>
            <a:ext cx="5138434" cy="411061"/>
          </a:xfrm>
          <a:prstGeom prst="parallelogram">
            <a:avLst>
              <a:gd name="adj" fmla="val 4683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 name="AutoShape 8"/>
          <p:cNvSpPr>
            <a:spLocks noChangeArrowheads="1"/>
          </p:cNvSpPr>
          <p:nvPr/>
        </p:nvSpPr>
        <p:spPr bwMode="auto">
          <a:xfrm>
            <a:off x="1005455" y="1071710"/>
            <a:ext cx="7269841" cy="2647950"/>
          </a:xfrm>
          <a:prstGeom prst="rightArrow">
            <a:avLst>
              <a:gd name="adj1" fmla="val 70620"/>
              <a:gd name="adj2" fmla="val 0"/>
            </a:avLst>
          </a:prstGeom>
          <a:solidFill>
            <a:schemeClr val="bg1">
              <a:lumMod val="85000"/>
            </a:schemeClr>
          </a:solidFill>
          <a:ln w="9525">
            <a:noFill/>
            <a:miter lim="800000"/>
            <a:headEnd/>
            <a:tailEnd/>
          </a:ln>
        </p:spPr>
        <p:txBody>
          <a:bodyPr wrap="none" anchor="ctr"/>
          <a:lstStyle/>
          <a:p>
            <a:endParaRPr lang="zh-CN" altLang="en-US" dirty="0"/>
          </a:p>
        </p:txBody>
      </p:sp>
      <p:sp>
        <p:nvSpPr>
          <p:cNvPr id="9" name="梯形 8"/>
          <p:cNvSpPr/>
          <p:nvPr/>
        </p:nvSpPr>
        <p:spPr>
          <a:xfrm rot="5400000">
            <a:off x="318145" y="2403293"/>
            <a:ext cx="2454898" cy="215933"/>
          </a:xfrm>
          <a:prstGeom prst="trapezoid">
            <a:avLst>
              <a:gd name="adj" fmla="val 17534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等腰三角形 63"/>
          <p:cNvSpPr/>
          <p:nvPr/>
        </p:nvSpPr>
        <p:spPr>
          <a:xfrm rot="5400000">
            <a:off x="845024" y="2103190"/>
            <a:ext cx="1106884" cy="786022"/>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6" name="Picture 9"/>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56311"/>
          <a:stretch/>
        </p:blipFill>
        <p:spPr bwMode="auto">
          <a:xfrm>
            <a:off x="4817073" y="3858262"/>
            <a:ext cx="2070319" cy="56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等腰三角形 7"/>
          <p:cNvSpPr/>
          <p:nvPr/>
        </p:nvSpPr>
        <p:spPr>
          <a:xfrm rot="5400000">
            <a:off x="7757816" y="2033669"/>
            <a:ext cx="1820980" cy="78602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 name="直線接點 38"/>
          <p:cNvCxnSpPr/>
          <p:nvPr/>
        </p:nvCxnSpPr>
        <p:spPr>
          <a:xfrm>
            <a:off x="4617432" y="2148529"/>
            <a:ext cx="0" cy="1389637"/>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a:off x="6773912" y="2148529"/>
            <a:ext cx="0" cy="1389637"/>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1816255" y="2148529"/>
            <a:ext cx="0" cy="1389637"/>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4888062" y="2217741"/>
            <a:ext cx="968563" cy="428003"/>
          </a:xfrm>
          <a:prstGeom prst="rect">
            <a:avLst/>
          </a:prstGeom>
          <a:solidFill>
            <a:srgbClr val="92D05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5" name="矩形 4"/>
          <p:cNvSpPr/>
          <p:nvPr/>
        </p:nvSpPr>
        <p:spPr>
          <a:xfrm>
            <a:off x="3556620" y="2217741"/>
            <a:ext cx="756287" cy="428003"/>
          </a:xfrm>
          <a:prstGeom prst="rect">
            <a:avLst/>
          </a:prstGeom>
          <a:solidFill>
            <a:srgbClr val="92D05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142" name="AutoShape 6"/>
          <p:cNvSpPr>
            <a:spLocks noChangeArrowheads="1"/>
          </p:cNvSpPr>
          <p:nvPr/>
        </p:nvSpPr>
        <p:spPr bwMode="auto">
          <a:xfrm flipH="1">
            <a:off x="1437627" y="1283809"/>
            <a:ext cx="3350914" cy="376719"/>
          </a:xfrm>
          <a:prstGeom prst="parallelogram">
            <a:avLst>
              <a:gd name="adj" fmla="val 55040"/>
            </a:avLst>
          </a:prstGeom>
          <a:solidFill>
            <a:schemeClr val="bg1">
              <a:lumMod val="75000"/>
            </a:schemeClr>
          </a:solidFill>
          <a:ln>
            <a:noFill/>
          </a:ln>
        </p:spPr>
        <p:txBody>
          <a:bodyPr wrap="none" anchor="ctr"/>
          <a:lstStyle/>
          <a:p>
            <a:pPr algn="ctr" latinLnBrk="1"/>
            <a:r>
              <a:rPr kumimoji="1" lang="zh-TW" altLang="en-US" sz="2400" b="1" dirty="0">
                <a:latin typeface="+mj-ea"/>
                <a:ea typeface="+mj-ea"/>
              </a:rPr>
              <a:t>半導體製程</a:t>
            </a:r>
            <a:endParaRPr kumimoji="1" lang="en-US" altLang="ko-KR" sz="2400" b="1" dirty="0">
              <a:latin typeface="+mj-ea"/>
              <a:ea typeface="+mj-ea"/>
            </a:endParaRPr>
          </a:p>
        </p:txBody>
      </p:sp>
      <p:sp>
        <p:nvSpPr>
          <p:cNvPr id="158" name="Text Box 23"/>
          <p:cNvSpPr txBox="1">
            <a:spLocks noChangeArrowheads="1"/>
          </p:cNvSpPr>
          <p:nvPr/>
        </p:nvSpPr>
        <p:spPr bwMode="auto">
          <a:xfrm>
            <a:off x="1868288" y="2216636"/>
            <a:ext cx="692505" cy="430213"/>
          </a:xfrm>
          <a:prstGeom prst="rect">
            <a:avLst/>
          </a:prstGeom>
          <a:solidFill>
            <a:srgbClr val="92D050"/>
          </a:solidFill>
          <a:ln w="12700">
            <a:solidFill>
              <a:schemeClr val="bg1"/>
            </a:solidFill>
            <a:miter lim="800000"/>
            <a:headEnd/>
            <a:tailEnd/>
          </a:ln>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latinLnBrk="1" hangingPunct="1"/>
            <a:r>
              <a:rPr kumimoji="1" lang="en-US" altLang="ko-KR" sz="1100" b="1" dirty="0">
                <a:solidFill>
                  <a:schemeClr val="bg1"/>
                </a:solidFill>
                <a:latin typeface="+mn-lt"/>
                <a:ea typeface="Gulim" pitchFamily="34" charset="-127"/>
              </a:rPr>
              <a:t>IC Design</a:t>
            </a:r>
          </a:p>
        </p:txBody>
      </p:sp>
      <p:sp>
        <p:nvSpPr>
          <p:cNvPr id="159" name="Text Box 24"/>
          <p:cNvSpPr txBox="1">
            <a:spLocks noChangeArrowheads="1"/>
          </p:cNvSpPr>
          <p:nvPr/>
        </p:nvSpPr>
        <p:spPr bwMode="auto">
          <a:xfrm>
            <a:off x="3548373" y="2300937"/>
            <a:ext cx="772780" cy="261610"/>
          </a:xfrm>
          <a:prstGeom prst="rect">
            <a:avLst/>
          </a:prstGeom>
          <a:noFill/>
          <a:ln w="9525">
            <a:noFill/>
            <a:miter lim="800000"/>
            <a:headEnd/>
            <a:tailEnd/>
          </a:ln>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latinLnBrk="1" hangingPunct="1"/>
            <a:r>
              <a:rPr kumimoji="1" lang="en-US" altLang="ko-KR" sz="1100" b="1" dirty="0">
                <a:solidFill>
                  <a:schemeClr val="bg1"/>
                </a:solidFill>
                <a:ea typeface="Gulim" pitchFamily="34" charset="-127"/>
              </a:rPr>
              <a:t>Foundry</a:t>
            </a:r>
          </a:p>
        </p:txBody>
      </p:sp>
      <p:sp>
        <p:nvSpPr>
          <p:cNvPr id="161" name="Text Box 26"/>
          <p:cNvSpPr txBox="1">
            <a:spLocks noChangeArrowheads="1"/>
          </p:cNvSpPr>
          <p:nvPr/>
        </p:nvSpPr>
        <p:spPr bwMode="auto">
          <a:xfrm>
            <a:off x="4860032" y="2300937"/>
            <a:ext cx="1030648" cy="261610"/>
          </a:xfrm>
          <a:prstGeom prst="rect">
            <a:avLst/>
          </a:prstGeom>
          <a:noFill/>
          <a:ln w="9525">
            <a:noFill/>
            <a:miter lim="800000"/>
            <a:headEnd/>
            <a:tailEnd/>
          </a:ln>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latinLnBrk="1" hangingPunct="1"/>
            <a:r>
              <a:rPr kumimoji="1" lang="en-US" altLang="ko-KR" sz="1100" b="1" dirty="0">
                <a:solidFill>
                  <a:schemeClr val="bg1"/>
                </a:solidFill>
                <a:ea typeface="Gulim" pitchFamily="34" charset="-127"/>
              </a:rPr>
              <a:t>Packaging</a:t>
            </a:r>
          </a:p>
        </p:txBody>
      </p:sp>
      <p:sp>
        <p:nvSpPr>
          <p:cNvPr id="162" name="Text Box 27"/>
          <p:cNvSpPr txBox="1">
            <a:spLocks noChangeArrowheads="1"/>
          </p:cNvSpPr>
          <p:nvPr/>
        </p:nvSpPr>
        <p:spPr bwMode="auto">
          <a:xfrm>
            <a:off x="5890680" y="2216636"/>
            <a:ext cx="578578" cy="430213"/>
          </a:xfrm>
          <a:prstGeom prst="rect">
            <a:avLst/>
          </a:prstGeom>
          <a:solidFill>
            <a:srgbClr val="92D050"/>
          </a:solidFill>
          <a:ln w="12700">
            <a:solidFill>
              <a:schemeClr val="bg1"/>
            </a:solidFill>
            <a:miter lim="800000"/>
            <a:headEnd/>
            <a:tailEnd/>
          </a:ln>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latinLnBrk="1" hangingPunct="1"/>
            <a:r>
              <a:rPr kumimoji="1" lang="en-US" altLang="ko-KR" sz="1100" b="1" dirty="0">
                <a:solidFill>
                  <a:schemeClr val="bg1"/>
                </a:solidFill>
                <a:latin typeface="+mn-lt"/>
                <a:ea typeface="Gulim" pitchFamily="34" charset="-127"/>
              </a:rPr>
              <a:t>Final </a:t>
            </a:r>
          </a:p>
          <a:p>
            <a:pPr algn="ctr" eaLnBrk="1" latinLnBrk="1" hangingPunct="1"/>
            <a:r>
              <a:rPr kumimoji="1" lang="en-US" altLang="ko-KR" sz="1100" b="1" dirty="0">
                <a:solidFill>
                  <a:schemeClr val="bg1"/>
                </a:solidFill>
                <a:latin typeface="+mn-lt"/>
                <a:ea typeface="Gulim" pitchFamily="34" charset="-127"/>
              </a:rPr>
              <a:t>Test</a:t>
            </a:r>
          </a:p>
        </p:txBody>
      </p:sp>
      <p:sp>
        <p:nvSpPr>
          <p:cNvPr id="163" name="Text Box 23"/>
          <p:cNvSpPr txBox="1">
            <a:spLocks noChangeArrowheads="1"/>
          </p:cNvSpPr>
          <p:nvPr/>
        </p:nvSpPr>
        <p:spPr bwMode="auto">
          <a:xfrm>
            <a:off x="2581539" y="2216299"/>
            <a:ext cx="694317" cy="430887"/>
          </a:xfrm>
          <a:prstGeom prst="rect">
            <a:avLst/>
          </a:prstGeom>
          <a:solidFill>
            <a:srgbClr val="92D050"/>
          </a:solidFill>
          <a:ln w="12700">
            <a:solidFill>
              <a:schemeClr val="bg1"/>
            </a:solidFill>
            <a:miter lim="800000"/>
            <a:headEnd/>
            <a:tailEnd/>
          </a:ln>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latinLnBrk="1" hangingPunct="1"/>
            <a:r>
              <a:rPr kumimoji="1" lang="en-US" altLang="ko-KR" sz="1100" b="1" dirty="0">
                <a:solidFill>
                  <a:schemeClr val="bg1"/>
                </a:solidFill>
                <a:latin typeface="+mn-lt"/>
                <a:ea typeface="Gulim" pitchFamily="34" charset="-127"/>
              </a:rPr>
              <a:t>Mask</a:t>
            </a:r>
          </a:p>
          <a:p>
            <a:pPr algn="ctr" eaLnBrk="1" latinLnBrk="1" hangingPunct="1"/>
            <a:r>
              <a:rPr kumimoji="1" lang="en-US" altLang="ko-KR" sz="1100" b="1" dirty="0">
                <a:solidFill>
                  <a:schemeClr val="bg1"/>
                </a:solidFill>
                <a:latin typeface="+mn-lt"/>
                <a:ea typeface="Gulim" pitchFamily="34" charset="-127"/>
              </a:rPr>
              <a:t>Maker</a:t>
            </a:r>
          </a:p>
        </p:txBody>
      </p:sp>
      <p:sp>
        <p:nvSpPr>
          <p:cNvPr id="170" name="Text Box 26"/>
          <p:cNvSpPr txBox="1">
            <a:spLocks noChangeArrowheads="1"/>
          </p:cNvSpPr>
          <p:nvPr/>
        </p:nvSpPr>
        <p:spPr bwMode="auto">
          <a:xfrm>
            <a:off x="6893274" y="2216299"/>
            <a:ext cx="874936" cy="430887"/>
          </a:xfrm>
          <a:prstGeom prst="rect">
            <a:avLst/>
          </a:prstGeom>
          <a:solidFill>
            <a:srgbClr val="92D050"/>
          </a:solidFill>
          <a:ln w="12700">
            <a:solidFill>
              <a:schemeClr val="bg1"/>
            </a:solidFill>
            <a:miter lim="800000"/>
            <a:headEnd/>
            <a:tailEnd/>
          </a:ln>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latinLnBrk="1" hangingPunct="1"/>
            <a:r>
              <a:rPr kumimoji="1" lang="en-US" altLang="ko-KR" sz="1100" b="1" dirty="0">
                <a:solidFill>
                  <a:schemeClr val="bg1"/>
                </a:solidFill>
                <a:latin typeface="+mn-lt"/>
                <a:ea typeface="Gulim" pitchFamily="34" charset="-127"/>
              </a:rPr>
              <a:t>Board</a:t>
            </a:r>
          </a:p>
          <a:p>
            <a:pPr algn="ctr" eaLnBrk="1" latinLnBrk="1" hangingPunct="1"/>
            <a:r>
              <a:rPr kumimoji="1" lang="en-US" altLang="ko-KR" sz="1100" b="1" dirty="0">
                <a:solidFill>
                  <a:schemeClr val="bg1"/>
                </a:solidFill>
                <a:latin typeface="+mn-lt"/>
                <a:ea typeface="Gulim" pitchFamily="34" charset="-127"/>
              </a:rPr>
              <a:t>Assembly</a:t>
            </a:r>
          </a:p>
        </p:txBody>
      </p:sp>
      <p:sp>
        <p:nvSpPr>
          <p:cNvPr id="171" name="Text Box 26"/>
          <p:cNvSpPr txBox="1">
            <a:spLocks noChangeArrowheads="1"/>
          </p:cNvSpPr>
          <p:nvPr/>
        </p:nvSpPr>
        <p:spPr bwMode="auto">
          <a:xfrm>
            <a:off x="7789943" y="2216299"/>
            <a:ext cx="725112" cy="430887"/>
          </a:xfrm>
          <a:prstGeom prst="rect">
            <a:avLst/>
          </a:prstGeom>
          <a:solidFill>
            <a:srgbClr val="92D050"/>
          </a:solidFill>
          <a:ln w="12700">
            <a:solidFill>
              <a:schemeClr val="bg1"/>
            </a:solidFill>
            <a:miter lim="800000"/>
            <a:headEnd/>
            <a:tailEnd/>
          </a:ln>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latinLnBrk="1" hangingPunct="1"/>
            <a:r>
              <a:rPr kumimoji="1" lang="en-US" altLang="ko-KR" sz="1100" b="1" dirty="0">
                <a:solidFill>
                  <a:schemeClr val="bg1"/>
                </a:solidFill>
                <a:latin typeface="+mn-lt"/>
                <a:ea typeface="Gulim" pitchFamily="34" charset="-127"/>
              </a:rPr>
              <a:t>Board</a:t>
            </a:r>
          </a:p>
          <a:p>
            <a:pPr algn="ctr" eaLnBrk="1" latinLnBrk="1" hangingPunct="1"/>
            <a:r>
              <a:rPr kumimoji="1" lang="en-US" altLang="ko-KR" sz="1100" b="1" dirty="0">
                <a:solidFill>
                  <a:schemeClr val="bg1"/>
                </a:solidFill>
                <a:latin typeface="+mn-lt"/>
                <a:ea typeface="Gulim" pitchFamily="34" charset="-127"/>
              </a:rPr>
              <a:t>Testing</a:t>
            </a:r>
          </a:p>
        </p:txBody>
      </p:sp>
      <p:sp>
        <p:nvSpPr>
          <p:cNvPr id="2" name="文字方塊 1"/>
          <p:cNvSpPr txBox="1"/>
          <p:nvPr/>
        </p:nvSpPr>
        <p:spPr>
          <a:xfrm>
            <a:off x="1780706" y="2644333"/>
            <a:ext cx="1532599" cy="461665"/>
          </a:xfrm>
          <a:prstGeom prst="rect">
            <a:avLst/>
          </a:prstGeom>
          <a:noFill/>
        </p:spPr>
        <p:txBody>
          <a:bodyPr wrap="none" rtlCol="0">
            <a:spAutoFit/>
          </a:bodyPr>
          <a:lstStyle/>
          <a:p>
            <a:pPr marL="36000" indent="-108000">
              <a:buFont typeface="Arial" pitchFamily="34" charset="0"/>
              <a:buChar char="•"/>
            </a:pPr>
            <a:r>
              <a:rPr lang="en-US" altLang="zh-TW" sz="1200" b="1" dirty="0">
                <a:solidFill>
                  <a:srgbClr val="0070C0"/>
                </a:solidFill>
              </a:rPr>
              <a:t>Circuit Design</a:t>
            </a:r>
          </a:p>
          <a:p>
            <a:pPr marL="36000" indent="-108000">
              <a:buFont typeface="Arial" pitchFamily="34" charset="0"/>
              <a:buChar char="•"/>
            </a:pPr>
            <a:r>
              <a:rPr lang="en-US" altLang="zh-TW" sz="1200" b="1" dirty="0">
                <a:solidFill>
                  <a:srgbClr val="0070C0"/>
                </a:solidFill>
              </a:rPr>
              <a:t>Engineering Test</a:t>
            </a:r>
            <a:endParaRPr lang="zh-TW" altLang="en-US" sz="1200" b="1" dirty="0">
              <a:solidFill>
                <a:srgbClr val="0070C0"/>
              </a:solidFill>
            </a:endParaRPr>
          </a:p>
        </p:txBody>
      </p:sp>
      <p:sp>
        <p:nvSpPr>
          <p:cNvPr id="172" name="文字方塊 171"/>
          <p:cNvSpPr txBox="1"/>
          <p:nvPr/>
        </p:nvSpPr>
        <p:spPr>
          <a:xfrm>
            <a:off x="3369152" y="2644333"/>
            <a:ext cx="1276311" cy="461665"/>
          </a:xfrm>
          <a:prstGeom prst="rect">
            <a:avLst/>
          </a:prstGeom>
          <a:noFill/>
        </p:spPr>
        <p:txBody>
          <a:bodyPr wrap="none" rtlCol="0">
            <a:spAutoFit/>
          </a:bodyPr>
          <a:lstStyle/>
          <a:p>
            <a:pPr marL="36000" indent="-108000">
              <a:buFont typeface="Arial" pitchFamily="34" charset="0"/>
              <a:buChar char="•"/>
            </a:pPr>
            <a:r>
              <a:rPr lang="en-US" altLang="zh-TW" sz="1200" b="1" dirty="0">
                <a:solidFill>
                  <a:srgbClr val="0070C0"/>
                </a:solidFill>
              </a:rPr>
              <a:t>Materials Fab</a:t>
            </a:r>
          </a:p>
          <a:p>
            <a:pPr marL="36000" indent="-108000">
              <a:buFont typeface="Arial" pitchFamily="34" charset="0"/>
              <a:buChar char="•"/>
            </a:pPr>
            <a:r>
              <a:rPr lang="en-US" altLang="zh-TW" sz="1200" b="1" dirty="0">
                <a:solidFill>
                  <a:srgbClr val="0070C0"/>
                </a:solidFill>
              </a:rPr>
              <a:t>Wafer Bank</a:t>
            </a:r>
            <a:endParaRPr lang="zh-TW" altLang="en-US" sz="1200" b="1" dirty="0">
              <a:solidFill>
                <a:srgbClr val="0070C0"/>
              </a:solidFill>
            </a:endParaRPr>
          </a:p>
        </p:txBody>
      </p:sp>
      <p:sp>
        <p:nvSpPr>
          <p:cNvPr id="173" name="文字方塊 172"/>
          <p:cNvSpPr txBox="1"/>
          <p:nvPr/>
        </p:nvSpPr>
        <p:spPr>
          <a:xfrm>
            <a:off x="4723125" y="2644333"/>
            <a:ext cx="1426096" cy="461665"/>
          </a:xfrm>
          <a:prstGeom prst="rect">
            <a:avLst/>
          </a:prstGeom>
          <a:noFill/>
        </p:spPr>
        <p:txBody>
          <a:bodyPr wrap="none" rtlCol="0">
            <a:spAutoFit/>
          </a:bodyPr>
          <a:lstStyle/>
          <a:p>
            <a:pPr marL="36000" indent="-108000">
              <a:buFont typeface="Arial" pitchFamily="34" charset="0"/>
              <a:buChar char="•"/>
            </a:pPr>
            <a:r>
              <a:rPr lang="en-US" altLang="zh-TW" sz="1200" b="1" dirty="0">
                <a:solidFill>
                  <a:srgbClr val="0070C0"/>
                </a:solidFill>
              </a:rPr>
              <a:t>Wafer Bumping</a:t>
            </a:r>
          </a:p>
          <a:p>
            <a:pPr marL="36000" indent="-108000">
              <a:buFont typeface="Arial" pitchFamily="34" charset="0"/>
              <a:buChar char="•"/>
            </a:pPr>
            <a:r>
              <a:rPr lang="en-US" altLang="zh-TW" sz="1200" b="1" dirty="0">
                <a:solidFill>
                  <a:srgbClr val="0070C0"/>
                </a:solidFill>
              </a:rPr>
              <a:t>Wafer Probing</a:t>
            </a:r>
          </a:p>
        </p:txBody>
      </p:sp>
      <p:sp>
        <p:nvSpPr>
          <p:cNvPr id="174" name="文字方塊 173"/>
          <p:cNvSpPr txBox="1"/>
          <p:nvPr/>
        </p:nvSpPr>
        <p:spPr>
          <a:xfrm>
            <a:off x="6735119" y="2644333"/>
            <a:ext cx="1556323" cy="461665"/>
          </a:xfrm>
          <a:prstGeom prst="rect">
            <a:avLst/>
          </a:prstGeom>
          <a:noFill/>
        </p:spPr>
        <p:txBody>
          <a:bodyPr wrap="none" rtlCol="0">
            <a:spAutoFit/>
          </a:bodyPr>
          <a:lstStyle/>
          <a:p>
            <a:pPr marL="36000" indent="108000">
              <a:buFont typeface="Arial" pitchFamily="34" charset="0"/>
              <a:buChar char="•"/>
            </a:pPr>
            <a:r>
              <a:rPr lang="en-US" altLang="zh-TW" sz="1200" b="1" dirty="0">
                <a:solidFill>
                  <a:srgbClr val="0070C0"/>
                </a:solidFill>
              </a:rPr>
              <a:t>Module, Board </a:t>
            </a:r>
          </a:p>
          <a:p>
            <a:pPr marL="36000" indent="108000"/>
            <a:r>
              <a:rPr lang="en-US" altLang="zh-TW" sz="1200" b="1" dirty="0">
                <a:solidFill>
                  <a:srgbClr val="0070C0"/>
                </a:solidFill>
              </a:rPr>
              <a:t>Assembly &amp; Test</a:t>
            </a:r>
          </a:p>
        </p:txBody>
      </p:sp>
      <p:pic>
        <p:nvPicPr>
          <p:cNvPr id="177" name="Picture 5" descr="X:\ShareData\部門資料交換區\客戶技術服務一處\研發單位\姿維\家登產品照\修2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6326" y="3490894"/>
            <a:ext cx="671154" cy="472940"/>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 descr="X:\ShareData\部門資料交換區\客戶技術服務一處\研發單位\姿維\家登產品照\修4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8472" y="3440625"/>
            <a:ext cx="542613" cy="403439"/>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直線接點 37"/>
          <p:cNvCxnSpPr/>
          <p:nvPr/>
        </p:nvCxnSpPr>
        <p:spPr>
          <a:xfrm>
            <a:off x="3347864" y="2148529"/>
            <a:ext cx="0" cy="1389637"/>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pic>
        <p:nvPicPr>
          <p:cNvPr id="42" name="Picture 5" descr="X:\ShareData\部門資料交換區\客戶技術服務一處\研發單位\姿維\家登產品照\修2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412504"/>
            <a:ext cx="671154" cy="47294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439334" y="3984255"/>
            <a:ext cx="608764" cy="44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7999" y="3289672"/>
            <a:ext cx="884099" cy="58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5427" r="32286" b="2587"/>
          <a:stretch/>
        </p:blipFill>
        <p:spPr bwMode="auto">
          <a:xfrm>
            <a:off x="1973652" y="3890415"/>
            <a:ext cx="573353" cy="51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3" descr="image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8792" y="3373346"/>
            <a:ext cx="1599089" cy="119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www.gudeng.com/UploadImage/ProductItem/637528803043885630_6%E5%90%8B%E9%87%91%E5%B1%AC%E5%85%89%E7%BD%A9%E7%9B%92(%E5%9C%93%E8%A7%92).pn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3464" y="3395897"/>
            <a:ext cx="472969" cy="37837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1" descr="https://www.gudeng.com/UploadImage/ProductItem/637598913192801993_Wafer%20Pod%20(OHT).pn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4281" y="3372460"/>
            <a:ext cx="840807" cy="56018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Cheng.Hsu\Desktop\ALL2.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70945" y1="46400" x2="68657" y2="74800"/>
                        <a14:foregroundMark x1="67761" y1="69600" x2="56716" y2="76800"/>
                        <a14:backgroundMark x1="86368" y1="72133" x2="83781" y2="79467"/>
                        <a14:backgroundMark x1="79403" y1="84800" x2="63383" y2="93600"/>
                      </a14:backgroundRemoval>
                    </a14:imgEffect>
                  </a14:imgLayer>
                </a14:imgProps>
              </a:ext>
              <a:ext uri="{28A0092B-C50C-407E-A947-70E740481C1C}">
                <a14:useLocalDpi xmlns:a14="http://schemas.microsoft.com/office/drawing/2010/main" val="0"/>
              </a:ext>
            </a:extLst>
          </a:blip>
          <a:srcRect/>
          <a:stretch>
            <a:fillRect/>
          </a:stretch>
        </p:blipFill>
        <p:spPr bwMode="auto">
          <a:xfrm>
            <a:off x="6004201" y="3363838"/>
            <a:ext cx="689918" cy="514865"/>
          </a:xfrm>
          <a:prstGeom prst="rect">
            <a:avLst/>
          </a:prstGeom>
          <a:noFill/>
          <a:extLst>
            <a:ext uri="{909E8E84-426E-40DD-AFC4-6F175D3DCCD1}">
              <a14:hiddenFill xmlns:a14="http://schemas.microsoft.com/office/drawing/2010/main">
                <a:solidFill>
                  <a:srgbClr val="FFFFFF"/>
                </a:solidFill>
              </a14:hiddenFill>
            </a:ext>
          </a:extLst>
        </p:spPr>
      </p:pic>
      <p:grpSp>
        <p:nvGrpSpPr>
          <p:cNvPr id="145" name="Group 9"/>
          <p:cNvGrpSpPr>
            <a:grpSpLocks/>
          </p:cNvGrpSpPr>
          <p:nvPr/>
        </p:nvGrpSpPr>
        <p:grpSpPr bwMode="auto">
          <a:xfrm>
            <a:off x="1708550" y="1759402"/>
            <a:ext cx="6870398" cy="366710"/>
            <a:chOff x="678" y="2144"/>
            <a:chExt cx="3647" cy="454"/>
          </a:xfrm>
          <a:solidFill>
            <a:schemeClr val="tx2">
              <a:lumMod val="40000"/>
              <a:lumOff val="60000"/>
            </a:schemeClr>
          </a:solidFill>
        </p:grpSpPr>
        <p:sp>
          <p:nvSpPr>
            <p:cNvPr id="147" name="AutoShape 11"/>
            <p:cNvSpPr>
              <a:spLocks noChangeArrowheads="1"/>
            </p:cNvSpPr>
            <p:nvPr/>
          </p:nvSpPr>
          <p:spPr bwMode="auto">
            <a:xfrm>
              <a:off x="3086" y="2144"/>
              <a:ext cx="1239" cy="454"/>
            </a:xfrm>
            <a:prstGeom prst="homePlate">
              <a:avLst>
                <a:gd name="adj" fmla="val 40531"/>
              </a:avLst>
            </a:prstGeom>
            <a:gradFill>
              <a:gsLst>
                <a:gs pos="100000">
                  <a:srgbClr val="00B0F0">
                    <a:lumMod val="40000"/>
                    <a:lumOff val="60000"/>
                  </a:srgbClr>
                </a:gs>
                <a:gs pos="0">
                  <a:srgbClr val="00B0F0"/>
                </a:gs>
              </a:gsLst>
              <a:lin ang="0" scaled="0"/>
            </a:gradFill>
            <a:ln w="28575">
              <a:solidFill>
                <a:schemeClr val="bg1"/>
              </a:solidFill>
              <a:miter lim="800000"/>
              <a:headEnd/>
              <a:tailEnd/>
            </a:ln>
          </p:spPr>
          <p:txBody>
            <a:bodyPr wrap="none" anchor="ctr"/>
            <a:lstStyle/>
            <a:p>
              <a:pPr algn="ctr" latinLnBrk="1"/>
              <a:r>
                <a:rPr kumimoji="1" lang="ko-KR" altLang="en-US" sz="1600" b="1" dirty="0">
                  <a:latin typeface="微軟正黑體" pitchFamily="34" charset="-120"/>
                  <a:ea typeface="Gulim" pitchFamily="34" charset="-127"/>
                </a:rPr>
                <a:t>           </a:t>
              </a:r>
              <a:r>
                <a:rPr kumimoji="1" lang="zh-TW" altLang="en-US" sz="1600" b="1" dirty="0">
                  <a:latin typeface="微軟正黑體" pitchFamily="34" charset="-120"/>
                  <a:ea typeface="微軟正黑體" pitchFamily="34" charset="-120"/>
                </a:rPr>
                <a:t>封裝</a:t>
              </a:r>
              <a:r>
                <a:rPr kumimoji="1" lang="en-US" altLang="ko-KR" sz="1600" b="1" dirty="0">
                  <a:latin typeface="微軟正黑體" pitchFamily="34" charset="-120"/>
                  <a:ea typeface="微軟正黑體" pitchFamily="34" charset="-120"/>
                </a:rPr>
                <a:t> </a:t>
              </a:r>
            </a:p>
          </p:txBody>
        </p:sp>
        <p:sp>
          <p:nvSpPr>
            <p:cNvPr id="148" name="AutoShape 12"/>
            <p:cNvSpPr>
              <a:spLocks noChangeArrowheads="1"/>
            </p:cNvSpPr>
            <p:nvPr/>
          </p:nvSpPr>
          <p:spPr bwMode="auto">
            <a:xfrm>
              <a:off x="2092" y="2144"/>
              <a:ext cx="1201" cy="454"/>
            </a:xfrm>
            <a:prstGeom prst="homePlate">
              <a:avLst>
                <a:gd name="adj" fmla="val 40531"/>
              </a:avLst>
            </a:prstGeom>
            <a:gradFill>
              <a:gsLst>
                <a:gs pos="100000">
                  <a:srgbClr val="00B0F0">
                    <a:lumMod val="40000"/>
                    <a:lumOff val="60000"/>
                  </a:srgbClr>
                </a:gs>
                <a:gs pos="0">
                  <a:srgbClr val="00B0F0"/>
                </a:gs>
              </a:gsLst>
              <a:lin ang="0" scaled="0"/>
            </a:gradFill>
            <a:ln w="28575">
              <a:solidFill>
                <a:schemeClr val="bg1"/>
              </a:solidFill>
              <a:miter lim="800000"/>
              <a:headEnd/>
              <a:tailEnd/>
            </a:ln>
          </p:spPr>
          <p:txBody>
            <a:bodyPr wrap="none" anchor="ctr"/>
            <a:lstStyle/>
            <a:p>
              <a:pPr algn="ctr" latinLnBrk="1"/>
              <a:r>
                <a:rPr kumimoji="1" lang="ko-KR" altLang="en-US" sz="1600" b="1" dirty="0">
                  <a:latin typeface="微軟正黑體" pitchFamily="34" charset="-120"/>
                  <a:ea typeface="Gulim" pitchFamily="34" charset="-127"/>
                </a:rPr>
                <a:t>     </a:t>
              </a:r>
              <a:r>
                <a:rPr kumimoji="1" lang="zh-TW" altLang="en-US" sz="1600" b="1" dirty="0">
                  <a:latin typeface="微軟正黑體" pitchFamily="34" charset="-120"/>
                  <a:ea typeface="微軟正黑體" pitchFamily="34" charset="-120"/>
                </a:rPr>
                <a:t>後段</a:t>
              </a:r>
              <a:endParaRPr kumimoji="1" lang="en-US" altLang="ko-KR" sz="1600" b="1" dirty="0">
                <a:latin typeface="微軟正黑體" pitchFamily="34" charset="-120"/>
                <a:ea typeface="微軟正黑體" pitchFamily="34" charset="-120"/>
              </a:endParaRPr>
            </a:p>
          </p:txBody>
        </p:sp>
        <p:sp>
          <p:nvSpPr>
            <p:cNvPr id="149" name="AutoShape 13"/>
            <p:cNvSpPr>
              <a:spLocks noChangeArrowheads="1"/>
            </p:cNvSpPr>
            <p:nvPr/>
          </p:nvSpPr>
          <p:spPr bwMode="auto">
            <a:xfrm>
              <a:off x="1280" y="2144"/>
              <a:ext cx="972" cy="454"/>
            </a:xfrm>
            <a:prstGeom prst="homePlate">
              <a:avLst>
                <a:gd name="adj" fmla="val 40531"/>
              </a:avLst>
            </a:prstGeom>
            <a:gradFill>
              <a:gsLst>
                <a:gs pos="100000">
                  <a:srgbClr val="00B0F0">
                    <a:lumMod val="40000"/>
                    <a:lumOff val="60000"/>
                  </a:srgbClr>
                </a:gs>
                <a:gs pos="0">
                  <a:srgbClr val="00B0F0"/>
                </a:gs>
              </a:gsLst>
              <a:lin ang="0" scaled="0"/>
            </a:gradFill>
            <a:ln w="28575">
              <a:solidFill>
                <a:schemeClr val="bg1"/>
              </a:solidFill>
              <a:miter lim="800000"/>
              <a:headEnd/>
              <a:tailEnd/>
            </a:ln>
          </p:spPr>
          <p:txBody>
            <a:bodyPr wrap="none" anchor="ctr"/>
            <a:lstStyle/>
            <a:p>
              <a:pPr algn="ctr" latinLnBrk="1"/>
              <a:r>
                <a:rPr kumimoji="1" lang="ko-KR" altLang="en-US" sz="1600" b="1" dirty="0">
                  <a:latin typeface="微軟正黑體" pitchFamily="34" charset="-120"/>
                  <a:ea typeface="Gulim" pitchFamily="34" charset="-127"/>
                </a:rPr>
                <a:t>           </a:t>
              </a:r>
              <a:r>
                <a:rPr kumimoji="1" lang="zh-TW" altLang="en-US" sz="1600" b="1" dirty="0">
                  <a:latin typeface="微軟正黑體" pitchFamily="34" charset="-120"/>
                  <a:ea typeface="微軟正黑體" pitchFamily="34" charset="-120"/>
                </a:rPr>
                <a:t>前段</a:t>
              </a:r>
              <a:endParaRPr kumimoji="1" lang="en-US" altLang="ko-KR" sz="1600" b="1" dirty="0">
                <a:latin typeface="微軟正黑體" pitchFamily="34" charset="-120"/>
                <a:ea typeface="微軟正黑體" pitchFamily="34" charset="-120"/>
              </a:endParaRPr>
            </a:p>
          </p:txBody>
        </p:sp>
        <p:sp>
          <p:nvSpPr>
            <p:cNvPr id="150" name="AutoShape 14"/>
            <p:cNvSpPr>
              <a:spLocks noChangeArrowheads="1"/>
            </p:cNvSpPr>
            <p:nvPr/>
          </p:nvSpPr>
          <p:spPr bwMode="auto">
            <a:xfrm>
              <a:off x="678" y="2144"/>
              <a:ext cx="905" cy="454"/>
            </a:xfrm>
            <a:prstGeom prst="homePlate">
              <a:avLst>
                <a:gd name="adj" fmla="val 40531"/>
              </a:avLst>
            </a:prstGeom>
            <a:gradFill>
              <a:gsLst>
                <a:gs pos="100000">
                  <a:srgbClr val="00B0F0">
                    <a:lumMod val="40000"/>
                    <a:lumOff val="60000"/>
                  </a:srgbClr>
                </a:gs>
                <a:gs pos="0">
                  <a:srgbClr val="00B0F0"/>
                </a:gs>
              </a:gsLst>
              <a:lin ang="0" scaled="0"/>
            </a:gradFill>
            <a:ln w="28575">
              <a:solidFill>
                <a:schemeClr val="bg1"/>
              </a:solidFill>
              <a:miter lim="800000"/>
              <a:headEnd/>
              <a:tailEnd/>
            </a:ln>
          </p:spPr>
          <p:txBody>
            <a:bodyPr wrap="none" anchor="ctr"/>
            <a:lstStyle/>
            <a:p>
              <a:pPr algn="ctr" latinLnBrk="1"/>
              <a:r>
                <a:rPr kumimoji="1" lang="zh-TW" altLang="en-US" sz="1400" b="1" dirty="0">
                  <a:latin typeface="微軟正黑體" pitchFamily="34" charset="-120"/>
                  <a:ea typeface="微軟正黑體" pitchFamily="34" charset="-120"/>
                </a:rPr>
                <a:t>設計</a:t>
              </a:r>
              <a:endParaRPr kumimoji="1" lang="en-US" altLang="ko-KR" sz="1400" b="1" dirty="0">
                <a:latin typeface="微軟正黑體" pitchFamily="34" charset="-120"/>
                <a:ea typeface="微軟正黑體" pitchFamily="34" charset="-120"/>
              </a:endParaRPr>
            </a:p>
          </p:txBody>
        </p:sp>
      </p:grpSp>
      <p:sp>
        <p:nvSpPr>
          <p:cNvPr id="35" name="AutoShape 11"/>
          <p:cNvSpPr>
            <a:spLocks noChangeArrowheads="1"/>
          </p:cNvSpPr>
          <p:nvPr/>
        </p:nvSpPr>
        <p:spPr bwMode="auto">
          <a:xfrm>
            <a:off x="107504" y="2090586"/>
            <a:ext cx="1601046" cy="881893"/>
          </a:xfrm>
          <a:prstGeom prst="roundRect">
            <a:avLst>
              <a:gd name="adj" fmla="val 0"/>
            </a:avLst>
          </a:prstGeom>
          <a:noFill/>
          <a:ln w="9525" algn="ctr">
            <a:noFill/>
            <a:miter lim="800000"/>
            <a:headEnd/>
            <a:tailEnd/>
          </a:ln>
          <a:effectLst/>
        </p:spPr>
        <p:txBody>
          <a:bodyPr/>
          <a:lstStyle/>
          <a:p>
            <a:pPr marL="36000" indent="-108000">
              <a:buFont typeface="Arial" pitchFamily="34" charset="0"/>
              <a:buChar char="•"/>
            </a:pPr>
            <a:r>
              <a:rPr lang="zh-TW" altLang="en-US" sz="1200" dirty="0"/>
              <a:t>通訊</a:t>
            </a:r>
            <a:endParaRPr lang="en-US" altLang="zh-TW" sz="1200" dirty="0"/>
          </a:p>
          <a:p>
            <a:pPr marL="36000" indent="-108000">
              <a:buFont typeface="Arial" pitchFamily="34" charset="0"/>
              <a:buChar char="•"/>
            </a:pPr>
            <a:r>
              <a:rPr lang="zh-TW" altLang="en-US" sz="1200" dirty="0"/>
              <a:t>汽車</a:t>
            </a:r>
            <a:endParaRPr lang="en-US" altLang="zh-TW" sz="1200" dirty="0"/>
          </a:p>
          <a:p>
            <a:pPr marL="36000" indent="-108000">
              <a:buFont typeface="Arial" pitchFamily="34" charset="0"/>
              <a:buChar char="•"/>
            </a:pPr>
            <a:r>
              <a:rPr lang="zh-TW" altLang="en-US" sz="1200" dirty="0"/>
              <a:t>消費電子</a:t>
            </a:r>
            <a:endParaRPr lang="en-US" altLang="zh-TW" sz="1200" dirty="0"/>
          </a:p>
          <a:p>
            <a:pPr marL="36000" indent="-108000">
              <a:buFont typeface="Arial" pitchFamily="34" charset="0"/>
              <a:buChar char="•"/>
            </a:pPr>
            <a:r>
              <a:rPr lang="zh-TW" altLang="en-US" sz="1200" dirty="0"/>
              <a:t>國防</a:t>
            </a:r>
            <a:endParaRPr lang="zh-TW" altLang="en-US" sz="1200" b="1" dirty="0"/>
          </a:p>
        </p:txBody>
      </p:sp>
      <p:sp>
        <p:nvSpPr>
          <p:cNvPr id="17" name="矩形 16"/>
          <p:cNvSpPr/>
          <p:nvPr/>
        </p:nvSpPr>
        <p:spPr>
          <a:xfrm rot="2463663">
            <a:off x="942399" y="1252749"/>
            <a:ext cx="314088" cy="669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Rectangle 5"/>
          <p:cNvSpPr>
            <a:spLocks noChangeArrowheads="1"/>
          </p:cNvSpPr>
          <p:nvPr/>
        </p:nvSpPr>
        <p:spPr bwMode="gray">
          <a:xfrm>
            <a:off x="263268" y="320338"/>
            <a:ext cx="6180992" cy="523220"/>
          </a:xfrm>
          <a:prstGeom prst="rect">
            <a:avLst/>
          </a:prstGeom>
          <a:noFill/>
          <a:ln w="6350" algn="ctr">
            <a:noFill/>
            <a:miter lim="800000"/>
            <a:headEnd/>
            <a:tailEnd/>
          </a:ln>
          <a:effectLst/>
        </p:spPr>
        <p:txBody>
          <a:bodyPr>
            <a:spAutoFit/>
          </a:bodyPr>
          <a:lstStyle/>
          <a:p>
            <a:pPr>
              <a:spcBef>
                <a:spcPct val="0"/>
              </a:spcBef>
              <a:buClr>
                <a:srgbClr val="CC0000"/>
              </a:buClr>
              <a:defRPr/>
            </a:pPr>
            <a:r>
              <a:rPr lang="zh-TW" altLang="en-US" sz="2800" b="1" dirty="0">
                <a:solidFill>
                  <a:srgbClr val="0070C0"/>
                </a:solidFill>
                <a:latin typeface="+mj-ea"/>
                <a:ea typeface="+mj-ea"/>
                <a:cs typeface="+mj-cs"/>
              </a:rPr>
              <a:t>家登一站式解決方案</a:t>
            </a:r>
          </a:p>
        </p:txBody>
      </p:sp>
      <p:sp>
        <p:nvSpPr>
          <p:cNvPr id="11" name="矩形 10"/>
          <p:cNvSpPr/>
          <p:nvPr/>
        </p:nvSpPr>
        <p:spPr>
          <a:xfrm>
            <a:off x="277869" y="762258"/>
            <a:ext cx="6070871" cy="369332"/>
          </a:xfrm>
          <a:prstGeom prst="rect">
            <a:avLst/>
          </a:prstGeom>
        </p:spPr>
        <p:txBody>
          <a:bodyPr wrap="square">
            <a:spAutoFit/>
          </a:bodyPr>
          <a:lstStyle/>
          <a:p>
            <a:r>
              <a:rPr lang="zh-TW" altLang="en-US" b="1" dirty="0">
                <a:solidFill>
                  <a:srgbClr val="D60093"/>
                </a:solidFill>
              </a:rPr>
              <a:t>從成熟到先進製程</a:t>
            </a:r>
          </a:p>
        </p:txBody>
      </p:sp>
      <p:sp>
        <p:nvSpPr>
          <p:cNvPr id="3" name="文字方塊 2"/>
          <p:cNvSpPr txBox="1"/>
          <p:nvPr/>
        </p:nvSpPr>
        <p:spPr>
          <a:xfrm>
            <a:off x="4874483" y="205987"/>
            <a:ext cx="2492990" cy="1107996"/>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zh-TW" altLang="en-US" b="1" dirty="0">
                <a:solidFill>
                  <a:srgbClr val="0070C0"/>
                </a:solidFill>
                <a:latin typeface="+mj-ea"/>
                <a:ea typeface="+mj-ea"/>
              </a:rPr>
              <a:t>家登三大關鍵晶圓產品</a:t>
            </a:r>
            <a:endParaRPr lang="en-US" altLang="zh-TW" b="1" dirty="0">
              <a:solidFill>
                <a:srgbClr val="0070C0"/>
              </a:solidFill>
              <a:latin typeface="+mj-ea"/>
              <a:ea typeface="+mj-ea"/>
            </a:endParaRPr>
          </a:p>
          <a:p>
            <a:pPr algn="ctr"/>
            <a:r>
              <a:rPr lang="zh-TW" altLang="en-US" sz="1600" dirty="0">
                <a:latin typeface="+mj-ea"/>
                <a:ea typeface="+mj-ea"/>
              </a:rPr>
              <a:t>製程：</a:t>
            </a:r>
            <a:r>
              <a:rPr lang="en-US" altLang="zh-TW" sz="1600" dirty="0">
                <a:latin typeface="+mj-ea"/>
                <a:ea typeface="+mj-ea"/>
              </a:rPr>
              <a:t>12”FOUP</a:t>
            </a:r>
          </a:p>
          <a:p>
            <a:pPr algn="ctr"/>
            <a:r>
              <a:rPr lang="zh-TW" altLang="en-US" sz="1600" dirty="0">
                <a:latin typeface="+mj-ea"/>
                <a:ea typeface="+mj-ea"/>
              </a:rPr>
              <a:t>傳送：</a:t>
            </a:r>
            <a:r>
              <a:rPr lang="en-US" altLang="zh-TW" sz="1600" dirty="0">
                <a:latin typeface="+mj-ea"/>
                <a:ea typeface="+mj-ea"/>
              </a:rPr>
              <a:t>FOSB</a:t>
            </a:r>
          </a:p>
          <a:p>
            <a:pPr algn="ctr"/>
            <a:r>
              <a:rPr lang="zh-TW" altLang="en-US" sz="1600" dirty="0">
                <a:latin typeface="+mj-ea"/>
                <a:ea typeface="+mj-ea"/>
              </a:rPr>
              <a:t>封裝：</a:t>
            </a:r>
            <a:r>
              <a:rPr lang="en-US" altLang="zh-TW" sz="1600" dirty="0">
                <a:latin typeface="+mj-ea"/>
                <a:ea typeface="+mj-ea"/>
              </a:rPr>
              <a:t>510 FOUP</a:t>
            </a:r>
            <a:endParaRPr lang="zh-TW" altLang="en-US" sz="1600" dirty="0">
              <a:latin typeface="+mj-ea"/>
              <a:ea typeface="+mj-ea"/>
            </a:endParaRPr>
          </a:p>
        </p:txBody>
      </p:sp>
      <p:sp>
        <p:nvSpPr>
          <p:cNvPr id="59" name="日期版面配置區 3"/>
          <p:cNvSpPr>
            <a:spLocks noGrp="1"/>
          </p:cNvSpPr>
          <p:nvPr>
            <p:ph type="dt" sz="half" idx="10"/>
          </p:nvPr>
        </p:nvSpPr>
        <p:spPr>
          <a:xfrm>
            <a:off x="179512" y="4695986"/>
            <a:ext cx="2133600" cy="273844"/>
          </a:xfrm>
        </p:spPr>
        <p:txBody>
          <a:bodyPr/>
          <a:lstStyle/>
          <a:p>
            <a:fld id="{784524B3-3563-480D-A526-50C78DA9A87A}" type="datetime1">
              <a:rPr lang="zh-TW" altLang="en-US" smtClean="0"/>
              <a:t>2022/7/28</a:t>
            </a:fld>
            <a:endParaRPr lang="zh-TW" altLang="en-US"/>
          </a:p>
        </p:txBody>
      </p:sp>
      <p:sp>
        <p:nvSpPr>
          <p:cNvPr id="65" name="頁尾版面配置區 4"/>
          <p:cNvSpPr>
            <a:spLocks noGrp="1"/>
          </p:cNvSpPr>
          <p:nvPr>
            <p:ph type="ftr" sz="quarter" idx="11"/>
          </p:nvPr>
        </p:nvSpPr>
        <p:spPr>
          <a:xfrm>
            <a:off x="3124200" y="4767263"/>
            <a:ext cx="2895600" cy="273844"/>
          </a:xfrm>
        </p:spPr>
        <p:txBody>
          <a:bodyPr/>
          <a:lstStyle/>
          <a:p>
            <a:r>
              <a:rPr lang="en-US" altLang="zh-TW"/>
              <a:t>Copyright© </a:t>
            </a:r>
            <a:r>
              <a:rPr lang="zh-TW" altLang="en-US"/>
              <a:t>家登精密工業股份有限公司</a:t>
            </a:r>
            <a:endParaRPr lang="en-US" altLang="zh-TW"/>
          </a:p>
          <a:p>
            <a:r>
              <a:rPr lang="zh-TW" altLang="en-US"/>
              <a:t>著作權所有</a:t>
            </a:r>
            <a:endParaRPr lang="zh-TW" altLang="en-US" dirty="0"/>
          </a:p>
        </p:txBody>
      </p:sp>
      <p:sp>
        <p:nvSpPr>
          <p:cNvPr id="66" name="投影片編號版面配置區 5"/>
          <p:cNvSpPr>
            <a:spLocks noGrp="1"/>
          </p:cNvSpPr>
          <p:nvPr>
            <p:ph type="sldNum" sz="quarter" idx="12"/>
          </p:nvPr>
        </p:nvSpPr>
        <p:spPr>
          <a:xfrm>
            <a:off x="6876256" y="4695986"/>
            <a:ext cx="2133600" cy="273844"/>
          </a:xfrm>
        </p:spPr>
        <p:txBody>
          <a:bodyPr/>
          <a:lstStyle/>
          <a:p>
            <a:fld id="{A367AD39-96D1-4C90-9065-4640A4D06C2B}" type="slidenum">
              <a:rPr lang="zh-TW" altLang="en-US" smtClean="0"/>
              <a:t>6</a:t>
            </a:fld>
            <a:endParaRPr lang="zh-TW" altLang="en-US"/>
          </a:p>
        </p:txBody>
      </p:sp>
      <p:pic>
        <p:nvPicPr>
          <p:cNvPr id="7" name="圖片 6">
            <a:extLst>
              <a:ext uri="{FF2B5EF4-FFF2-40B4-BE49-F238E27FC236}">
                <a16:creationId xmlns="" xmlns:a16="http://schemas.microsoft.com/office/drawing/2014/main" id="{AAE6D92F-9B87-6A2B-5CBE-3E75F55CFD88}"/>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794" b="90722" l="9677" r="91935">
                        <a14:foregroundMark x1="92137" y1="63402" x2="92137" y2="63402"/>
                        <a14:foregroundMark x1="36089" y1="90722" x2="36089" y2="90722"/>
                        <a14:foregroundMark x1="9476" y1="39691" x2="9476" y2="39691"/>
                        <a14:foregroundMark x1="12298" y1="50515" x2="12298" y2="50515"/>
                        <a14:foregroundMark x1="64113" y1="9794" x2="64113" y2="9794"/>
                      </a14:backgroundRemoval>
                    </a14:imgEffect>
                  </a14:imgLayer>
                </a14:imgProps>
              </a:ext>
            </a:extLst>
          </a:blip>
          <a:stretch>
            <a:fillRect/>
          </a:stretch>
        </p:blipFill>
        <p:spPr>
          <a:xfrm>
            <a:off x="4012476" y="3909790"/>
            <a:ext cx="658179" cy="514866"/>
          </a:xfrm>
          <a:prstGeom prst="rect">
            <a:avLst/>
          </a:prstGeom>
        </p:spPr>
      </p:pic>
      <p:pic>
        <p:nvPicPr>
          <p:cNvPr id="13" name="圖片 12">
            <a:extLst>
              <a:ext uri="{FF2B5EF4-FFF2-40B4-BE49-F238E27FC236}">
                <a16:creationId xmlns="" xmlns:a16="http://schemas.microsoft.com/office/drawing/2014/main" id="{6F4979B4-3227-32A7-CA49-1619A664F6ED}"/>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9779" b="89905" l="9873" r="91392">
                        <a14:foregroundMark x1="57722" y1="75079" x2="57722" y2="75079"/>
                        <a14:foregroundMark x1="79747" y1="68770" x2="79747" y2="68770"/>
                        <a14:foregroundMark x1="91392" y1="51735" x2="91392" y2="51735"/>
                      </a14:backgroundRemoval>
                    </a14:imgEffect>
                  </a14:imgLayer>
                </a14:imgProps>
              </a:ext>
            </a:extLst>
          </a:blip>
          <a:stretch>
            <a:fillRect/>
          </a:stretch>
        </p:blipFill>
        <p:spPr>
          <a:xfrm>
            <a:off x="2557708" y="3831863"/>
            <a:ext cx="665707" cy="534251"/>
          </a:xfrm>
          <a:prstGeom prst="rect">
            <a:avLst/>
          </a:prstGeom>
        </p:spPr>
      </p:pic>
      <p:pic>
        <p:nvPicPr>
          <p:cNvPr id="19" name="圖片 18">
            <a:extLst>
              <a:ext uri="{FF2B5EF4-FFF2-40B4-BE49-F238E27FC236}">
                <a16:creationId xmlns="" xmlns:a16="http://schemas.microsoft.com/office/drawing/2014/main" id="{05C6F9DE-2A60-0703-D644-F7B0FA1D51A2}"/>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8571" b="93061" l="7677" r="92323">
                        <a14:foregroundMark x1="92323" y1="38571" x2="92323" y2="38571"/>
                        <a14:foregroundMark x1="48425" y1="93469" x2="48425" y2="93469"/>
                        <a14:foregroundMark x1="7874" y1="22653" x2="7874" y2="22653"/>
                        <a14:foregroundMark x1="52559" y1="8571" x2="52559" y2="8571"/>
                        <a14:foregroundMark x1="46654" y1="90204" x2="46654" y2="90204"/>
                        <a14:foregroundMark x1="45866" y1="90408" x2="45866" y2="90408"/>
                      </a14:backgroundRemoval>
                    </a14:imgEffect>
                  </a14:imgLayer>
                </a14:imgProps>
              </a:ext>
            </a:extLst>
          </a:blip>
          <a:stretch>
            <a:fillRect/>
          </a:stretch>
        </p:blipFill>
        <p:spPr>
          <a:xfrm>
            <a:off x="3365077" y="3386187"/>
            <a:ext cx="606354" cy="584869"/>
          </a:xfrm>
          <a:prstGeom prst="rect">
            <a:avLst/>
          </a:prstGeom>
        </p:spPr>
      </p:pic>
    </p:spTree>
    <p:extLst>
      <p:ext uri="{BB962C8B-B14F-4D97-AF65-F5344CB8AC3E}">
        <p14:creationId xmlns:p14="http://schemas.microsoft.com/office/powerpoint/2010/main" val="111179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2267744" y="2225126"/>
            <a:ext cx="6048672" cy="201622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Rectangle 5"/>
          <p:cNvSpPr>
            <a:spLocks noChangeArrowheads="1"/>
          </p:cNvSpPr>
          <p:nvPr/>
        </p:nvSpPr>
        <p:spPr bwMode="gray">
          <a:xfrm>
            <a:off x="263268" y="320338"/>
            <a:ext cx="6180992" cy="523220"/>
          </a:xfrm>
          <a:prstGeom prst="rect">
            <a:avLst/>
          </a:prstGeom>
          <a:noFill/>
          <a:ln w="6350" algn="ctr">
            <a:noFill/>
            <a:miter lim="800000"/>
            <a:headEnd/>
            <a:tailEnd/>
          </a:ln>
          <a:effectLst/>
        </p:spPr>
        <p:txBody>
          <a:bodyPr>
            <a:spAutoFit/>
          </a:bodyPr>
          <a:lstStyle/>
          <a:p>
            <a:pPr>
              <a:spcBef>
                <a:spcPct val="0"/>
              </a:spcBef>
              <a:buClr>
                <a:srgbClr val="CC0000"/>
              </a:buClr>
              <a:defRPr/>
            </a:pPr>
            <a:r>
              <a:rPr lang="en-US" altLang="zh-TW" sz="2800" b="1" dirty="0">
                <a:solidFill>
                  <a:srgbClr val="0070C0"/>
                </a:solidFill>
                <a:latin typeface="+mj-ea"/>
                <a:ea typeface="+mj-ea"/>
                <a:cs typeface="+mj-cs"/>
              </a:rPr>
              <a:t>3D</a:t>
            </a:r>
            <a:r>
              <a:rPr lang="zh-TW" altLang="en-US" sz="2800" b="1" dirty="0">
                <a:solidFill>
                  <a:srgbClr val="0070C0"/>
                </a:solidFill>
                <a:latin typeface="+mj-ea"/>
                <a:ea typeface="+mj-ea"/>
                <a:cs typeface="+mj-cs"/>
              </a:rPr>
              <a:t>先進封測 </a:t>
            </a:r>
            <a:r>
              <a:rPr lang="en-US" altLang="zh-TW" sz="2800" b="1" dirty="0">
                <a:solidFill>
                  <a:srgbClr val="0070C0"/>
                </a:solidFill>
                <a:latin typeface="+mj-ea"/>
                <a:ea typeface="+mj-ea"/>
                <a:cs typeface="+mj-cs"/>
              </a:rPr>
              <a:t>510 FOUP</a:t>
            </a:r>
            <a:endParaRPr lang="zh-TW" altLang="en-US" sz="2800" b="1" dirty="0">
              <a:solidFill>
                <a:srgbClr val="0070C0"/>
              </a:solidFill>
              <a:latin typeface="+mj-ea"/>
              <a:ea typeface="+mj-ea"/>
              <a:cs typeface="+mj-cs"/>
            </a:endParaRPr>
          </a:p>
        </p:txBody>
      </p:sp>
      <p:sp>
        <p:nvSpPr>
          <p:cNvPr id="59" name="日期版面配置區 3"/>
          <p:cNvSpPr>
            <a:spLocks noGrp="1"/>
          </p:cNvSpPr>
          <p:nvPr>
            <p:ph type="dt" sz="half" idx="10"/>
          </p:nvPr>
        </p:nvSpPr>
        <p:spPr>
          <a:xfrm>
            <a:off x="179512" y="4695986"/>
            <a:ext cx="2133600" cy="273844"/>
          </a:xfrm>
        </p:spPr>
        <p:txBody>
          <a:bodyPr/>
          <a:lstStyle/>
          <a:p>
            <a:fld id="{784524B3-3563-480D-A526-50C78DA9A87A}" type="datetime1">
              <a:rPr lang="zh-TW" altLang="en-US" smtClean="0"/>
              <a:t>2022/7/28</a:t>
            </a:fld>
            <a:endParaRPr lang="zh-TW" altLang="en-US"/>
          </a:p>
        </p:txBody>
      </p:sp>
      <p:sp>
        <p:nvSpPr>
          <p:cNvPr id="65" name="頁尾版面配置區 4"/>
          <p:cNvSpPr>
            <a:spLocks noGrp="1"/>
          </p:cNvSpPr>
          <p:nvPr>
            <p:ph type="ftr" sz="quarter" idx="11"/>
          </p:nvPr>
        </p:nvSpPr>
        <p:spPr>
          <a:xfrm>
            <a:off x="3124200" y="4767263"/>
            <a:ext cx="2895600" cy="273844"/>
          </a:xfrm>
        </p:spPr>
        <p:txBody>
          <a:bodyPr/>
          <a:lstStyle/>
          <a:p>
            <a:r>
              <a:rPr lang="en-US" altLang="zh-TW"/>
              <a:t>Copyright© </a:t>
            </a:r>
            <a:r>
              <a:rPr lang="zh-TW" altLang="en-US"/>
              <a:t>家登精密工業股份有限公司</a:t>
            </a:r>
            <a:endParaRPr lang="en-US" altLang="zh-TW"/>
          </a:p>
          <a:p>
            <a:r>
              <a:rPr lang="zh-TW" altLang="en-US"/>
              <a:t>著作權所有</a:t>
            </a:r>
            <a:endParaRPr lang="zh-TW" altLang="en-US" dirty="0"/>
          </a:p>
        </p:txBody>
      </p:sp>
      <p:sp>
        <p:nvSpPr>
          <p:cNvPr id="66" name="投影片編號版面配置區 5"/>
          <p:cNvSpPr>
            <a:spLocks noGrp="1"/>
          </p:cNvSpPr>
          <p:nvPr>
            <p:ph type="sldNum" sz="quarter" idx="12"/>
          </p:nvPr>
        </p:nvSpPr>
        <p:spPr>
          <a:xfrm>
            <a:off x="6876256" y="4695986"/>
            <a:ext cx="2133600" cy="273844"/>
          </a:xfrm>
        </p:spPr>
        <p:txBody>
          <a:bodyPr/>
          <a:lstStyle/>
          <a:p>
            <a:fld id="{A367AD39-96D1-4C90-9065-4640A4D06C2B}" type="slidenum">
              <a:rPr lang="zh-TW" altLang="en-US" smtClean="0"/>
              <a:t>7</a:t>
            </a:fld>
            <a:endParaRPr lang="zh-TW" altLang="en-US"/>
          </a:p>
        </p:txBody>
      </p:sp>
      <p:sp>
        <p:nvSpPr>
          <p:cNvPr id="2" name="矩形 1"/>
          <p:cNvSpPr/>
          <p:nvPr/>
        </p:nvSpPr>
        <p:spPr>
          <a:xfrm>
            <a:off x="539552" y="1059582"/>
            <a:ext cx="7920880" cy="926985"/>
          </a:xfrm>
          <a:prstGeom prst="rect">
            <a:avLst/>
          </a:prstGeom>
        </p:spPr>
        <p:txBody>
          <a:bodyPr wrap="square">
            <a:spAutoFit/>
          </a:bodyPr>
          <a:lstStyle/>
          <a:p>
            <a:pPr marL="228943" indent="-228943" defTabSz="1019175" fontAlgn="base">
              <a:lnSpc>
                <a:spcPct val="110000"/>
              </a:lnSpc>
              <a:spcBef>
                <a:spcPct val="20000"/>
              </a:spcBef>
              <a:spcAft>
                <a:spcPct val="0"/>
              </a:spcAft>
              <a:buClr>
                <a:schemeClr val="tx2"/>
              </a:buClr>
              <a:buFontTx/>
              <a:buChar char="-"/>
            </a:pPr>
            <a:r>
              <a:rPr lang="zh-TW" altLang="en-US" sz="1500" kern="0" dirty="0">
                <a:latin typeface="+mj-ea"/>
                <a:ea typeface="+mj-ea"/>
                <a:cs typeface="Arial Narrow" charset="0"/>
              </a:rPr>
              <a:t>為了延續摩爾定律有效性，</a:t>
            </a:r>
            <a:r>
              <a:rPr lang="en-US" altLang="zh-TW" sz="1500" kern="0" dirty="0">
                <a:latin typeface="+mj-ea"/>
                <a:ea typeface="+mj-ea"/>
                <a:cs typeface="Arial Narrow" charset="0"/>
              </a:rPr>
              <a:t>3D</a:t>
            </a:r>
            <a:r>
              <a:rPr lang="zh-TW" altLang="en-US" sz="1500" kern="0" dirty="0">
                <a:latin typeface="+mj-ea"/>
                <a:ea typeface="+mj-ea"/>
                <a:cs typeface="Arial Narrow" charset="0"/>
              </a:rPr>
              <a:t>先進封裝技術已開始進入高速成長階段</a:t>
            </a:r>
            <a:endParaRPr lang="en-US" altLang="zh-TW" sz="1500" kern="0" dirty="0">
              <a:latin typeface="+mj-ea"/>
              <a:ea typeface="+mj-ea"/>
              <a:cs typeface="Arial Narrow" charset="0"/>
            </a:endParaRPr>
          </a:p>
          <a:p>
            <a:pPr marL="228943" indent="-228943" defTabSz="1019175" fontAlgn="base">
              <a:lnSpc>
                <a:spcPct val="110000"/>
              </a:lnSpc>
              <a:spcBef>
                <a:spcPct val="20000"/>
              </a:spcBef>
              <a:spcAft>
                <a:spcPct val="0"/>
              </a:spcAft>
              <a:buClr>
                <a:schemeClr val="tx2"/>
              </a:buClr>
              <a:buFontTx/>
              <a:buChar char="-"/>
            </a:pPr>
            <a:r>
              <a:rPr lang="en-US" altLang="zh-TW" sz="1500" kern="0" dirty="0">
                <a:latin typeface="+mj-ea"/>
                <a:ea typeface="+mj-ea"/>
                <a:cs typeface="Arial Narrow" charset="0"/>
              </a:rPr>
              <a:t>2021 3D</a:t>
            </a:r>
            <a:r>
              <a:rPr lang="zh-TW" altLang="en-US" sz="1500" kern="0" dirty="0">
                <a:latin typeface="+mj-ea"/>
                <a:ea typeface="+mj-ea"/>
                <a:cs typeface="Arial Narrow" charset="0"/>
              </a:rPr>
              <a:t>封裝全球半導體廠資本支出達</a:t>
            </a:r>
            <a:r>
              <a:rPr lang="en-US" altLang="zh-TW" sz="1500" kern="0" dirty="0">
                <a:latin typeface="+mj-ea"/>
                <a:ea typeface="+mj-ea"/>
                <a:cs typeface="Arial Narrow" charset="0"/>
              </a:rPr>
              <a:t>119</a:t>
            </a:r>
            <a:r>
              <a:rPr lang="zh-TW" altLang="en-US" sz="1500" kern="0" dirty="0">
                <a:latin typeface="+mj-ea"/>
                <a:ea typeface="+mj-ea"/>
                <a:cs typeface="Arial Narrow" charset="0"/>
              </a:rPr>
              <a:t>億美元，未來三年成長幅度高</a:t>
            </a:r>
            <a:endParaRPr lang="en-US" altLang="zh-TW" sz="1500" kern="0" dirty="0">
              <a:latin typeface="+mj-ea"/>
              <a:ea typeface="+mj-ea"/>
              <a:cs typeface="Arial Narrow" charset="0"/>
            </a:endParaRPr>
          </a:p>
          <a:p>
            <a:pPr marL="228943" indent="-228943" defTabSz="1019175" fontAlgn="base">
              <a:lnSpc>
                <a:spcPct val="110000"/>
              </a:lnSpc>
              <a:spcBef>
                <a:spcPct val="20000"/>
              </a:spcBef>
              <a:spcAft>
                <a:spcPct val="0"/>
              </a:spcAft>
              <a:buClr>
                <a:schemeClr val="tx2"/>
              </a:buClr>
              <a:buFontTx/>
              <a:buChar char="-"/>
            </a:pPr>
            <a:r>
              <a:rPr lang="zh-TW" altLang="en-US" sz="1500" kern="0" dirty="0">
                <a:latin typeface="+mj-ea"/>
                <a:ea typeface="+mj-ea"/>
                <a:cs typeface="Arial Narrow" charset="0"/>
              </a:rPr>
              <a:t>家登搶先開發</a:t>
            </a:r>
            <a:r>
              <a:rPr lang="en-US" altLang="zh-TW" sz="1500" kern="0" dirty="0">
                <a:latin typeface="+mj-ea"/>
                <a:ea typeface="+mj-ea"/>
                <a:cs typeface="Arial Narrow" charset="0"/>
              </a:rPr>
              <a:t>3D</a:t>
            </a:r>
            <a:r>
              <a:rPr lang="zh-TW" altLang="en-US" sz="1500" kern="0" dirty="0">
                <a:latin typeface="+mj-ea"/>
                <a:ea typeface="+mj-ea"/>
                <a:cs typeface="Arial Narrow" charset="0"/>
              </a:rPr>
              <a:t>先進封測 </a:t>
            </a:r>
            <a:r>
              <a:rPr lang="en-US" altLang="zh-TW" sz="1500" kern="0" dirty="0">
                <a:latin typeface="+mj-ea"/>
                <a:ea typeface="+mj-ea"/>
                <a:cs typeface="Arial Narrow" charset="0"/>
              </a:rPr>
              <a:t>510 FOUP</a:t>
            </a:r>
            <a:r>
              <a:rPr lang="zh-TW" altLang="en-US" sz="1500" kern="0" dirty="0">
                <a:latin typeface="+mj-ea"/>
                <a:ea typeface="+mj-ea"/>
                <a:cs typeface="Arial Narrow" charset="0"/>
              </a:rPr>
              <a:t> ，具市場領導地位與訂價權</a:t>
            </a:r>
            <a:endParaRPr lang="en-US" altLang="zh-TW" sz="1500" kern="0" dirty="0">
              <a:latin typeface="+mj-ea"/>
              <a:ea typeface="+mj-ea"/>
              <a:cs typeface="Arial Narrow" charset="0"/>
            </a:endParaRPr>
          </a:p>
        </p:txBody>
      </p:sp>
      <p:sp>
        <p:nvSpPr>
          <p:cNvPr id="14" name="矩形 13"/>
          <p:cNvSpPr/>
          <p:nvPr/>
        </p:nvSpPr>
        <p:spPr>
          <a:xfrm>
            <a:off x="2771800" y="2430414"/>
            <a:ext cx="5399818" cy="1708160"/>
          </a:xfrm>
          <a:prstGeom prst="rect">
            <a:avLst/>
          </a:prstGeom>
        </p:spPr>
        <p:txBody>
          <a:bodyPr wrap="square">
            <a:spAutoFit/>
          </a:bodyPr>
          <a:lstStyle/>
          <a:p>
            <a:pPr marL="285750" indent="-285750">
              <a:lnSpc>
                <a:spcPct val="150000"/>
              </a:lnSpc>
              <a:buFont typeface="Wingdings" panose="05000000000000000000" pitchFamily="2" charset="2"/>
              <a:buChar char="p"/>
            </a:pPr>
            <a:r>
              <a:rPr lang="zh-TW" altLang="en-US" sz="1400" kern="0" dirty="0">
                <a:latin typeface="+mj-ea"/>
                <a:ea typeface="+mj-ea"/>
                <a:cs typeface="Arial Narrow" charset="0"/>
              </a:rPr>
              <a:t>提供</a:t>
            </a:r>
            <a:r>
              <a:rPr lang="en-US" altLang="zh-TW" sz="1400" kern="0" dirty="0">
                <a:latin typeface="+mj-ea"/>
                <a:ea typeface="+mj-ea"/>
                <a:cs typeface="Arial Narrow" charset="0"/>
              </a:rPr>
              <a:t>510x510 PCB</a:t>
            </a:r>
            <a:r>
              <a:rPr lang="zh-TW" altLang="en-US" sz="1400" kern="0" dirty="0">
                <a:latin typeface="+mj-ea"/>
                <a:ea typeface="+mj-ea"/>
                <a:cs typeface="Arial Narrow" charset="0"/>
              </a:rPr>
              <a:t>在運輸傳載與儲存時的高效能防護</a:t>
            </a:r>
            <a:endParaRPr lang="en-US" altLang="zh-TW" sz="1400" kern="0" dirty="0">
              <a:latin typeface="+mj-ea"/>
              <a:ea typeface="+mj-ea"/>
              <a:cs typeface="Arial Narrow" charset="0"/>
            </a:endParaRPr>
          </a:p>
          <a:p>
            <a:pPr marL="285750" indent="-285750">
              <a:lnSpc>
                <a:spcPct val="150000"/>
              </a:lnSpc>
              <a:buFont typeface="Wingdings" panose="05000000000000000000" pitchFamily="2" charset="2"/>
              <a:buChar char="p"/>
            </a:pPr>
            <a:r>
              <a:rPr lang="zh-TW" altLang="en-US" sz="1400" kern="0" dirty="0">
                <a:latin typeface="+mj-ea"/>
                <a:ea typeface="+mj-ea"/>
                <a:cs typeface="Arial Narrow" charset="0"/>
              </a:rPr>
              <a:t>具氣密性與充氣功能，可將</a:t>
            </a:r>
            <a:r>
              <a:rPr lang="en-US" altLang="zh-TW" sz="1400" kern="0" dirty="0">
                <a:latin typeface="+mj-ea"/>
                <a:ea typeface="+mj-ea"/>
                <a:cs typeface="Arial Narrow" charset="0"/>
              </a:rPr>
              <a:t>FOUP</a:t>
            </a:r>
            <a:r>
              <a:rPr lang="zh-TW" altLang="en-US" sz="1400" kern="0" dirty="0">
                <a:latin typeface="+mj-ea"/>
                <a:ea typeface="+mj-ea"/>
                <a:cs typeface="Arial Narrow" charset="0"/>
              </a:rPr>
              <a:t>內部維持在低濕度的潔淨環境，有效降低</a:t>
            </a:r>
            <a:r>
              <a:rPr lang="en-US" altLang="zh-TW" sz="1400" kern="0" dirty="0">
                <a:latin typeface="+mj-ea"/>
                <a:ea typeface="+mj-ea"/>
                <a:cs typeface="Arial Narrow" charset="0"/>
              </a:rPr>
              <a:t>PCB</a:t>
            </a:r>
            <a:r>
              <a:rPr lang="zh-TW" altLang="en-US" sz="1400" kern="0" dirty="0">
                <a:latin typeface="+mj-ea"/>
                <a:ea typeface="+mj-ea"/>
                <a:cs typeface="Arial Narrow" charset="0"/>
              </a:rPr>
              <a:t>受到釋出氣體汙染的風險</a:t>
            </a:r>
            <a:endParaRPr lang="en-US" altLang="zh-TW" sz="1400" kern="0" dirty="0">
              <a:latin typeface="+mj-ea"/>
              <a:ea typeface="+mj-ea"/>
              <a:cs typeface="Arial Narrow" charset="0"/>
            </a:endParaRPr>
          </a:p>
          <a:p>
            <a:pPr marL="285750" indent="-285750">
              <a:lnSpc>
                <a:spcPct val="150000"/>
              </a:lnSpc>
              <a:buFont typeface="Wingdings" panose="05000000000000000000" pitchFamily="2" charset="2"/>
              <a:buChar char="p"/>
            </a:pPr>
            <a:r>
              <a:rPr lang="zh-TW" altLang="en-US" sz="1400" kern="0" dirty="0">
                <a:latin typeface="+mj-ea"/>
                <a:ea typeface="+mj-ea"/>
                <a:cs typeface="Arial Narrow" charset="0"/>
              </a:rPr>
              <a:t>可配合</a:t>
            </a:r>
            <a:r>
              <a:rPr lang="en-US" altLang="zh-TW" sz="1400" kern="0" dirty="0">
                <a:latin typeface="+mj-ea"/>
                <a:ea typeface="+mj-ea"/>
                <a:cs typeface="Arial Narrow" charset="0"/>
              </a:rPr>
              <a:t>AGV</a:t>
            </a:r>
            <a:r>
              <a:rPr lang="zh-TW" altLang="en-US" sz="1400" kern="0" dirty="0">
                <a:latin typeface="+mj-ea"/>
                <a:ea typeface="+mj-ea"/>
                <a:cs typeface="Arial Narrow" charset="0"/>
              </a:rPr>
              <a:t>自動化傳輸</a:t>
            </a:r>
            <a:endParaRPr lang="en-US" altLang="zh-TW" sz="1400" kern="0" dirty="0">
              <a:latin typeface="+mj-ea"/>
              <a:ea typeface="+mj-ea"/>
              <a:cs typeface="Arial Narrow" charset="0"/>
            </a:endParaRPr>
          </a:p>
          <a:p>
            <a:pPr marL="285750" indent="-285750">
              <a:lnSpc>
                <a:spcPct val="150000"/>
              </a:lnSpc>
              <a:buFont typeface="Wingdings" panose="05000000000000000000" pitchFamily="2" charset="2"/>
              <a:buChar char="p"/>
            </a:pPr>
            <a:r>
              <a:rPr lang="zh-TW" altLang="en-US" sz="1400" kern="0" dirty="0">
                <a:latin typeface="+mj-ea"/>
                <a:ea typeface="+mj-ea"/>
                <a:cs typeface="Arial Narrow" charset="0"/>
              </a:rPr>
              <a:t>符合半導體靜電消散材料之要求</a:t>
            </a:r>
            <a:endParaRPr lang="en-US" altLang="zh-TW" sz="1400" kern="0" dirty="0">
              <a:latin typeface="+mj-ea"/>
              <a:ea typeface="+mj-ea"/>
              <a:cs typeface="Arial Narrow" charset="0"/>
            </a:endParaRPr>
          </a:p>
        </p:txBody>
      </p:sp>
      <p:pic>
        <p:nvPicPr>
          <p:cNvPr id="1026" name="Picture 2"/>
          <p:cNvPicPr>
            <a:picLocks noChangeAspect="1" noChangeArrowheads="1"/>
          </p:cNvPicPr>
          <p:nvPr/>
        </p:nvPicPr>
        <p:blipFill>
          <a:blip r:embed="rId2" cstate="print">
            <a:clrChange>
              <a:clrFrom>
                <a:srgbClr val="EEF3F9"/>
              </a:clrFrom>
              <a:clrTo>
                <a:srgbClr val="EEF3F9">
                  <a:alpha val="0"/>
                </a:srgbClr>
              </a:clrTo>
            </a:clrChange>
            <a:extLst>
              <a:ext uri="{28A0092B-C50C-407E-A947-70E740481C1C}">
                <a14:useLocalDpi xmlns:a14="http://schemas.microsoft.com/office/drawing/2010/main" val="0"/>
              </a:ext>
            </a:extLst>
          </a:blip>
          <a:srcRect/>
          <a:stretch>
            <a:fillRect/>
          </a:stretch>
        </p:blipFill>
        <p:spPr bwMode="auto">
          <a:xfrm>
            <a:off x="683568" y="2211710"/>
            <a:ext cx="2088232" cy="2145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14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期版面配置區 3"/>
          <p:cNvSpPr>
            <a:spLocks noGrp="1"/>
          </p:cNvSpPr>
          <p:nvPr>
            <p:ph type="dt" sz="half" idx="10"/>
          </p:nvPr>
        </p:nvSpPr>
        <p:spPr>
          <a:xfrm>
            <a:off x="179512" y="4695986"/>
            <a:ext cx="2133600" cy="273844"/>
          </a:xfrm>
        </p:spPr>
        <p:txBody>
          <a:bodyPr/>
          <a:lstStyle/>
          <a:p>
            <a:fld id="{784524B3-3563-480D-A526-50C78DA9A87A}" type="datetime1">
              <a:rPr lang="zh-TW" altLang="en-US" smtClean="0"/>
              <a:t>2022/7/28</a:t>
            </a:fld>
            <a:endParaRPr lang="zh-TW" altLang="en-US"/>
          </a:p>
        </p:txBody>
      </p:sp>
      <p:sp>
        <p:nvSpPr>
          <p:cNvPr id="12" name="頁尾版面配置區 4"/>
          <p:cNvSpPr>
            <a:spLocks noGrp="1"/>
          </p:cNvSpPr>
          <p:nvPr>
            <p:ph type="ftr" sz="quarter" idx="11"/>
          </p:nvPr>
        </p:nvSpPr>
        <p:spPr>
          <a:xfrm>
            <a:off x="3124200" y="4767263"/>
            <a:ext cx="2895600" cy="273844"/>
          </a:xfrm>
        </p:spPr>
        <p:txBody>
          <a:bodyPr/>
          <a:lstStyle/>
          <a:p>
            <a:r>
              <a:rPr lang="en-US" altLang="zh-TW"/>
              <a:t>Copyright© </a:t>
            </a:r>
            <a:r>
              <a:rPr lang="zh-TW" altLang="en-US"/>
              <a:t>家登精密工業股份有限公司</a:t>
            </a:r>
            <a:endParaRPr lang="en-US" altLang="zh-TW"/>
          </a:p>
          <a:p>
            <a:r>
              <a:rPr lang="zh-TW" altLang="en-US"/>
              <a:t>著作權所有</a:t>
            </a:r>
            <a:endParaRPr lang="zh-TW" altLang="en-US" dirty="0"/>
          </a:p>
        </p:txBody>
      </p:sp>
      <p:sp>
        <p:nvSpPr>
          <p:cNvPr id="13" name="投影片編號版面配置區 5"/>
          <p:cNvSpPr>
            <a:spLocks noGrp="1"/>
          </p:cNvSpPr>
          <p:nvPr>
            <p:ph type="sldNum" sz="quarter" idx="12"/>
          </p:nvPr>
        </p:nvSpPr>
        <p:spPr>
          <a:xfrm>
            <a:off x="6876256" y="4695986"/>
            <a:ext cx="2133600" cy="273844"/>
          </a:xfrm>
        </p:spPr>
        <p:txBody>
          <a:bodyPr/>
          <a:lstStyle/>
          <a:p>
            <a:fld id="{A367AD39-96D1-4C90-9065-4640A4D06C2B}" type="slidenum">
              <a:rPr lang="zh-TW" altLang="en-US" smtClean="0"/>
              <a:t>8</a:t>
            </a:fld>
            <a:endParaRPr lang="zh-TW" altLang="en-US"/>
          </a:p>
        </p:txBody>
      </p:sp>
      <p:sp>
        <p:nvSpPr>
          <p:cNvPr id="10" name="文字方塊 9"/>
          <p:cNvSpPr txBox="1">
            <a:spLocks noChangeArrowheads="1"/>
          </p:cNvSpPr>
          <p:nvPr/>
        </p:nvSpPr>
        <p:spPr bwMode="auto">
          <a:xfrm>
            <a:off x="8273553" y="4174917"/>
            <a:ext cx="1339007" cy="246221"/>
          </a:xfrm>
          <a:prstGeom prst="rect">
            <a:avLst/>
          </a:prstGeom>
          <a:noFill/>
          <a:ln>
            <a:noFill/>
          </a:ln>
        </p:spPr>
        <p:txBody>
          <a:bodyPr wrap="square">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000" b="1" dirty="0">
                <a:solidFill>
                  <a:srgbClr val="000000"/>
                </a:solidFill>
                <a:latin typeface="微軟正黑體" pitchFamily="34" charset="-120"/>
                <a:ea typeface="微軟正黑體" pitchFamily="34" charset="-120"/>
              </a:rPr>
              <a:t>千元</a:t>
            </a:r>
          </a:p>
        </p:txBody>
      </p:sp>
      <p:sp>
        <p:nvSpPr>
          <p:cNvPr id="14" name="Rectangle 5"/>
          <p:cNvSpPr>
            <a:spLocks noChangeArrowheads="1"/>
          </p:cNvSpPr>
          <p:nvPr/>
        </p:nvSpPr>
        <p:spPr bwMode="gray">
          <a:xfrm>
            <a:off x="263268" y="320338"/>
            <a:ext cx="6180992" cy="523220"/>
          </a:xfrm>
          <a:prstGeom prst="rect">
            <a:avLst/>
          </a:prstGeom>
          <a:noFill/>
          <a:ln w="6350" algn="ctr">
            <a:noFill/>
            <a:miter lim="800000"/>
            <a:headEnd/>
            <a:tailEnd/>
          </a:ln>
          <a:effectLst/>
        </p:spPr>
        <p:txBody>
          <a:bodyPr>
            <a:spAutoFit/>
          </a:bodyPr>
          <a:lstStyle/>
          <a:p>
            <a:pPr>
              <a:spcBef>
                <a:spcPct val="0"/>
              </a:spcBef>
              <a:buClr>
                <a:srgbClr val="CC0000"/>
              </a:buClr>
              <a:defRPr/>
            </a:pPr>
            <a:r>
              <a:rPr lang="en-US" altLang="zh-TW" sz="2800" b="1" dirty="0">
                <a:solidFill>
                  <a:srgbClr val="0070C0"/>
                </a:solidFill>
                <a:latin typeface="+mj-ea"/>
                <a:ea typeface="+mj-ea"/>
                <a:cs typeface="+mj-cs"/>
              </a:rPr>
              <a:t>2019 ~2022 </a:t>
            </a:r>
            <a:r>
              <a:rPr lang="zh-TW" altLang="en-US" sz="2800" b="1" dirty="0">
                <a:solidFill>
                  <a:srgbClr val="0070C0"/>
                </a:solidFill>
                <a:latin typeface="+mj-ea"/>
                <a:ea typeface="+mj-ea"/>
                <a:cs typeface="+mj-cs"/>
              </a:rPr>
              <a:t>家登營收表現</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106938"/>
            <a:ext cx="3024336" cy="162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7892" y="1106938"/>
            <a:ext cx="2608524" cy="163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7892" y="2853133"/>
            <a:ext cx="2608524" cy="156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776" y="2865650"/>
            <a:ext cx="3024336" cy="155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107504" y="1256442"/>
            <a:ext cx="2507418" cy="523220"/>
          </a:xfrm>
          <a:prstGeom prst="rect">
            <a:avLst/>
          </a:prstGeom>
          <a:noFill/>
        </p:spPr>
        <p:txBody>
          <a:bodyPr wrap="none" rtlCol="0">
            <a:spAutoFit/>
          </a:bodyPr>
          <a:lstStyle/>
          <a:p>
            <a:pPr algn="ctr"/>
            <a:r>
              <a:rPr lang="zh-TW" altLang="en-US" sz="1400" u="sng" dirty="0"/>
              <a:t>家登載具本業</a:t>
            </a:r>
            <a:endParaRPr lang="en-US" altLang="zh-TW" sz="1400" u="sng" dirty="0"/>
          </a:p>
          <a:p>
            <a:pPr algn="ctr"/>
            <a:r>
              <a:rPr lang="en-US" altLang="zh-TW" sz="1400" u="sng" dirty="0"/>
              <a:t>(</a:t>
            </a:r>
            <a:r>
              <a:rPr lang="zh-TW" altLang="en-US" sz="1400" u="sng" dirty="0"/>
              <a:t>光罩傳載</a:t>
            </a:r>
            <a:r>
              <a:rPr lang="en-US" altLang="zh-TW" sz="1400" u="sng" dirty="0"/>
              <a:t>/</a:t>
            </a:r>
            <a:r>
              <a:rPr lang="zh-TW" altLang="en-US" sz="1400" u="sng" dirty="0"/>
              <a:t>晶圓傳載解決方案</a:t>
            </a:r>
            <a:r>
              <a:rPr lang="en-US" altLang="zh-TW" sz="1400" u="sng" dirty="0"/>
              <a:t>)</a:t>
            </a:r>
            <a:endParaRPr lang="zh-TW" altLang="en-US" sz="1400" u="sng" dirty="0"/>
          </a:p>
        </p:txBody>
      </p:sp>
      <p:sp>
        <p:nvSpPr>
          <p:cNvPr id="18" name="文字方塊 17"/>
          <p:cNvSpPr txBox="1"/>
          <p:nvPr/>
        </p:nvSpPr>
        <p:spPr>
          <a:xfrm>
            <a:off x="810929" y="3056642"/>
            <a:ext cx="1096775" cy="523220"/>
          </a:xfrm>
          <a:prstGeom prst="rect">
            <a:avLst/>
          </a:prstGeom>
          <a:noFill/>
        </p:spPr>
        <p:txBody>
          <a:bodyPr wrap="none" rtlCol="0">
            <a:spAutoFit/>
          </a:bodyPr>
          <a:lstStyle/>
          <a:p>
            <a:r>
              <a:rPr lang="zh-TW" altLang="en-US" sz="1400" u="sng" dirty="0"/>
              <a:t>家登自動化</a:t>
            </a:r>
            <a:endParaRPr lang="en-US" altLang="zh-TW" sz="1400" u="sng" dirty="0"/>
          </a:p>
          <a:p>
            <a:pPr algn="ctr"/>
            <a:r>
              <a:rPr lang="en-US" altLang="zh-TW" sz="1400" u="sng" dirty="0"/>
              <a:t>(</a:t>
            </a:r>
            <a:r>
              <a:rPr lang="zh-TW" altLang="en-US" sz="1400" u="sng" dirty="0"/>
              <a:t>設備類</a:t>
            </a:r>
            <a:r>
              <a:rPr lang="en-US" altLang="zh-TW" sz="1400" u="sng" dirty="0"/>
              <a:t>)</a:t>
            </a:r>
            <a:endParaRPr lang="zh-TW" altLang="en-US" sz="1400" u="sng" dirty="0"/>
          </a:p>
        </p:txBody>
      </p:sp>
    </p:spTree>
    <p:extLst>
      <p:ext uri="{BB962C8B-B14F-4D97-AF65-F5344CB8AC3E}">
        <p14:creationId xmlns:p14="http://schemas.microsoft.com/office/powerpoint/2010/main" val="370756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800" b="1" dirty="0">
                <a:latin typeface="+mj-ea"/>
              </a:rPr>
              <a:t>家登載具本業營收分類表現</a:t>
            </a:r>
          </a:p>
        </p:txBody>
      </p:sp>
      <p:sp>
        <p:nvSpPr>
          <p:cNvPr id="4" name="日期版面配置區 3"/>
          <p:cNvSpPr>
            <a:spLocks noGrp="1"/>
          </p:cNvSpPr>
          <p:nvPr>
            <p:ph type="dt" sz="half" idx="10"/>
          </p:nvPr>
        </p:nvSpPr>
        <p:spPr/>
        <p:txBody>
          <a:bodyPr/>
          <a:lstStyle/>
          <a:p>
            <a:fld id="{784524B3-3563-480D-A526-50C78DA9A87A}" type="datetime1">
              <a:rPr lang="zh-TW" altLang="en-US" smtClean="0"/>
              <a:t>2022/7/28</a:t>
            </a:fld>
            <a:endParaRPr lang="zh-TW" altLang="en-US"/>
          </a:p>
        </p:txBody>
      </p:sp>
      <p:sp>
        <p:nvSpPr>
          <p:cNvPr id="5" name="頁尾版面配置區 4"/>
          <p:cNvSpPr>
            <a:spLocks noGrp="1"/>
          </p:cNvSpPr>
          <p:nvPr>
            <p:ph type="ftr" sz="quarter" idx="11"/>
          </p:nvPr>
        </p:nvSpPr>
        <p:spPr/>
        <p:txBody>
          <a:bodyPr/>
          <a:lstStyle/>
          <a:p>
            <a:r>
              <a:rPr lang="en-US" altLang="zh-TW"/>
              <a:t>Copyright© </a:t>
            </a:r>
            <a:r>
              <a:rPr lang="zh-TW" altLang="en-US"/>
              <a:t>家登精密工業股份有限公司</a:t>
            </a:r>
            <a:endParaRPr lang="en-US" altLang="zh-TW"/>
          </a:p>
          <a:p>
            <a:r>
              <a:rPr lang="zh-TW" altLang="en-US"/>
              <a:t>著作權所有</a:t>
            </a:r>
            <a:endParaRPr lang="zh-TW" altLang="en-US" dirty="0"/>
          </a:p>
        </p:txBody>
      </p:sp>
      <p:sp>
        <p:nvSpPr>
          <p:cNvPr id="6" name="投影片編號版面配置區 5"/>
          <p:cNvSpPr>
            <a:spLocks noGrp="1"/>
          </p:cNvSpPr>
          <p:nvPr>
            <p:ph type="sldNum" sz="quarter" idx="12"/>
          </p:nvPr>
        </p:nvSpPr>
        <p:spPr/>
        <p:txBody>
          <a:bodyPr/>
          <a:lstStyle/>
          <a:p>
            <a:fld id="{A367AD39-96D1-4C90-9065-4640A4D06C2B}" type="slidenum">
              <a:rPr lang="zh-TW" altLang="en-US" smtClean="0"/>
              <a:t>9</a:t>
            </a:fld>
            <a:endParaRPr lang="zh-TW" altLang="en-US"/>
          </a:p>
        </p:txBody>
      </p:sp>
      <p:sp>
        <p:nvSpPr>
          <p:cNvPr id="3" name="矩形 2"/>
          <p:cNvSpPr/>
          <p:nvPr/>
        </p:nvSpPr>
        <p:spPr>
          <a:xfrm>
            <a:off x="251520" y="3939902"/>
            <a:ext cx="5544616" cy="523220"/>
          </a:xfrm>
          <a:prstGeom prst="rect">
            <a:avLst/>
          </a:prstGeom>
        </p:spPr>
        <p:txBody>
          <a:bodyPr wrap="square">
            <a:spAutoFit/>
          </a:bodyPr>
          <a:lstStyle/>
          <a:p>
            <a:r>
              <a:rPr lang="zh-TW" altLang="en-US" sz="1400" dirty="0">
                <a:sym typeface="Wingdings 2"/>
              </a:rPr>
              <a:t> </a:t>
            </a:r>
            <a:r>
              <a:rPr lang="zh-TW" altLang="zh-TW" sz="1400" dirty="0"/>
              <a:t>光罩傳載</a:t>
            </a:r>
            <a:r>
              <a:rPr lang="zh-TW" altLang="en-US" sz="1400" dirty="0"/>
              <a:t>解決方案</a:t>
            </a:r>
            <a:r>
              <a:rPr lang="zh-TW" altLang="zh-TW" sz="1400" dirty="0"/>
              <a:t>包含</a:t>
            </a:r>
            <a:r>
              <a:rPr lang="en-US" altLang="zh-TW" sz="1400" dirty="0"/>
              <a:t> EUV POD/ RSP </a:t>
            </a:r>
            <a:r>
              <a:rPr lang="zh-TW" altLang="zh-TW" sz="1400" dirty="0"/>
              <a:t>系列產品</a:t>
            </a:r>
            <a:r>
              <a:rPr lang="en-US" altLang="zh-TW" sz="1400" dirty="0"/>
              <a:t>/ </a:t>
            </a:r>
            <a:r>
              <a:rPr lang="zh-TW" altLang="zh-TW" sz="1400" dirty="0"/>
              <a:t>光罩盒</a:t>
            </a:r>
          </a:p>
          <a:p>
            <a:r>
              <a:rPr lang="zh-TW" altLang="en-US" sz="1400" dirty="0">
                <a:sym typeface="Wingdings 2"/>
              </a:rPr>
              <a:t> </a:t>
            </a:r>
            <a:r>
              <a:rPr lang="zh-TW" altLang="zh-TW" sz="1400" dirty="0"/>
              <a:t>晶圓傳載</a:t>
            </a:r>
            <a:r>
              <a:rPr lang="zh-TW" altLang="en-US" sz="1400" dirty="0"/>
              <a:t>解決方案</a:t>
            </a:r>
            <a:r>
              <a:rPr lang="zh-TW" altLang="zh-TW" sz="1400" dirty="0"/>
              <a:t>包含 前後段</a:t>
            </a:r>
            <a:r>
              <a:rPr lang="en-US" altLang="zh-TW" sz="1400" dirty="0"/>
              <a:t>FOUP/ </a:t>
            </a:r>
            <a:r>
              <a:rPr lang="zh-TW" altLang="zh-TW" sz="1400" dirty="0"/>
              <a:t>八吋晶圓盒</a:t>
            </a:r>
            <a:r>
              <a:rPr lang="en-US" altLang="zh-TW" sz="1400" dirty="0"/>
              <a:t> /Cassette</a:t>
            </a:r>
            <a:endParaRPr lang="zh-TW" altLang="zh-TW" sz="1400" dirty="0"/>
          </a:p>
        </p:txBody>
      </p:sp>
      <p:pic>
        <p:nvPicPr>
          <p:cNvPr id="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2" y="1981438"/>
            <a:ext cx="4464000" cy="138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rrowheads="1"/>
          </p:cNvPicPr>
          <p:nvPr/>
        </p:nvPicPr>
        <p:blipFill rotWithShape="1">
          <a:blip r:embed="rId3">
            <a:extLst>
              <a:ext uri="{28A0092B-C50C-407E-A947-70E740481C1C}">
                <a14:useLocalDpi xmlns:a14="http://schemas.microsoft.com/office/drawing/2010/main" val="0"/>
              </a:ext>
            </a:extLst>
          </a:blip>
          <a:srcRect l="1948" t="4231" r="2287" b="3702"/>
          <a:stretch/>
        </p:blipFill>
        <p:spPr bwMode="auto">
          <a:xfrm>
            <a:off x="4928864" y="1560246"/>
            <a:ext cx="3819600" cy="18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向右箭號 13"/>
          <p:cNvSpPr/>
          <p:nvPr/>
        </p:nvSpPr>
        <p:spPr>
          <a:xfrm rot="-2100000">
            <a:off x="4976600" y="2004566"/>
            <a:ext cx="801247" cy="54000"/>
          </a:xfrm>
          <a:prstGeom prst="rightArrow">
            <a:avLst>
              <a:gd name="adj1" fmla="val 50000"/>
              <a:gd name="adj2" fmla="val 73256"/>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6" name="向右箭號 15"/>
          <p:cNvSpPr/>
          <p:nvPr/>
        </p:nvSpPr>
        <p:spPr>
          <a:xfrm rot="-1260000">
            <a:off x="5955803" y="2642996"/>
            <a:ext cx="801247" cy="54000"/>
          </a:xfrm>
          <a:prstGeom prst="rightArrow">
            <a:avLst>
              <a:gd name="adj1" fmla="val 50000"/>
              <a:gd name="adj2" fmla="val 73256"/>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339866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Z_CAPS" val="UNMANAGED"/>
</p:tagLst>
</file>

<file path=ppt/tags/tag2.xml><?xml version="1.0" encoding="utf-8"?>
<p:tagLst xmlns:a="http://schemas.openxmlformats.org/drawingml/2006/main" xmlns:r="http://schemas.openxmlformats.org/officeDocument/2006/relationships" xmlns:p="http://schemas.openxmlformats.org/presentationml/2006/main">
  <p:tag name="AZ_CAPS" val="UNMANAGED"/>
</p:tagLst>
</file>

<file path=ppt/tags/tag3.xml><?xml version="1.0" encoding="utf-8"?>
<p:tagLst xmlns:a="http://schemas.openxmlformats.org/drawingml/2006/main" xmlns:r="http://schemas.openxmlformats.org/officeDocument/2006/relationships" xmlns:p="http://schemas.openxmlformats.org/presentationml/2006/main">
  <p:tag name="AZ_CAPS" val="UNMANAGED"/>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5141</TotalTime>
  <Words>1232</Words>
  <Application>Microsoft Office PowerPoint</Application>
  <PresentationFormat>如螢幕大小 (16:9)</PresentationFormat>
  <Paragraphs>263</Paragraphs>
  <Slides>15</Slides>
  <Notes>5</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Office 佈景主題</vt:lpstr>
      <vt:lpstr>Gudeng Precision Industrial Co. Ltd 家登精密工業股份有限公司</vt:lpstr>
      <vt:lpstr>免責聲明</vt:lpstr>
      <vt:lpstr>家登簡介</vt:lpstr>
      <vt:lpstr>PowerPoint 簡報</vt:lpstr>
      <vt:lpstr>PowerPoint 簡報</vt:lpstr>
      <vt:lpstr>PowerPoint 簡報</vt:lpstr>
      <vt:lpstr>PowerPoint 簡報</vt:lpstr>
      <vt:lpstr>PowerPoint 簡報</vt:lpstr>
      <vt:lpstr>家登載具本業營收分類表現</vt:lpstr>
      <vt:lpstr>家登營收分類表現</vt:lpstr>
      <vt:lpstr>財務表現成長趨勢</vt:lpstr>
      <vt:lpstr>PowerPoint 簡報</vt:lpstr>
      <vt:lpstr>策略與展望</vt:lpstr>
      <vt:lpstr>PowerPoint 簡報</vt:lpstr>
      <vt:lpstr>投資人提問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Wendy.Huang 黃姿維</dc:creator>
  <cp:lastModifiedBy>Lynn.Chu 朱佳琳</cp:lastModifiedBy>
  <cp:revision>328</cp:revision>
  <cp:lastPrinted>2022-03-01T08:16:23Z</cp:lastPrinted>
  <dcterms:created xsi:type="dcterms:W3CDTF">2020-05-28T09:47:40Z</dcterms:created>
  <dcterms:modified xsi:type="dcterms:W3CDTF">2022-07-28T05:21:54Z</dcterms:modified>
</cp:coreProperties>
</file>