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94.jpg" ContentType="image/jpeg"/>
  <Override PartName="/ppt/media/image96.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703" r:id="rId1"/>
    <p:sldMasterId id="2147483741" r:id="rId2"/>
    <p:sldMasterId id="2147483759" r:id="rId3"/>
  </p:sldMasterIdLst>
  <p:notesMasterIdLst>
    <p:notesMasterId r:id="rId106"/>
  </p:notesMasterIdLst>
  <p:handoutMasterIdLst>
    <p:handoutMasterId r:id="rId107"/>
  </p:handoutMasterIdLst>
  <p:sldIdLst>
    <p:sldId id="256" r:id="rId4"/>
    <p:sldId id="1947" r:id="rId5"/>
    <p:sldId id="1662" r:id="rId6"/>
    <p:sldId id="1950" r:id="rId7"/>
    <p:sldId id="1022" r:id="rId8"/>
    <p:sldId id="264" r:id="rId9"/>
    <p:sldId id="1959" r:id="rId10"/>
    <p:sldId id="1824" r:id="rId11"/>
    <p:sldId id="1841" r:id="rId12"/>
    <p:sldId id="1844" r:id="rId13"/>
    <p:sldId id="1333" r:id="rId14"/>
    <p:sldId id="1830" r:id="rId15"/>
    <p:sldId id="1842" r:id="rId16"/>
    <p:sldId id="1847" r:id="rId17"/>
    <p:sldId id="1974" r:id="rId18"/>
    <p:sldId id="1975" r:id="rId19"/>
    <p:sldId id="1977" r:id="rId20"/>
    <p:sldId id="1845" r:id="rId21"/>
    <p:sldId id="1848" r:id="rId22"/>
    <p:sldId id="1553" r:id="rId23"/>
    <p:sldId id="1832" r:id="rId24"/>
    <p:sldId id="1948" r:id="rId25"/>
    <p:sldId id="1552" r:id="rId26"/>
    <p:sldId id="1691" r:id="rId27"/>
    <p:sldId id="1970" r:id="rId28"/>
    <p:sldId id="1375" r:id="rId29"/>
    <p:sldId id="1335" r:id="rId30"/>
    <p:sldId id="692" r:id="rId31"/>
    <p:sldId id="257" r:id="rId32"/>
    <p:sldId id="258" r:id="rId33"/>
    <p:sldId id="1979" r:id="rId34"/>
    <p:sldId id="1980" r:id="rId35"/>
    <p:sldId id="1981" r:id="rId36"/>
    <p:sldId id="1982" r:id="rId37"/>
    <p:sldId id="1983" r:id="rId38"/>
    <p:sldId id="1984" r:id="rId39"/>
    <p:sldId id="1985" r:id="rId40"/>
    <p:sldId id="1986" r:id="rId41"/>
    <p:sldId id="1987" r:id="rId42"/>
    <p:sldId id="1988" r:id="rId43"/>
    <p:sldId id="1989" r:id="rId44"/>
    <p:sldId id="1990" r:id="rId45"/>
    <p:sldId id="271" r:id="rId46"/>
    <p:sldId id="27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59" r:id="rId72"/>
    <p:sldId id="260" r:id="rId73"/>
    <p:sldId id="261" r:id="rId74"/>
    <p:sldId id="262" r:id="rId75"/>
    <p:sldId id="263" r:id="rId76"/>
    <p:sldId id="1978" r:id="rId77"/>
    <p:sldId id="265" r:id="rId78"/>
    <p:sldId id="266" r:id="rId79"/>
    <p:sldId id="267" r:id="rId80"/>
    <p:sldId id="268" r:id="rId81"/>
    <p:sldId id="269" r:id="rId82"/>
    <p:sldId id="270" r:id="rId83"/>
    <p:sldId id="975" r:id="rId84"/>
    <p:sldId id="1663" r:id="rId85"/>
    <p:sldId id="423" r:id="rId86"/>
    <p:sldId id="1664" r:id="rId87"/>
    <p:sldId id="1862" r:id="rId88"/>
    <p:sldId id="1834" r:id="rId89"/>
    <p:sldId id="1966" r:id="rId90"/>
    <p:sldId id="696" r:id="rId91"/>
    <p:sldId id="694" r:id="rId92"/>
    <p:sldId id="1343" r:id="rId93"/>
    <p:sldId id="1839" r:id="rId94"/>
    <p:sldId id="1840" r:id="rId95"/>
    <p:sldId id="1898" r:id="rId96"/>
    <p:sldId id="362" r:id="rId97"/>
    <p:sldId id="363" r:id="rId98"/>
    <p:sldId id="364" r:id="rId99"/>
    <p:sldId id="365" r:id="rId100"/>
    <p:sldId id="1702" r:id="rId101"/>
    <p:sldId id="366" r:id="rId102"/>
    <p:sldId id="367" r:id="rId103"/>
    <p:sldId id="368" r:id="rId104"/>
    <p:sldId id="1314" r:id="rId105"/>
  </p:sldIdLst>
  <p:sldSz cx="12192000" cy="6858000"/>
  <p:notesSz cx="6400800" cy="117348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3113" userDrawn="1">
          <p15:clr>
            <a:srgbClr val="A4A3A4"/>
          </p15:clr>
        </p15:guide>
        <p15:guide id="2" pos="34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BBA58"/>
    <a:srgbClr val="0621A6"/>
    <a:srgbClr val="005696"/>
    <a:srgbClr val="3698D3"/>
    <a:srgbClr val="054F98"/>
    <a:srgbClr val="0000FF"/>
    <a:srgbClr val="F0F2F1"/>
    <a:srgbClr val="8063A1"/>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7441" autoAdjust="0"/>
  </p:normalViewPr>
  <p:slideViewPr>
    <p:cSldViewPr snapToGrid="0">
      <p:cViewPr varScale="1">
        <p:scale>
          <a:sx n="74" d="100"/>
          <a:sy n="74" d="100"/>
        </p:scale>
        <p:origin x="340" y="36"/>
      </p:cViewPr>
      <p:guideLst>
        <p:guide orient="horz" pos="3113"/>
        <p:guide pos="3474"/>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handoutMaster" Target="handoutMasters/handout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2"/>
            <a:ext cx="2773871" cy="58601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625505" y="2"/>
            <a:ext cx="2773871" cy="586014"/>
          </a:xfrm>
          <a:prstGeom prst="rect">
            <a:avLst/>
          </a:prstGeom>
        </p:spPr>
        <p:txBody>
          <a:bodyPr vert="horz" lIns="91440" tIns="45720" rIns="91440" bIns="45720" rtlCol="0"/>
          <a:lstStyle>
            <a:lvl1pPr algn="r">
              <a:defRPr sz="1200"/>
            </a:lvl1pPr>
          </a:lstStyle>
          <a:p>
            <a:fld id="{49950DF5-246C-4522-8687-3D38AD783B91}" type="datetimeFigureOut">
              <a:rPr lang="zh-TW" altLang="en-US" smtClean="0"/>
              <a:pPr/>
              <a:t>2023/8/1</a:t>
            </a:fld>
            <a:endParaRPr lang="zh-TW" altLang="en-US"/>
          </a:p>
        </p:txBody>
      </p:sp>
      <p:sp>
        <p:nvSpPr>
          <p:cNvPr id="4" name="頁尾版面配置區 3"/>
          <p:cNvSpPr>
            <a:spLocks noGrp="1"/>
          </p:cNvSpPr>
          <p:nvPr>
            <p:ph type="ftr" sz="quarter" idx="2"/>
          </p:nvPr>
        </p:nvSpPr>
        <p:spPr>
          <a:xfrm>
            <a:off x="8" y="11145148"/>
            <a:ext cx="2773871" cy="587834"/>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625505" y="11145148"/>
            <a:ext cx="2773871" cy="587834"/>
          </a:xfrm>
          <a:prstGeom prst="rect">
            <a:avLst/>
          </a:prstGeom>
        </p:spPr>
        <p:txBody>
          <a:bodyPr vert="horz" lIns="91440" tIns="45720" rIns="91440" bIns="45720" rtlCol="0" anchor="b"/>
          <a:lstStyle>
            <a:lvl1pPr algn="r">
              <a:defRPr sz="1200"/>
            </a:lvl1pPr>
          </a:lstStyle>
          <a:p>
            <a:fld id="{662EE8FC-A4A6-428E-8E57-AF6BA317B46F}" type="slidenum">
              <a:rPr lang="zh-TW" altLang="en-US" smtClean="0"/>
              <a:pPr/>
              <a:t>‹#›</a:t>
            </a:fld>
            <a:endParaRPr lang="zh-TW" altLang="en-US"/>
          </a:p>
        </p:txBody>
      </p:sp>
    </p:spTree>
    <p:extLst>
      <p:ext uri="{BB962C8B-B14F-4D97-AF65-F5344CB8AC3E}">
        <p14:creationId xmlns:p14="http://schemas.microsoft.com/office/powerpoint/2010/main" val="3552270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6"/>
            <a:ext cx="2773871" cy="58610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625506" y="6"/>
            <a:ext cx="2773871" cy="586103"/>
          </a:xfrm>
          <a:prstGeom prst="rect">
            <a:avLst/>
          </a:prstGeom>
        </p:spPr>
        <p:txBody>
          <a:bodyPr vert="horz" lIns="91440" tIns="45720" rIns="91440" bIns="45720" rtlCol="0"/>
          <a:lstStyle>
            <a:lvl1pPr algn="r">
              <a:defRPr sz="1200"/>
            </a:lvl1pPr>
          </a:lstStyle>
          <a:p>
            <a:fld id="{85927E24-804C-4C54-A548-CCE456347B12}" type="datetimeFigureOut">
              <a:rPr lang="zh-TW" altLang="en-US" smtClean="0"/>
              <a:pPr/>
              <a:t>2023/8/1</a:t>
            </a:fld>
            <a:endParaRPr lang="zh-TW" altLang="en-US"/>
          </a:p>
        </p:txBody>
      </p:sp>
      <p:sp>
        <p:nvSpPr>
          <p:cNvPr id="4" name="投影片圖像版面配置區 3"/>
          <p:cNvSpPr>
            <a:spLocks noGrp="1" noRot="1" noChangeAspect="1"/>
          </p:cNvSpPr>
          <p:nvPr>
            <p:ph type="sldImg" idx="2"/>
          </p:nvPr>
        </p:nvSpPr>
        <p:spPr>
          <a:xfrm>
            <a:off x="-709613" y="881063"/>
            <a:ext cx="7820026" cy="4398962"/>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39798" y="5573439"/>
            <a:ext cx="5121214" cy="528038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8" y="11146880"/>
            <a:ext cx="2773871" cy="586103"/>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625506" y="11146880"/>
            <a:ext cx="2773871" cy="586103"/>
          </a:xfrm>
          <a:prstGeom prst="rect">
            <a:avLst/>
          </a:prstGeom>
        </p:spPr>
        <p:txBody>
          <a:bodyPr vert="horz" lIns="91440" tIns="45720" rIns="91440" bIns="45720" rtlCol="0" anchor="b"/>
          <a:lstStyle>
            <a:lvl1pPr algn="r">
              <a:defRPr sz="1200"/>
            </a:lvl1pPr>
          </a:lstStyle>
          <a:p>
            <a:fld id="{F6B11228-B9E7-4B8C-B8C2-B3CA15188451}" type="slidenum">
              <a:rPr lang="zh-TW" altLang="en-US" smtClean="0"/>
              <a:pPr/>
              <a:t>‹#›</a:t>
            </a:fld>
            <a:endParaRPr lang="zh-TW" altLang="en-US"/>
          </a:p>
        </p:txBody>
      </p:sp>
    </p:spTree>
    <p:extLst>
      <p:ext uri="{BB962C8B-B14F-4D97-AF65-F5344CB8AC3E}">
        <p14:creationId xmlns:p14="http://schemas.microsoft.com/office/powerpoint/2010/main" val="250590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73038" y="785813"/>
            <a:ext cx="6978650" cy="392588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F6B11228-B9E7-4B8C-B8C2-B3CA15188451}" type="slidenum">
              <a:rPr lang="zh-TW" altLang="en-US" smtClean="0"/>
              <a:pPr/>
              <a:t>2</a:t>
            </a:fld>
            <a:endParaRPr lang="zh-TW" altLang="en-US" dirty="0"/>
          </a:p>
        </p:txBody>
      </p:sp>
    </p:spTree>
    <p:extLst>
      <p:ext uri="{BB962C8B-B14F-4D97-AF65-F5344CB8AC3E}">
        <p14:creationId xmlns:p14="http://schemas.microsoft.com/office/powerpoint/2010/main" val="423464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4D2E12-570E-4493-8C1A-F9A18A445474}" type="slidenum">
              <a:rPr lang="zh-TW" altLang="en-US"/>
              <a:pPr/>
              <a:t>22</a:t>
            </a:fld>
            <a:endParaRPr lang="en-US" altLang="zh-TW"/>
          </a:p>
        </p:txBody>
      </p:sp>
      <p:sp>
        <p:nvSpPr>
          <p:cNvPr id="443394" name="幻灯片图像占位符 1"/>
          <p:cNvSpPr>
            <a:spLocks noGrp="1" noRot="1" noChangeAspect="1" noTextEdit="1"/>
          </p:cNvSpPr>
          <p:nvPr>
            <p:ph type="sldImg"/>
          </p:nvPr>
        </p:nvSpPr>
        <p:spPr>
          <a:xfrm>
            <a:off x="-692150" y="908050"/>
            <a:ext cx="8067675" cy="4538663"/>
          </a:xfrm>
          <a:ln/>
        </p:spPr>
      </p:sp>
      <p:sp>
        <p:nvSpPr>
          <p:cNvPr id="443395" name="备注占位符 2"/>
          <p:cNvSpPr>
            <a:spLocks noGrp="1"/>
          </p:cNvSpPr>
          <p:nvPr>
            <p:ph type="body" idx="1"/>
          </p:nvPr>
        </p:nvSpPr>
        <p:spPr/>
        <p:txBody>
          <a:bodyPr/>
          <a:lstStyle/>
          <a:p>
            <a:pPr>
              <a:spcBef>
                <a:spcPct val="0"/>
              </a:spcBef>
            </a:pPr>
            <a:endParaRPr lang="zh-CN" altLang="en-US">
              <a:ea typeface="SimSun" panose="02010600030101010101" pitchFamily="2" charset="-122"/>
            </a:endParaRPr>
          </a:p>
        </p:txBody>
      </p:sp>
      <p:sp>
        <p:nvSpPr>
          <p:cNvPr id="443396" name="灯片编号占位符 3"/>
          <p:cNvSpPr txBox="1">
            <a:spLocks noGrp="1"/>
          </p:cNvSpPr>
          <p:nvPr/>
        </p:nvSpPr>
        <p:spPr bwMode="auto">
          <a:xfrm>
            <a:off x="3623308" y="11085262"/>
            <a:ext cx="2771642" cy="5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9" tIns="47380" rIns="94759" bIns="47380" anchor="b"/>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F3D4D6B-5C45-4073-BBDB-9FA46064BF90}" type="slidenum">
              <a:rPr lang="zh-CN" altLang="en-US" sz="1200">
                <a:latin typeface="Calibri" panose="020F0502020204030204" pitchFamily="34" charset="0"/>
                <a:ea typeface="SimSun" panose="02010600030101010101" pitchFamily="2" charset="-122"/>
              </a:rPr>
              <a:pPr algn="r"/>
              <a:t>22</a:t>
            </a:fld>
            <a:endParaRPr lang="en-US" altLang="zh-CN"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703873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811213"/>
            <a:ext cx="7210426" cy="40560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t>23</a:t>
            </a:fld>
            <a:endParaRPr lang="zh-CN" altLang="en-US" dirty="0"/>
          </a:p>
        </p:txBody>
      </p:sp>
    </p:spTree>
    <p:extLst>
      <p:ext uri="{BB962C8B-B14F-4D97-AF65-F5344CB8AC3E}">
        <p14:creationId xmlns:p14="http://schemas.microsoft.com/office/powerpoint/2010/main" val="66054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92150" y="906463"/>
            <a:ext cx="8067675" cy="45386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28</a:t>
            </a:fld>
            <a:endParaRPr lang="en-US"/>
          </a:p>
        </p:txBody>
      </p:sp>
    </p:spTree>
    <p:extLst>
      <p:ext uri="{BB962C8B-B14F-4D97-AF65-F5344CB8AC3E}">
        <p14:creationId xmlns:p14="http://schemas.microsoft.com/office/powerpoint/2010/main" val="1276445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1325" cy="453548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09A4A7-26F5-4CB5-A909-337BA9CA9F6A}" type="slidenum">
              <a:rPr kumimoji="1" lang="zh-TW" alt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en-US" altLang="zh-TW"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2517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9613" y="881063"/>
            <a:ext cx="7820026" cy="43989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88</a:t>
            </a:fld>
            <a:endParaRPr lang="en-US"/>
          </a:p>
        </p:txBody>
      </p:sp>
    </p:spTree>
    <p:extLst>
      <p:ext uri="{BB962C8B-B14F-4D97-AF65-F5344CB8AC3E}">
        <p14:creationId xmlns:p14="http://schemas.microsoft.com/office/powerpoint/2010/main" val="384870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6438" y="881063"/>
            <a:ext cx="7815263" cy="43973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89</a:t>
            </a:fld>
            <a:endParaRPr lang="en-US"/>
          </a:p>
        </p:txBody>
      </p:sp>
    </p:spTree>
    <p:extLst>
      <p:ext uri="{BB962C8B-B14F-4D97-AF65-F5344CB8AC3E}">
        <p14:creationId xmlns:p14="http://schemas.microsoft.com/office/powerpoint/2010/main" val="9640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4D2E12-570E-4493-8C1A-F9A18A445474}" type="slidenum">
              <a:rPr lang="zh-TW" altLang="en-US"/>
              <a:pPr/>
              <a:t>91</a:t>
            </a:fld>
            <a:endParaRPr lang="en-US" altLang="zh-TW"/>
          </a:p>
        </p:txBody>
      </p:sp>
      <p:sp>
        <p:nvSpPr>
          <p:cNvPr id="443394" name="幻灯片图像占位符 1"/>
          <p:cNvSpPr>
            <a:spLocks noGrp="1" noRot="1" noChangeAspect="1" noTextEdit="1"/>
          </p:cNvSpPr>
          <p:nvPr>
            <p:ph type="sldImg"/>
          </p:nvPr>
        </p:nvSpPr>
        <p:spPr>
          <a:xfrm>
            <a:off x="-692150" y="908050"/>
            <a:ext cx="8067675" cy="4538663"/>
          </a:xfrm>
          <a:ln/>
        </p:spPr>
      </p:sp>
      <p:sp>
        <p:nvSpPr>
          <p:cNvPr id="443395" name="备注占位符 2"/>
          <p:cNvSpPr>
            <a:spLocks noGrp="1"/>
          </p:cNvSpPr>
          <p:nvPr>
            <p:ph type="body" idx="1"/>
          </p:nvPr>
        </p:nvSpPr>
        <p:spPr/>
        <p:txBody>
          <a:bodyPr/>
          <a:lstStyle/>
          <a:p>
            <a:pPr>
              <a:spcBef>
                <a:spcPct val="0"/>
              </a:spcBef>
            </a:pPr>
            <a:endParaRPr lang="zh-CN" altLang="en-US">
              <a:ea typeface="SimSun" panose="02010600030101010101" pitchFamily="2" charset="-122"/>
            </a:endParaRPr>
          </a:p>
        </p:txBody>
      </p:sp>
      <p:sp>
        <p:nvSpPr>
          <p:cNvPr id="443396" name="灯片编号占位符 3"/>
          <p:cNvSpPr txBox="1">
            <a:spLocks noGrp="1"/>
          </p:cNvSpPr>
          <p:nvPr/>
        </p:nvSpPr>
        <p:spPr bwMode="auto">
          <a:xfrm>
            <a:off x="3623308" y="11085262"/>
            <a:ext cx="2771642" cy="5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F3D4D6B-5C45-4073-BBDB-9FA46064BF90}" type="slidenum">
              <a:rPr lang="zh-CN" altLang="en-US" sz="1200">
                <a:latin typeface="Calibri" panose="020F0502020204030204" pitchFamily="34" charset="0"/>
                <a:ea typeface="SimSun" panose="02010600030101010101" pitchFamily="2" charset="-122"/>
              </a:rPr>
              <a:pPr algn="r"/>
              <a:t>91</a:t>
            </a:fld>
            <a:endParaRPr lang="en-US" altLang="zh-CN"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386134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95325" y="900113"/>
            <a:ext cx="7996238" cy="44989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F6B11228-B9E7-4B8C-B8C2-B3CA15188451}" type="slidenum">
              <a:rPr lang="zh-TW" altLang="en-US" smtClean="0"/>
              <a:pPr/>
              <a:t>102</a:t>
            </a:fld>
            <a:endParaRPr lang="zh-TW" altLang="en-US" dirty="0"/>
          </a:p>
        </p:txBody>
      </p:sp>
    </p:spTree>
    <p:extLst>
      <p:ext uri="{BB962C8B-B14F-4D97-AF65-F5344CB8AC3E}">
        <p14:creationId xmlns:p14="http://schemas.microsoft.com/office/powerpoint/2010/main" val="115188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63476-70B3-42A3-BD01-D8F9CB93111E}" type="slidenum">
              <a:rPr kumimoji="1" lang="zh-CN" alt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zh-CN" altLang="en-US" sz="13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3161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8863" y="985838"/>
            <a:ext cx="8748713" cy="492283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7</a:t>
            </a:fld>
            <a:endParaRPr lang="en-US"/>
          </a:p>
        </p:txBody>
      </p:sp>
    </p:spTree>
    <p:extLst>
      <p:ext uri="{BB962C8B-B14F-4D97-AF65-F5344CB8AC3E}">
        <p14:creationId xmlns:p14="http://schemas.microsoft.com/office/powerpoint/2010/main" val="136557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7275" y="985838"/>
            <a:ext cx="8748713" cy="492125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a:t>
            </a:fld>
            <a:endParaRPr lang="en-US"/>
          </a:p>
        </p:txBody>
      </p:sp>
    </p:spTree>
    <p:extLst>
      <p:ext uri="{BB962C8B-B14F-4D97-AF65-F5344CB8AC3E}">
        <p14:creationId xmlns:p14="http://schemas.microsoft.com/office/powerpoint/2010/main" val="401047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eaLnBrk="0" hangingPunct="0">
              <a:defRPr sz="2100">
                <a:solidFill>
                  <a:schemeClr val="tx1"/>
                </a:solidFill>
                <a:latin typeface="Times New Roman" pitchFamily="18" charset="0"/>
                <a:ea typeface="標楷體" pitchFamily="65" charset="-120"/>
              </a:defRPr>
            </a:lvl1pPr>
            <a:lvl2pPr marL="772580" indent="-297146" eaLnBrk="0" hangingPunct="0">
              <a:defRPr sz="2100">
                <a:solidFill>
                  <a:schemeClr val="tx1"/>
                </a:solidFill>
                <a:latin typeface="Times New Roman" pitchFamily="18" charset="0"/>
                <a:ea typeface="標楷體" pitchFamily="65" charset="-120"/>
              </a:defRPr>
            </a:lvl2pPr>
            <a:lvl3pPr marL="1188585" indent="-237717" eaLnBrk="0" hangingPunct="0">
              <a:defRPr sz="2100">
                <a:solidFill>
                  <a:schemeClr val="tx1"/>
                </a:solidFill>
                <a:latin typeface="Times New Roman" pitchFamily="18" charset="0"/>
                <a:ea typeface="標楷體" pitchFamily="65" charset="-120"/>
              </a:defRPr>
            </a:lvl3pPr>
            <a:lvl4pPr marL="1664018" indent="-237717" eaLnBrk="0" hangingPunct="0">
              <a:defRPr sz="2100">
                <a:solidFill>
                  <a:schemeClr val="tx1"/>
                </a:solidFill>
                <a:latin typeface="Times New Roman" pitchFamily="18" charset="0"/>
                <a:ea typeface="標楷體" pitchFamily="65" charset="-120"/>
              </a:defRPr>
            </a:lvl4pPr>
            <a:lvl5pPr marL="2139451" indent="-237717" eaLnBrk="0" hangingPunct="0">
              <a:defRPr sz="2100">
                <a:solidFill>
                  <a:schemeClr val="tx1"/>
                </a:solidFill>
                <a:latin typeface="Times New Roman" pitchFamily="18" charset="0"/>
                <a:ea typeface="標楷體" pitchFamily="65" charset="-120"/>
              </a:defRPr>
            </a:lvl5pPr>
            <a:lvl6pPr marL="2614886"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6pPr>
            <a:lvl7pPr marL="3090319"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7pPr>
            <a:lvl8pPr marL="3565753"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8pPr>
            <a:lvl9pPr marL="4041187"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9pPr>
          </a:lstStyle>
          <a:p>
            <a:pPr eaLnBrk="1" hangingPunct="1"/>
            <a:fld id="{138CE72A-CE8E-42FA-815C-163E876F6504}" type="slidenum">
              <a:rPr lang="zh-TW" altLang="en-US" sz="1200">
                <a:latin typeface="Arial" pitchFamily="34" charset="0"/>
                <a:ea typeface="新細明體" pitchFamily="18" charset="-120"/>
              </a:rPr>
              <a:pPr eaLnBrk="1" hangingPunct="1"/>
              <a:t>11</a:t>
            </a:fld>
            <a:endParaRPr lang="en-US" altLang="zh-TW" sz="1200" dirty="0">
              <a:latin typeface="Arial" pitchFamily="34" charset="0"/>
              <a:ea typeface="新細明體" pitchFamily="18" charset="-120"/>
            </a:endParaRPr>
          </a:p>
        </p:txBody>
      </p:sp>
      <p:sp>
        <p:nvSpPr>
          <p:cNvPr id="291843" name="Rectangle 7"/>
          <p:cNvSpPr txBox="1">
            <a:spLocks noGrp="1" noChangeArrowheads="1"/>
          </p:cNvSpPr>
          <p:nvPr/>
        </p:nvSpPr>
        <p:spPr bwMode="auto">
          <a:xfrm>
            <a:off x="3624156" y="11149446"/>
            <a:ext cx="2772290" cy="58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78" tIns="48440" rIns="96878" bIns="48440" anchor="b"/>
          <a:lstStyle>
            <a:lvl1pPr defTabSz="931863" eaLnBrk="0" hangingPunct="0">
              <a:defRPr sz="2000">
                <a:solidFill>
                  <a:schemeClr val="tx1"/>
                </a:solidFill>
                <a:latin typeface="Times New Roman" pitchFamily="18" charset="0"/>
                <a:ea typeface="標楷體" pitchFamily="65" charset="-120"/>
              </a:defRPr>
            </a:lvl1pPr>
            <a:lvl2pPr marL="742950" indent="-285750" defTabSz="931863" eaLnBrk="0" hangingPunct="0">
              <a:defRPr sz="2000">
                <a:solidFill>
                  <a:schemeClr val="tx1"/>
                </a:solidFill>
                <a:latin typeface="Times New Roman" pitchFamily="18" charset="0"/>
                <a:ea typeface="標楷體" pitchFamily="65" charset="-120"/>
              </a:defRPr>
            </a:lvl2pPr>
            <a:lvl3pPr marL="1143000" indent="-228600" defTabSz="931863" eaLnBrk="0" hangingPunct="0">
              <a:defRPr sz="2000">
                <a:solidFill>
                  <a:schemeClr val="tx1"/>
                </a:solidFill>
                <a:latin typeface="Times New Roman" pitchFamily="18" charset="0"/>
                <a:ea typeface="標楷體" pitchFamily="65" charset="-120"/>
              </a:defRPr>
            </a:lvl3pPr>
            <a:lvl4pPr marL="1600200" indent="-228600" defTabSz="931863" eaLnBrk="0" hangingPunct="0">
              <a:defRPr sz="2000">
                <a:solidFill>
                  <a:schemeClr val="tx1"/>
                </a:solidFill>
                <a:latin typeface="Times New Roman" pitchFamily="18" charset="0"/>
                <a:ea typeface="標楷體" pitchFamily="65" charset="-120"/>
              </a:defRPr>
            </a:lvl4pPr>
            <a:lvl5pPr marL="2057400" indent="-228600" defTabSz="931863" eaLnBrk="0" hangingPunct="0">
              <a:defRPr sz="2000">
                <a:solidFill>
                  <a:schemeClr val="tx1"/>
                </a:solidFill>
                <a:latin typeface="Times New Roman" pitchFamily="18" charset="0"/>
                <a:ea typeface="標楷體" pitchFamily="65" charset="-120"/>
              </a:defRPr>
            </a:lvl5pPr>
            <a:lvl6pPr marL="25146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fld id="{C68DBE9C-2746-4A78-8288-7617547C3953}" type="slidenum">
              <a:rPr lang="zh-TW" altLang="en-US" sz="1200">
                <a:latin typeface="Arial" pitchFamily="34" charset="0"/>
                <a:ea typeface="新細明體" pitchFamily="18" charset="-120"/>
              </a:rPr>
              <a:pPr eaLnBrk="1" hangingPunct="1"/>
              <a:t>11</a:t>
            </a:fld>
            <a:endParaRPr lang="en-US" altLang="zh-TW" sz="1200" dirty="0">
              <a:latin typeface="Arial" pitchFamily="34" charset="0"/>
              <a:ea typeface="新細明體" pitchFamily="18" charset="-120"/>
            </a:endParaRPr>
          </a:p>
        </p:txBody>
      </p:sp>
      <p:sp>
        <p:nvSpPr>
          <p:cNvPr id="291844" name="Rectangle 2"/>
          <p:cNvSpPr>
            <a:spLocks noGrp="1" noRot="1" noChangeAspect="1" noChangeArrowheads="1" noTextEdit="1"/>
          </p:cNvSpPr>
          <p:nvPr>
            <p:ph type="sldImg"/>
          </p:nvPr>
        </p:nvSpPr>
        <p:spPr>
          <a:xfrm>
            <a:off x="-715963" y="876300"/>
            <a:ext cx="7832726" cy="4406900"/>
          </a:xfrm>
          <a:ln/>
        </p:spPr>
      </p:sp>
      <p:sp>
        <p:nvSpPr>
          <p:cNvPr id="291845" name="Rectangle 3"/>
          <p:cNvSpPr>
            <a:spLocks noGrp="1" noChangeArrowheads="1"/>
          </p:cNvSpPr>
          <p:nvPr>
            <p:ph type="body" idx="1"/>
          </p:nvPr>
        </p:nvSpPr>
        <p:spPr>
          <a:noFill/>
        </p:spPr>
        <p:txBody>
          <a:bodyPr lIns="96878" tIns="48440" rIns="96878" bIns="48440"/>
          <a:lstStyle/>
          <a:p>
            <a:pPr eaLnBrk="1" hangingPunct="1"/>
            <a:endParaRPr lang="en-GB" altLang="zh-TW">
              <a:latin typeface="Arial" pitchFamily="34" charset="0"/>
            </a:endParaRPr>
          </a:p>
        </p:txBody>
      </p:sp>
    </p:spTree>
    <p:extLst>
      <p:ext uri="{BB962C8B-B14F-4D97-AF65-F5344CB8AC3E}">
        <p14:creationId xmlns:p14="http://schemas.microsoft.com/office/powerpoint/2010/main" val="9535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E63476-70B3-42A3-BD01-D8F9CB93111E}" type="slidenum">
              <a:rPr lang="zh-CN" altLang="en-US" smtClean="0"/>
              <a:pPr/>
              <a:t>15</a:t>
            </a:fld>
            <a:endParaRPr lang="zh-CN" altLang="en-US" dirty="0"/>
          </a:p>
        </p:txBody>
      </p:sp>
    </p:spTree>
    <p:extLst>
      <p:ext uri="{BB962C8B-B14F-4D97-AF65-F5344CB8AC3E}">
        <p14:creationId xmlns:p14="http://schemas.microsoft.com/office/powerpoint/2010/main" val="305350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6E63476-70B3-42A3-BD01-D8F9CB93111E}" type="slidenum">
              <a:rPr kumimoji="0" lang="zh-CN" altLang="en-US" sz="1200" b="0" i="0" u="none" strike="noStrike" kern="1200" cap="none" spc="0" normalizeH="0" baseline="0" noProof="0" smtClean="0">
                <a:ln>
                  <a:noFill/>
                </a:ln>
                <a:solidFill>
                  <a:prstClr val="black"/>
                </a:solidFill>
                <a:effectLst/>
                <a:uLnTx/>
                <a:uFillTx/>
                <a:latin typeface="Times New Roman"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endParaRPr>
          </a:p>
        </p:txBody>
      </p:sp>
    </p:spTree>
    <p:extLst>
      <p:ext uri="{BB962C8B-B14F-4D97-AF65-F5344CB8AC3E}">
        <p14:creationId xmlns:p14="http://schemas.microsoft.com/office/powerpoint/2010/main" val="422569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6E63476-70B3-42A3-BD01-D8F9CB93111E}" type="slidenum">
              <a:rPr kumimoji="0" lang="zh-CN" altLang="en-US" sz="1200" b="0" i="0" u="none" strike="noStrike" kern="1200" cap="none" spc="0" normalizeH="0" baseline="0" noProof="0" smtClean="0">
                <a:ln>
                  <a:noFill/>
                </a:ln>
                <a:solidFill>
                  <a:prstClr val="black"/>
                </a:solidFill>
                <a:effectLst/>
                <a:uLnTx/>
                <a:uFillTx/>
                <a:latin typeface="Times New Roman"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endParaRPr>
          </a:p>
        </p:txBody>
      </p:sp>
    </p:spTree>
    <p:extLst>
      <p:ext uri="{BB962C8B-B14F-4D97-AF65-F5344CB8AC3E}">
        <p14:creationId xmlns:p14="http://schemas.microsoft.com/office/powerpoint/2010/main" val="10061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4D2E12-570E-4493-8C1A-F9A18A445474}" type="slidenum">
              <a:rPr lang="zh-TW" altLang="en-US"/>
              <a:pPr/>
              <a:t>21</a:t>
            </a:fld>
            <a:endParaRPr lang="en-US" altLang="zh-TW"/>
          </a:p>
        </p:txBody>
      </p:sp>
      <p:sp>
        <p:nvSpPr>
          <p:cNvPr id="443394" name="幻灯片图像占位符 1"/>
          <p:cNvSpPr>
            <a:spLocks noGrp="1" noRot="1" noChangeAspect="1" noTextEdit="1"/>
          </p:cNvSpPr>
          <p:nvPr>
            <p:ph type="sldImg"/>
          </p:nvPr>
        </p:nvSpPr>
        <p:spPr>
          <a:xfrm>
            <a:off x="-692150" y="908050"/>
            <a:ext cx="8067675" cy="4538663"/>
          </a:xfrm>
          <a:ln/>
        </p:spPr>
      </p:sp>
      <p:sp>
        <p:nvSpPr>
          <p:cNvPr id="443395" name="备注占位符 2"/>
          <p:cNvSpPr>
            <a:spLocks noGrp="1"/>
          </p:cNvSpPr>
          <p:nvPr>
            <p:ph type="body" idx="1"/>
          </p:nvPr>
        </p:nvSpPr>
        <p:spPr/>
        <p:txBody>
          <a:bodyPr/>
          <a:lstStyle/>
          <a:p>
            <a:pPr>
              <a:spcBef>
                <a:spcPct val="0"/>
              </a:spcBef>
            </a:pPr>
            <a:endParaRPr lang="zh-CN" altLang="en-US">
              <a:ea typeface="SimSun" panose="02010600030101010101" pitchFamily="2" charset="-122"/>
            </a:endParaRPr>
          </a:p>
        </p:txBody>
      </p:sp>
      <p:sp>
        <p:nvSpPr>
          <p:cNvPr id="443396" name="灯片编号占位符 3"/>
          <p:cNvSpPr txBox="1">
            <a:spLocks noGrp="1"/>
          </p:cNvSpPr>
          <p:nvPr/>
        </p:nvSpPr>
        <p:spPr bwMode="auto">
          <a:xfrm>
            <a:off x="3623308" y="11085262"/>
            <a:ext cx="2771642" cy="5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9" tIns="47380" rIns="94759" bIns="47380" anchor="b"/>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F3D4D6B-5C45-4073-BBDB-9FA46064BF90}" type="slidenum">
              <a:rPr lang="zh-CN" altLang="en-US" sz="1200">
                <a:latin typeface="Calibri" panose="020F0502020204030204" pitchFamily="34" charset="0"/>
                <a:ea typeface="SimSun" panose="02010600030101010101" pitchFamily="2" charset="-122"/>
              </a:rPr>
              <a:pPr algn="r"/>
              <a:t>21</a:t>
            </a:fld>
            <a:endParaRPr lang="en-US" altLang="zh-CN"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489121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ndard-Title-Slide">
    <p:spTree>
      <p:nvGrpSpPr>
        <p:cNvPr id="1" name=""/>
        <p:cNvGrpSpPr/>
        <p:nvPr/>
      </p:nvGrpSpPr>
      <p:grpSpPr>
        <a:xfrm>
          <a:off x="0" y="0"/>
          <a:ext cx="0" cy="0"/>
          <a:chOff x="0" y="0"/>
          <a:chExt cx="0" cy="0"/>
        </a:xfrm>
      </p:grpSpPr>
      <p:sp>
        <p:nvSpPr>
          <p:cNvPr id="12" name="bk object 16">
            <a:extLst>
              <a:ext uri="{FF2B5EF4-FFF2-40B4-BE49-F238E27FC236}">
                <a16:creationId xmlns:a16="http://schemas.microsoft.com/office/drawing/2014/main" id="{F7AA923D-147B-461D-BF9B-9077F7C13F54}"/>
              </a:ext>
            </a:extLst>
          </p:cNvPr>
          <p:cNvSpPr/>
          <p:nvPr userDrawn="1"/>
        </p:nvSpPr>
        <p:spPr>
          <a:xfrm>
            <a:off x="-761" y="2286000"/>
            <a:ext cx="12192000" cy="2286000"/>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54F98"/>
          </a:solidFill>
        </p:spPr>
        <p:txBody>
          <a:bodyPr wrap="square" lIns="0" tIns="0" rIns="0" bIns="0" rtlCol="0"/>
          <a:lstStyle/>
          <a:p>
            <a:endParaRPr/>
          </a:p>
        </p:txBody>
      </p:sp>
      <p:sp>
        <p:nvSpPr>
          <p:cNvPr id="15" name="object 3">
            <a:extLst>
              <a:ext uri="{FF2B5EF4-FFF2-40B4-BE49-F238E27FC236}">
                <a16:creationId xmlns:a16="http://schemas.microsoft.com/office/drawing/2014/main" id="{BE1E1162-D766-4C21-BA96-046A47259624}"/>
              </a:ext>
            </a:extLst>
          </p:cNvPr>
          <p:cNvSpPr/>
          <p:nvPr userDrawn="1"/>
        </p:nvSpPr>
        <p:spPr>
          <a:xfrm>
            <a:off x="761" y="4424171"/>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
        <p:nvSpPr>
          <p:cNvPr id="16" name="object 4">
            <a:extLst>
              <a:ext uri="{FF2B5EF4-FFF2-40B4-BE49-F238E27FC236}">
                <a16:creationId xmlns:a16="http://schemas.microsoft.com/office/drawing/2014/main" id="{A5E9879A-C825-480E-9BE7-48FBE41E938C}"/>
              </a:ext>
            </a:extLst>
          </p:cNvPr>
          <p:cNvSpPr/>
          <p:nvPr userDrawn="1"/>
        </p:nvSpPr>
        <p:spPr>
          <a:xfrm>
            <a:off x="761" y="2366772"/>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
        <p:nvSpPr>
          <p:cNvPr id="2" name="標題 1">
            <a:extLst>
              <a:ext uri="{FF2B5EF4-FFF2-40B4-BE49-F238E27FC236}">
                <a16:creationId xmlns:a16="http://schemas.microsoft.com/office/drawing/2014/main" id="{9B09D5DD-57C5-468C-ACF1-8910DDACE773}"/>
              </a:ext>
            </a:extLst>
          </p:cNvPr>
          <p:cNvSpPr>
            <a:spLocks noGrp="1"/>
          </p:cNvSpPr>
          <p:nvPr>
            <p:ph type="title"/>
          </p:nvPr>
        </p:nvSpPr>
        <p:spPr>
          <a:xfrm>
            <a:off x="715617" y="2825774"/>
            <a:ext cx="10964879" cy="11302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kumimoji="1" lang="zh-TW" altLang="en-US" sz="6000" b="1">
                <a:solidFill>
                  <a:schemeClr val="bg1"/>
                </a:solidFill>
                <a:latin typeface="Microsoft YaHei" panose="020B0503020204020204" pitchFamily="34" charset="-122"/>
                <a:ea typeface="Microsoft YaHei" panose="020B0503020204020204" pitchFamily="34" charset="-122"/>
              </a:defRPr>
            </a:lvl1pPr>
          </a:lstStyle>
          <a:p>
            <a:pPr lvl="0" algn="ctr" eaLnBrk="0" hangingPunct="0"/>
            <a:r>
              <a:rPr lang="zh-TW" altLang="en-US" dirty="0"/>
              <a:t>按一下以編輯母片標題樣式</a:t>
            </a:r>
          </a:p>
        </p:txBody>
      </p:sp>
      <p:pic>
        <p:nvPicPr>
          <p:cNvPr id="5" name="圖片 4">
            <a:extLst>
              <a:ext uri="{FF2B5EF4-FFF2-40B4-BE49-F238E27FC236}">
                <a16:creationId xmlns:a16="http://schemas.microsoft.com/office/drawing/2014/main" id="{C72D3486-8ACC-A0B1-8890-2DF72FF8A515}"/>
              </a:ext>
            </a:extLst>
          </p:cNvPr>
          <p:cNvPicPr>
            <a:picLocks noChangeAspect="1"/>
          </p:cNvPicPr>
          <p:nvPr userDrawn="1"/>
        </p:nvPicPr>
        <p:blipFill>
          <a:blip r:embed="rId2"/>
          <a:stretch>
            <a:fillRect/>
          </a:stretch>
        </p:blipFill>
        <p:spPr>
          <a:xfrm>
            <a:off x="714095" y="419053"/>
            <a:ext cx="1578867" cy="1526817"/>
          </a:xfrm>
          <a:prstGeom prst="rect">
            <a:avLst/>
          </a:prstGeom>
        </p:spPr>
      </p:pic>
    </p:spTree>
    <p:extLst>
      <p:ext uri="{BB962C8B-B14F-4D97-AF65-F5344CB8AC3E}">
        <p14:creationId xmlns:p14="http://schemas.microsoft.com/office/powerpoint/2010/main" val="13487812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711200" y="0"/>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4" y="1600206"/>
            <a:ext cx="5392617"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6189784" y="1600206"/>
            <a:ext cx="5392617" cy="4525963"/>
          </a:xfrm>
        </p:spPr>
        <p:txBody>
          <a:bodyPr/>
          <a:lstStyle/>
          <a:p>
            <a:pPr lvl="0"/>
            <a:endParaRPr lang="zh-TW" altLang="en-US" noProof="0"/>
          </a:p>
        </p:txBody>
      </p:sp>
    </p:spTree>
    <p:extLst>
      <p:ext uri="{BB962C8B-B14F-4D97-AF65-F5344CB8AC3E}">
        <p14:creationId xmlns:p14="http://schemas.microsoft.com/office/powerpoint/2010/main" val="11884362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7" name="Text Box 55"/>
          <p:cNvSpPr txBox="1">
            <a:spLocks noChangeArrowheads="1"/>
          </p:cNvSpPr>
          <p:nvPr userDrawn="1"/>
        </p:nvSpPr>
        <p:spPr bwMode="auto">
          <a:xfrm>
            <a:off x="3103286" y="6518283"/>
            <a:ext cx="2169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r>
              <a:rPr lang="en-US" altLang="zh-TW" sz="1400" b="0" dirty="0">
                <a:solidFill>
                  <a:srgbClr val="CC0000"/>
                </a:solidFill>
                <a:latin typeface="+mj-ea"/>
                <a:ea typeface="+mj-ea"/>
              </a:rPr>
              <a:t>[</a:t>
            </a:r>
            <a:r>
              <a:rPr lang="zh-TW" altLang="en-US" sz="1400" b="0" dirty="0">
                <a:solidFill>
                  <a:srgbClr val="CC0000"/>
                </a:solidFill>
                <a:latin typeface="+mj-ea"/>
                <a:ea typeface="+mj-ea"/>
              </a:rPr>
              <a:t>存在性</a:t>
            </a:r>
            <a:r>
              <a:rPr lang="en-US" altLang="zh-TW" sz="1400" b="0" dirty="0">
                <a:solidFill>
                  <a:srgbClr val="CC0000"/>
                </a:solidFill>
                <a:latin typeface="+mj-ea"/>
                <a:ea typeface="+mj-ea"/>
              </a:rPr>
              <a:t>! </a:t>
            </a:r>
            <a:r>
              <a:rPr lang="zh-TW" altLang="en-US" sz="1400" b="0" dirty="0">
                <a:solidFill>
                  <a:srgbClr val="CC0000"/>
                </a:solidFill>
                <a:latin typeface="+mj-ea"/>
                <a:ea typeface="+mj-ea"/>
              </a:rPr>
              <a:t>一致性</a:t>
            </a:r>
            <a:r>
              <a:rPr lang="en-US" altLang="zh-TW" sz="1400" b="0" dirty="0">
                <a:solidFill>
                  <a:srgbClr val="CC0000"/>
                </a:solidFill>
                <a:latin typeface="+mj-ea"/>
                <a:ea typeface="+mj-ea"/>
              </a:rPr>
              <a:t>! </a:t>
            </a:r>
            <a:r>
              <a:rPr lang="zh-TW" altLang="en-US" sz="1400" b="0" dirty="0">
                <a:solidFill>
                  <a:srgbClr val="CC0000"/>
                </a:solidFill>
                <a:latin typeface="+mj-ea"/>
                <a:ea typeface="+mj-ea"/>
              </a:rPr>
              <a:t>有效性</a:t>
            </a:r>
            <a:r>
              <a:rPr lang="en-US" altLang="zh-TW" sz="1400" b="0" dirty="0">
                <a:solidFill>
                  <a:srgbClr val="CC0000"/>
                </a:solidFill>
                <a:latin typeface="+mj-ea"/>
                <a:ea typeface="+mj-ea"/>
              </a:rPr>
              <a:t>!]</a:t>
            </a:r>
          </a:p>
        </p:txBody>
      </p:sp>
      <p:sp>
        <p:nvSpPr>
          <p:cNvPr id="11" name="矩形 10"/>
          <p:cNvSpPr/>
          <p:nvPr userDrawn="1"/>
        </p:nvSpPr>
        <p:spPr>
          <a:xfrm>
            <a:off x="4940" y="877349"/>
            <a:ext cx="7124724" cy="338554"/>
          </a:xfrm>
          <a:prstGeom prst="rect">
            <a:avLst/>
          </a:prstGeom>
          <a:solidFill>
            <a:srgbClr val="0070C0"/>
          </a:solidFill>
          <a:ln w="12700">
            <a:noFill/>
          </a:ln>
          <a:effectLst>
            <a:outerShdw blurRad="50800" dist="38100" dir="2700000" algn="tl" rotWithShape="0">
              <a:prstClr val="black">
                <a:alpha val="40000"/>
              </a:prstClr>
            </a:outerShdw>
          </a:effectLst>
        </p:spPr>
        <p:txBody>
          <a:bodyPr wrap="square" rtlCol="0" anchor="ctr">
            <a:spAutoFit/>
          </a:bodyPr>
          <a:lstStyle/>
          <a:p>
            <a:pPr marL="0" lvl="0" algn="ctr" defTabSz="914400" eaLnBrk="1" latinLnBrk="0" hangingPunct="1"/>
            <a:endParaRPr lang="zh-CN" altLang="en-US" sz="1600" dirty="0">
              <a:solidFill>
                <a:schemeClr val="bg1"/>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4940" y="836712"/>
            <a:ext cx="7124724" cy="419828"/>
          </a:xfrm>
          <a:prstGeom prst="rect">
            <a:avLst/>
          </a:prstGeom>
        </p:spPr>
        <p:txBody>
          <a:bodyPr/>
          <a:lstStyle>
            <a:lvl1pPr>
              <a:lnSpc>
                <a:spcPts val="2600"/>
              </a:lnSpc>
              <a:defRPr lang="zh-TW" altLang="en-US" sz="20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13437356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含標題的圖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5978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12" name="矩形 11"/>
          <p:cNvSpPr/>
          <p:nvPr userDrawn="1"/>
        </p:nvSpPr>
        <p:spPr>
          <a:xfrm>
            <a:off x="-68617" y="181249"/>
            <a:ext cx="7124724" cy="400110"/>
          </a:xfrm>
          <a:prstGeom prst="rect">
            <a:avLst/>
          </a:prstGeom>
          <a:solidFill>
            <a:srgbClr val="C0504D"/>
          </a:solidFill>
          <a:ln>
            <a:solidFill>
              <a:srgbClr val="C00000"/>
            </a:solidFill>
          </a:ln>
          <a:effectLst>
            <a:outerShdw blurRad="50800" dist="38100" dir="2700000" algn="tl" rotWithShape="0">
              <a:prstClr val="black">
                <a:alpha val="40000"/>
              </a:prstClr>
            </a:outerShdw>
          </a:effectLst>
        </p:spPr>
        <p:txBody>
          <a:bodyPr wrap="none" anchor="ctr"/>
          <a:lstStyle/>
          <a:p>
            <a:pPr lvl="0" algn="ctr">
              <a:lnSpc>
                <a:spcPts val="2600"/>
              </a:lnSpc>
            </a:pP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11" name="標題 10"/>
          <p:cNvSpPr>
            <a:spLocks noGrp="1"/>
          </p:cNvSpPr>
          <p:nvPr>
            <p:ph type="title"/>
          </p:nvPr>
        </p:nvSpPr>
        <p:spPr>
          <a:xfrm>
            <a:off x="2" y="165280"/>
            <a:ext cx="7056107" cy="432048"/>
          </a:xfrm>
          <a:prstGeom prst="rect">
            <a:avLst/>
          </a:prstGeom>
        </p:spPr>
        <p:txBody>
          <a:bodyPr/>
          <a:lstStyle>
            <a:lvl1pPr marL="0" indent="0">
              <a:lnSpc>
                <a:spcPts val="2600"/>
              </a:lnSpc>
              <a:buFont typeface="Arial" panose="020B0604020202020204" pitchFamily="34" charset="0"/>
              <a:buNone/>
              <a:defRPr lang="zh-TW" altLang="en-US" sz="24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lnSpc>
                <a:spcPts val="3000"/>
              </a:lnSpc>
            </a:pPr>
            <a:r>
              <a:rPr lang="zh-TW" altLang="en-US" dirty="0"/>
              <a:t>按一下以編輯母片標題樣式</a:t>
            </a:r>
          </a:p>
        </p:txBody>
      </p:sp>
    </p:spTree>
    <p:extLst>
      <p:ext uri="{BB962C8B-B14F-4D97-AF65-F5344CB8AC3E}">
        <p14:creationId xmlns:p14="http://schemas.microsoft.com/office/powerpoint/2010/main" val="157238847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sp>
        <p:nvSpPr>
          <p:cNvPr id="8" name="矩形 7"/>
          <p:cNvSpPr/>
          <p:nvPr userDrawn="1"/>
        </p:nvSpPr>
        <p:spPr>
          <a:xfrm>
            <a:off x="-20038" y="529782"/>
            <a:ext cx="7124724" cy="400110"/>
          </a:xfrm>
          <a:prstGeom prst="rect">
            <a:avLst/>
          </a:prstGeom>
          <a:solidFill>
            <a:srgbClr val="F84ACA"/>
          </a:solidFill>
          <a:ln>
            <a:noFill/>
          </a:ln>
          <a:effectLst>
            <a:outerShdw blurRad="50800" dist="38100" dir="2700000" algn="tl" rotWithShape="0">
              <a:prstClr val="black">
                <a:alpha val="40000"/>
              </a:prstClr>
            </a:outerShdw>
          </a:effectLst>
        </p:spPr>
        <p:txBody>
          <a:bodyPr wrap="none" anchor="ctr"/>
          <a:lstStyle/>
          <a:p>
            <a:pPr lvl="0" algn="ct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2" name="標題 1"/>
          <p:cNvSpPr>
            <a:spLocks noGrp="1"/>
          </p:cNvSpPr>
          <p:nvPr>
            <p:ph type="title"/>
          </p:nvPr>
        </p:nvSpPr>
        <p:spPr>
          <a:xfrm>
            <a:off x="48579" y="513813"/>
            <a:ext cx="7056107" cy="432048"/>
          </a:xfrm>
          <a:prstGeom prst="rect">
            <a:avLst/>
          </a:prstGeom>
        </p:spPr>
        <p:txBody>
          <a:bodyPr/>
          <a:lstStyle>
            <a:lvl1pPr>
              <a:defRPr lang="zh-TW" altLang="en-US" sz="22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
        <p:nvSpPr>
          <p:cNvPr id="9" name="Text Box 55"/>
          <p:cNvSpPr txBox="1">
            <a:spLocks noChangeArrowheads="1"/>
          </p:cNvSpPr>
          <p:nvPr userDrawn="1"/>
        </p:nvSpPr>
        <p:spPr bwMode="auto">
          <a:xfrm>
            <a:off x="3115036" y="6553902"/>
            <a:ext cx="2169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r>
              <a:rPr lang="en-US" altLang="zh-TW" sz="1400" b="0" dirty="0">
                <a:solidFill>
                  <a:srgbClr val="CC0000"/>
                </a:solidFill>
                <a:latin typeface="+mj-ea"/>
                <a:ea typeface="+mj-ea"/>
              </a:rPr>
              <a:t>[</a:t>
            </a:r>
            <a:r>
              <a:rPr lang="zh-TW" altLang="en-US" sz="1400" b="0" dirty="0">
                <a:solidFill>
                  <a:srgbClr val="CC0000"/>
                </a:solidFill>
                <a:latin typeface="+mj-ea"/>
                <a:ea typeface="+mj-ea"/>
              </a:rPr>
              <a:t>存在性</a:t>
            </a:r>
            <a:r>
              <a:rPr lang="en-US" altLang="zh-TW" sz="1400" b="0" dirty="0">
                <a:solidFill>
                  <a:srgbClr val="CC0000"/>
                </a:solidFill>
                <a:latin typeface="+mj-ea"/>
                <a:ea typeface="+mj-ea"/>
              </a:rPr>
              <a:t>! </a:t>
            </a:r>
            <a:r>
              <a:rPr lang="zh-TW" altLang="en-US" sz="1400" b="0" dirty="0">
                <a:solidFill>
                  <a:srgbClr val="CC0000"/>
                </a:solidFill>
                <a:latin typeface="+mj-ea"/>
                <a:ea typeface="+mj-ea"/>
              </a:rPr>
              <a:t>一致性</a:t>
            </a:r>
            <a:r>
              <a:rPr lang="en-US" altLang="zh-TW" sz="1400" b="0" dirty="0">
                <a:solidFill>
                  <a:srgbClr val="CC0000"/>
                </a:solidFill>
                <a:latin typeface="+mj-ea"/>
                <a:ea typeface="+mj-ea"/>
              </a:rPr>
              <a:t>! </a:t>
            </a:r>
            <a:r>
              <a:rPr lang="zh-TW" altLang="en-US" sz="1400" b="0" dirty="0">
                <a:solidFill>
                  <a:srgbClr val="CC0000"/>
                </a:solidFill>
                <a:latin typeface="+mj-ea"/>
                <a:ea typeface="+mj-ea"/>
              </a:rPr>
              <a:t>有效性</a:t>
            </a:r>
            <a:r>
              <a:rPr lang="en-US" altLang="zh-TW" sz="1400" b="0" dirty="0">
                <a:solidFill>
                  <a:srgbClr val="CC0000"/>
                </a:solidFill>
                <a:latin typeface="+mj-ea"/>
                <a:ea typeface="+mj-ea"/>
              </a:rPr>
              <a:t>!]</a:t>
            </a:r>
          </a:p>
        </p:txBody>
      </p:sp>
    </p:spTree>
    <p:extLst>
      <p:ext uri="{BB962C8B-B14F-4D97-AF65-F5344CB8AC3E}">
        <p14:creationId xmlns:p14="http://schemas.microsoft.com/office/powerpoint/2010/main" val="384898708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9BB98C-EC2B-49E0-8324-37C38BDFA259}"/>
              </a:ext>
            </a:extLst>
          </p:cNvPr>
          <p:cNvSpPr/>
          <p:nvPr userDrawn="1"/>
        </p:nvSpPr>
        <p:spPr>
          <a:xfrm>
            <a:off x="1172817" y="172641"/>
            <a:ext cx="11019183"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標題 7">
            <a:extLst>
              <a:ext uri="{FF2B5EF4-FFF2-40B4-BE49-F238E27FC236}">
                <a16:creationId xmlns:a16="http://schemas.microsoft.com/office/drawing/2014/main" id="{608035A2-8BE9-49CD-80EE-C04AB48E8996}"/>
              </a:ext>
            </a:extLst>
          </p:cNvPr>
          <p:cNvSpPr>
            <a:spLocks noGrp="1"/>
          </p:cNvSpPr>
          <p:nvPr>
            <p:ph type="title"/>
          </p:nvPr>
        </p:nvSpPr>
        <p:spPr>
          <a:xfrm>
            <a:off x="1172816" y="172640"/>
            <a:ext cx="11019183" cy="503766"/>
          </a:xfrm>
        </p:spPr>
        <p:txBody>
          <a:bodyPr/>
          <a:lstStyle>
            <a:lvl1pPr>
              <a:defRPr sz="2800" b="1">
                <a:solidFill>
                  <a:schemeClr val="bg1"/>
                </a:solidFill>
              </a:defRPr>
            </a:lvl1pPr>
          </a:lstStyle>
          <a:p>
            <a:r>
              <a:rPr lang="zh-TW" altLang="en-US" dirty="0"/>
              <a:t>按一下以編輯母片標題樣式</a:t>
            </a:r>
          </a:p>
        </p:txBody>
      </p:sp>
      <p:sp>
        <p:nvSpPr>
          <p:cNvPr id="3" name="矩形 2">
            <a:extLst>
              <a:ext uri="{FF2B5EF4-FFF2-40B4-BE49-F238E27FC236}">
                <a16:creationId xmlns:a16="http://schemas.microsoft.com/office/drawing/2014/main" id="{4A782799-01F6-47E9-B962-EE4FCE95C5D9}"/>
              </a:ext>
            </a:extLst>
          </p:cNvPr>
          <p:cNvSpPr/>
          <p:nvPr userDrawn="1"/>
        </p:nvSpPr>
        <p:spPr>
          <a:xfrm>
            <a:off x="0" y="172643"/>
            <a:ext cx="1172817" cy="50376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8" name="Picture 4" descr="「RBA Code of Conduct」的圖片搜尋結果">
            <a:extLst>
              <a:ext uri="{FF2B5EF4-FFF2-40B4-BE49-F238E27FC236}">
                <a16:creationId xmlns:a16="http://schemas.microsoft.com/office/drawing/2014/main" id="{E8129110-E0F5-D3D9-6CCA-30D4BBD88D0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2809" y="152400"/>
            <a:ext cx="2239118" cy="52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2118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12994F1-711C-4622-91C9-EE5A367DF627}" type="datetimeFigureOut">
              <a:rPr lang="zh-TW" altLang="en-US" smtClean="0"/>
              <a:t>2023/8/1</a:t>
            </a:fld>
            <a:endParaRPr lang="zh-TW"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p:txBody>
          <a:bodyPr/>
          <a:lstStyle/>
          <a:p>
            <a:fld id="{36BF53CC-D141-4956-8B08-42468D1B1C7F}" type="slidenum">
              <a:rPr lang="zh-TW" altLang="en-US" smtClean="0"/>
              <a:t>‹#›</a:t>
            </a:fld>
            <a:endParaRPr lang="zh-TW" altLang="en-US"/>
          </a:p>
        </p:txBody>
      </p:sp>
    </p:spTree>
    <p:extLst>
      <p:ext uri="{BB962C8B-B14F-4D97-AF65-F5344CB8AC3E}">
        <p14:creationId xmlns:p14="http://schemas.microsoft.com/office/powerpoint/2010/main" val="225754887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911269" y="176315"/>
            <a:ext cx="11280731" cy="503766"/>
          </a:xfrm>
        </p:spPr>
        <p:txBody>
          <a:bodyPr/>
          <a:lstStyle>
            <a:lvl1pPr>
              <a:defRPr sz="2800" b="1">
                <a:solidFill>
                  <a:schemeClr val="bg1"/>
                </a:solidFill>
              </a:defRPr>
            </a:lvl1pPr>
          </a:lstStyle>
          <a:p>
            <a:r>
              <a:rPr lang="zh-TW" altLang="en-US" dirty="0"/>
              <a:t>按一下以編輯母片標題樣式</a:t>
            </a:r>
          </a:p>
        </p:txBody>
      </p:sp>
    </p:spTree>
    <p:extLst>
      <p:ext uri="{BB962C8B-B14F-4D97-AF65-F5344CB8AC3E}">
        <p14:creationId xmlns:p14="http://schemas.microsoft.com/office/powerpoint/2010/main" val="96142194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CCD0D1"/>
              </a:gs>
              <a:gs pos="49200">
                <a:srgbClr val="E8EAE9"/>
              </a:gs>
              <a:gs pos="100000">
                <a:srgbClr val="FCFCF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extLst>
      <p:ext uri="{BB962C8B-B14F-4D97-AF65-F5344CB8AC3E}">
        <p14:creationId xmlns:p14="http://schemas.microsoft.com/office/powerpoint/2010/main" val="138945320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01730FF6-E448-47CD-8374-4F16380E09A3}"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49B456-7492-4533-BA18-3A4AA11D7589}" type="slidenum">
              <a:rPr lang="zh-CN" altLang="en-US" smtClean="0"/>
              <a:t>‹#›</a:t>
            </a:fld>
            <a:endParaRPr lang="zh-CN" altLang="en-US"/>
          </a:p>
        </p:txBody>
      </p:sp>
    </p:spTree>
    <p:extLst>
      <p:ext uri="{BB962C8B-B14F-4D97-AF65-F5344CB8AC3E}">
        <p14:creationId xmlns:p14="http://schemas.microsoft.com/office/powerpoint/2010/main" val="16752217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5737" y="1124744"/>
            <a:ext cx="8815754" cy="4648200"/>
          </a:xfrm>
          <a:solidFill>
            <a:schemeClr val="bg1"/>
          </a:solidFill>
        </p:spPr>
        <p:txBody>
          <a:bodyPr/>
          <a:lstStyle>
            <a:lvl1pPr>
              <a:defRPr/>
            </a:lvl1pPr>
          </a:lstStyle>
          <a:p>
            <a:pPr lvl="0"/>
            <a:r>
              <a:rPr lang="en-US" altLang="zh-TW" dirty="0"/>
              <a:t>Body copy level 1. Do not alter bullet points</a:t>
            </a:r>
          </a:p>
          <a:p>
            <a:pPr lvl="1"/>
            <a:r>
              <a:rPr lang="en-US" altLang="zh-TW" dirty="0"/>
              <a:t>Body copy level 2. Do not alter bullet points</a:t>
            </a:r>
          </a:p>
          <a:p>
            <a:pPr lvl="2"/>
            <a:r>
              <a:rPr lang="en-US" altLang="zh-TW" dirty="0"/>
              <a:t>Body copy level 3. Do not alter bullet points</a:t>
            </a:r>
          </a:p>
          <a:p>
            <a:pPr lvl="3"/>
            <a:r>
              <a:rPr lang="en-US" altLang="zh-TW" dirty="0"/>
              <a:t>Body copy level 4. Do not alter bullet points</a:t>
            </a:r>
          </a:p>
          <a:p>
            <a:pPr lvl="4"/>
            <a:r>
              <a:rPr lang="en-US" altLang="zh-TW" dirty="0"/>
              <a:t>Body copy level 5. Do not alter bullet points</a:t>
            </a:r>
          </a:p>
        </p:txBody>
      </p:sp>
      <p:sp>
        <p:nvSpPr>
          <p:cNvPr id="2" name="Title 1"/>
          <p:cNvSpPr>
            <a:spLocks noGrp="1"/>
          </p:cNvSpPr>
          <p:nvPr>
            <p:ph type="title" hasCustomPrompt="1"/>
          </p:nvPr>
        </p:nvSpPr>
        <p:spPr>
          <a:xfrm>
            <a:off x="0" y="-1"/>
            <a:ext cx="12192000" cy="710537"/>
          </a:xfrm>
          <a:noFill/>
        </p:spPr>
        <p:txBody>
          <a:bodyPr wrap="square" lIns="0" tIns="0" rIns="0" bIns="0" rtlCol="0">
            <a:noAutofit/>
          </a:bodyPr>
          <a:lstStyle>
            <a:lvl1pPr algn="ctr">
              <a:defRPr lang="en-GB" sz="1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defTabSz="914400" latinLnBrk="0"/>
            <a:r>
              <a:rPr lang="en-US" dirty="0"/>
              <a:t>Headline – maximum 2 lines</a:t>
            </a:r>
            <a:br>
              <a:rPr lang="en-US" dirty="0"/>
            </a:br>
            <a:r>
              <a:rPr lang="en-US" dirty="0" err="1"/>
              <a:t>arial</a:t>
            </a:r>
            <a:r>
              <a:rPr lang="en-US" dirty="0"/>
              <a:t> black - all caps</a:t>
            </a:r>
            <a:endParaRPr lang="en-GB" dirty="0"/>
          </a:p>
        </p:txBody>
      </p:sp>
    </p:spTree>
    <p:extLst>
      <p:ext uri="{BB962C8B-B14F-4D97-AF65-F5344CB8AC3E}">
        <p14:creationId xmlns:p14="http://schemas.microsoft.com/office/powerpoint/2010/main" val="262547016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9" name="矩形 8"/>
          <p:cNvSpPr/>
          <p:nvPr userDrawn="1"/>
        </p:nvSpPr>
        <p:spPr>
          <a:xfrm>
            <a:off x="-68617" y="196639"/>
            <a:ext cx="7124724" cy="369332"/>
          </a:xfrm>
          <a:prstGeom prst="rect">
            <a:avLst/>
          </a:prstGeom>
          <a:solidFill>
            <a:srgbClr val="FF6600"/>
          </a:solidFill>
          <a:ln w="9525">
            <a:solidFill>
              <a:srgbClr val="FF6600"/>
            </a:solidFill>
            <a:round/>
            <a:headEnd/>
            <a:tailEnd/>
          </a:ln>
          <a:effectLst>
            <a:outerShdw blurRad="50800" dist="38100" dir="2700000" algn="tl" rotWithShape="0">
              <a:prstClr val="black">
                <a:alpha val="40000"/>
              </a:prstClr>
            </a:outerShdw>
          </a:effectLst>
        </p:spPr>
        <p:txBody>
          <a:bodyPr wrap="none" lIns="84396" tIns="42198" rIns="84396" bIns="42198" anchor="ctr"/>
          <a:lstStyle/>
          <a:p>
            <a:pPr lvl="0" algn="ctr"/>
            <a:endParaRPr lang="zh-CN" altLang="en-US" sz="2215" b="1" dirty="0">
              <a:solidFill>
                <a:srgbClr val="FFFFFF"/>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37442" y="188563"/>
            <a:ext cx="6922654" cy="377411"/>
          </a:xfrm>
          <a:prstGeom prst="rect">
            <a:avLst/>
          </a:prstGeom>
        </p:spPr>
        <p:txBody>
          <a:bodyPr/>
          <a:lstStyle>
            <a:lvl1pPr>
              <a:lnSpc>
                <a:spcPts val="2215"/>
              </a:lnSpc>
              <a:defRPr lang="zh-TW" altLang="en-US" sz="2215"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312854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6FC0"/>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lang="zh-TW" altLang="en-US" spc="-50" dirty="0"/>
          </a:p>
        </p:txBody>
      </p:sp>
      <p:sp>
        <p:nvSpPr>
          <p:cNvPr id="4" name="Holder 4"/>
          <p:cNvSpPr>
            <a:spLocks noGrp="1"/>
          </p:cNvSpPr>
          <p:nvPr>
            <p:ph type="dt" sz="half" idx="6"/>
          </p:nvPr>
        </p:nvSpPr>
        <p:spPr/>
        <p:txBody>
          <a:bodyPr lIns="0" tIns="0" rIns="0" bIns="0"/>
          <a:lstStyle>
            <a:lvl1pPr>
              <a:defRPr sz="1000" b="0" i="0">
                <a:solidFill>
                  <a:schemeClr val="bg1"/>
                </a:solidFill>
                <a:latin typeface="Arial"/>
                <a:cs typeface="Arial"/>
              </a:defRPr>
            </a:lvl1pPr>
          </a:lstStyle>
          <a:p>
            <a:pPr marL="12700"/>
            <a:r>
              <a:rPr lang="en-US" altLang="zh-TW" spc="-10"/>
              <a:t>2023/3/6</a:t>
            </a:r>
            <a:endParaRPr lang="en-US" altLang="zh-TW" spc="-10" dirty="0"/>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fld id="{81D60167-4931-47E6-BA6A-407CBD079E47}" type="slidenum">
              <a:rPr lang="en-US" altLang="zh-TW" spc="-25" smtClean="0"/>
              <a:pPr marL="38100"/>
              <a:t>‹#›</a:t>
            </a:fld>
            <a:endParaRPr lang="en-US" altLang="zh-TW" spc="-25" dirty="0"/>
          </a:p>
        </p:txBody>
      </p:sp>
    </p:spTree>
    <p:extLst>
      <p:ext uri="{BB962C8B-B14F-4D97-AF65-F5344CB8AC3E}">
        <p14:creationId xmlns:p14="http://schemas.microsoft.com/office/powerpoint/2010/main" val="3551827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5375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4" name="圖片 14">
            <a:extLst>
              <a:ext uri="{FF2B5EF4-FFF2-40B4-BE49-F238E27FC236}">
                <a16:creationId xmlns:a16="http://schemas.microsoft.com/office/drawing/2014/main" id="{AF384018-26AC-4C33-AA9E-6A2F65CF8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C512E66-A780-4991-885F-6502758BF9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38250" y="1031875"/>
            <a:ext cx="203835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9D68DC54-DF7E-4481-BA13-7450F683F934}"/>
              </a:ext>
            </a:extLst>
          </p:cNvPr>
          <p:cNvSpPr>
            <a:spLocks noGrp="1" noChangeArrowheads="1"/>
          </p:cNvSpPr>
          <p:nvPr>
            <p:ph type="ctrTitle"/>
          </p:nvPr>
        </p:nvSpPr>
        <p:spPr>
          <a:xfrm>
            <a:off x="1226368" y="2940051"/>
            <a:ext cx="9982200" cy="1304925"/>
          </a:xfrm>
        </p:spPr>
        <p:txBody>
          <a:bodyPr/>
          <a:lstStyle>
            <a:lvl1pPr algn="l">
              <a:defRPr sz="4000"/>
            </a:lvl1pPr>
          </a:lstStyle>
          <a:p>
            <a:r>
              <a:rPr lang="zh-TW" altLang="en-US" dirty="0"/>
              <a:t>按一下以編輯母片標題樣式</a:t>
            </a:r>
            <a:endParaRPr lang="en-US" altLang="zh-TW" dirty="0"/>
          </a:p>
        </p:txBody>
      </p:sp>
      <p:sp>
        <p:nvSpPr>
          <p:cNvPr id="8" name="Rectangle 4">
            <a:extLst>
              <a:ext uri="{FF2B5EF4-FFF2-40B4-BE49-F238E27FC236}">
                <a16:creationId xmlns:a16="http://schemas.microsoft.com/office/drawing/2014/main" id="{0D4EAD92-9848-41FB-B3D0-92690F1325F2}"/>
              </a:ext>
            </a:extLst>
          </p:cNvPr>
          <p:cNvSpPr>
            <a:spLocks noGrp="1" noChangeArrowheads="1"/>
          </p:cNvSpPr>
          <p:nvPr>
            <p:ph type="subTitle" idx="1"/>
          </p:nvPr>
        </p:nvSpPr>
        <p:spPr>
          <a:xfrm>
            <a:off x="1200968" y="4692650"/>
            <a:ext cx="9982200" cy="609600"/>
          </a:xfrm>
        </p:spPr>
        <p:txBody>
          <a:bodyPr/>
          <a:lstStyle>
            <a:lvl1pPr marL="0" indent="0" algn="l">
              <a:spcBef>
                <a:spcPct val="0"/>
              </a:spcBef>
              <a:buFont typeface="Wingdings" pitchFamily="2" charset="2"/>
              <a:buNone/>
              <a:defRPr sz="2400"/>
            </a:lvl1pPr>
          </a:lstStyle>
          <a:p>
            <a:r>
              <a:rPr lang="zh-TW" altLang="en-US"/>
              <a:t>按一下以編輯母片子標題樣式</a:t>
            </a:r>
            <a:endParaRPr lang="en-US" altLang="zh-TW" dirty="0"/>
          </a:p>
        </p:txBody>
      </p:sp>
      <p:sp>
        <p:nvSpPr>
          <p:cNvPr id="9" name="矩形 8">
            <a:extLst>
              <a:ext uri="{FF2B5EF4-FFF2-40B4-BE49-F238E27FC236}">
                <a16:creationId xmlns:a16="http://schemas.microsoft.com/office/drawing/2014/main" id="{40F30B8F-0B72-4894-893E-D127F1FB7186}"/>
              </a:ext>
            </a:extLst>
          </p:cNvPr>
          <p:cNvSpPr/>
          <p:nvPr userDrawn="1"/>
        </p:nvSpPr>
        <p:spPr>
          <a:xfrm rot="10800000">
            <a:off x="0" y="6713538"/>
            <a:ext cx="12192000" cy="192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800"/>
          </a:p>
        </p:txBody>
      </p:sp>
      <p:sp>
        <p:nvSpPr>
          <p:cNvPr id="10" name="Text Box 7">
            <a:extLst>
              <a:ext uri="{FF2B5EF4-FFF2-40B4-BE49-F238E27FC236}">
                <a16:creationId xmlns:a16="http://schemas.microsoft.com/office/drawing/2014/main" id="{A53B3197-8EC9-48A4-933B-CD0E06FDFF52}"/>
              </a:ext>
            </a:extLst>
          </p:cNvPr>
          <p:cNvSpPr txBox="1">
            <a:spLocks noChangeArrowheads="1"/>
          </p:cNvSpPr>
          <p:nvPr userDrawn="1"/>
        </p:nvSpPr>
        <p:spPr bwMode="auto">
          <a:xfrm>
            <a:off x="5546725" y="6628705"/>
            <a:ext cx="109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P.</a:t>
            </a:r>
            <a:fld id="{5D6B58E9-71E0-441D-A568-03FF0688E184}" type="slidenum">
              <a:rPr lang="zh-TW" altLang="en-US" sz="1400">
                <a:solidFill>
                  <a:schemeClr val="bg1"/>
                </a:solidFill>
                <a:latin typeface="Microsoft YaHei" panose="020B0503020204020204" pitchFamily="34" charset="-122"/>
                <a:ea typeface="Microsoft YaHei" panose="020B0503020204020204" pitchFamily="34" charset="-122"/>
              </a:rPr>
              <a:pPr algn="ctr"/>
              <a:t>‹#›</a:t>
            </a:fld>
            <a:endParaRPr lang="en-US" altLang="zh-TW" sz="3200" dirty="0">
              <a:solidFill>
                <a:schemeClr val="bg1"/>
              </a:solidFill>
              <a:latin typeface="Microsoft YaHei" panose="020B0503020204020204" pitchFamily="34" charset="-122"/>
              <a:ea typeface="Microsoft YaHei" panose="020B0503020204020204" pitchFamily="34" charset="-122"/>
            </a:endParaRPr>
          </a:p>
        </p:txBody>
      </p:sp>
      <p:grpSp>
        <p:nvGrpSpPr>
          <p:cNvPr id="11" name="群組 1">
            <a:extLst>
              <a:ext uri="{FF2B5EF4-FFF2-40B4-BE49-F238E27FC236}">
                <a16:creationId xmlns:a16="http://schemas.microsoft.com/office/drawing/2014/main" id="{987625C5-8A7B-44FA-B056-ADAD06F2CE3F}"/>
              </a:ext>
            </a:extLst>
          </p:cNvPr>
          <p:cNvGrpSpPr>
            <a:grpSpLocks/>
          </p:cNvGrpSpPr>
          <p:nvPr userDrawn="1"/>
        </p:nvGrpSpPr>
        <p:grpSpPr bwMode="auto">
          <a:xfrm>
            <a:off x="77788" y="6721475"/>
            <a:ext cx="1104900" cy="122238"/>
            <a:chOff x="198964" y="6156268"/>
            <a:chExt cx="1106411" cy="122852"/>
          </a:xfrm>
        </p:grpSpPr>
        <p:sp>
          <p:nvSpPr>
            <p:cNvPr id="12" name="Text Box 20">
              <a:extLst>
                <a:ext uri="{FF2B5EF4-FFF2-40B4-BE49-F238E27FC236}">
                  <a16:creationId xmlns:a16="http://schemas.microsoft.com/office/drawing/2014/main" id="{8BAF1767-5D76-4AC3-9310-A3135DF5D627}"/>
                </a:ext>
              </a:extLst>
            </p:cNvPr>
            <p:cNvSpPr txBox="1">
              <a:spLocks noChangeArrowheads="1"/>
            </p:cNvSpPr>
            <p:nvPr userDrawn="1"/>
          </p:nvSpPr>
          <p:spPr bwMode="auto">
            <a:xfrm>
              <a:off x="264140" y="6156268"/>
              <a:ext cx="791656" cy="122852"/>
            </a:xfrm>
            <a:prstGeom prst="rect">
              <a:avLst/>
            </a:prstGeom>
            <a:solidFill>
              <a:schemeClr val="tx1"/>
            </a:solidFill>
            <a:ln>
              <a:noFill/>
            </a:ln>
          </p:spPr>
          <p:txBody>
            <a:bodyPr tIns="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fld id="{A314ACFF-7976-4F5D-9197-BB8D168949EC}" type="datetime1">
                <a:rPr kumimoji="0" lang="zh-TW" altLang="en-US" sz="800" smtClean="0">
                  <a:solidFill>
                    <a:schemeClr val="bg1"/>
                  </a:solidFill>
                </a:rPr>
                <a:pPr eaLnBrk="1" hangingPunct="1">
                  <a:spcBef>
                    <a:spcPct val="30000"/>
                  </a:spcBef>
                  <a:defRPr/>
                </a:pPr>
                <a:t>2023/8/1</a:t>
              </a:fld>
              <a:endParaRPr lang="en-US" altLang="zh-TW" sz="800" dirty="0">
                <a:solidFill>
                  <a:schemeClr val="bg1"/>
                </a:solidFill>
              </a:endParaRPr>
            </a:p>
          </p:txBody>
        </p:sp>
        <p:sp>
          <p:nvSpPr>
            <p:cNvPr id="13" name="Text Box 20">
              <a:extLst>
                <a:ext uri="{FF2B5EF4-FFF2-40B4-BE49-F238E27FC236}">
                  <a16:creationId xmlns:a16="http://schemas.microsoft.com/office/drawing/2014/main" id="{F2C520FA-F062-4C39-827F-8DC2689219D0}"/>
                </a:ext>
              </a:extLst>
            </p:cNvPr>
            <p:cNvSpPr txBox="1">
              <a:spLocks noChangeArrowheads="1"/>
            </p:cNvSpPr>
            <p:nvPr userDrawn="1"/>
          </p:nvSpPr>
          <p:spPr bwMode="auto">
            <a:xfrm>
              <a:off x="585254" y="6156268"/>
              <a:ext cx="720121"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TSMC, Ltd</a:t>
              </a:r>
              <a:endParaRPr lang="en-US" altLang="zh-TW" sz="800" dirty="0">
                <a:solidFill>
                  <a:schemeClr val="bg1"/>
                </a:solidFill>
              </a:endParaRPr>
            </a:p>
          </p:txBody>
        </p:sp>
        <p:sp>
          <p:nvSpPr>
            <p:cNvPr id="15" name="Text Box 20">
              <a:extLst>
                <a:ext uri="{FF2B5EF4-FFF2-40B4-BE49-F238E27FC236}">
                  <a16:creationId xmlns:a16="http://schemas.microsoft.com/office/drawing/2014/main" id="{0A564DFA-FEEF-49C7-B80D-0DEC2601805B}"/>
                </a:ext>
              </a:extLst>
            </p:cNvPr>
            <p:cNvSpPr txBox="1">
              <a:spLocks noChangeArrowheads="1"/>
            </p:cNvSpPr>
            <p:nvPr userDrawn="1"/>
          </p:nvSpPr>
          <p:spPr bwMode="auto">
            <a:xfrm>
              <a:off x="198964" y="6156268"/>
              <a:ext cx="144660"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a:t>
              </a:r>
              <a:endParaRPr lang="en-US" altLang="zh-TW" sz="800" dirty="0">
                <a:solidFill>
                  <a:schemeClr val="bg1"/>
                </a:solidFill>
              </a:endParaRPr>
            </a:p>
          </p:txBody>
        </p:sp>
      </p:grpSp>
      <p:pic>
        <p:nvPicPr>
          <p:cNvPr id="17" name="圖片 4">
            <a:extLst>
              <a:ext uri="{FF2B5EF4-FFF2-40B4-BE49-F238E27FC236}">
                <a16:creationId xmlns:a16="http://schemas.microsoft.com/office/drawing/2014/main" id="{DC630859-35EA-4828-B94D-D10003AC76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55250" y="6718300"/>
            <a:ext cx="1936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接點 2">
            <a:extLst>
              <a:ext uri="{FF2B5EF4-FFF2-40B4-BE49-F238E27FC236}">
                <a16:creationId xmlns:a16="http://schemas.microsoft.com/office/drawing/2014/main" id="{1F59D151-41E2-4CBB-A61D-3448F3735781}"/>
              </a:ext>
            </a:extLst>
          </p:cNvPr>
          <p:cNvCxnSpPr>
            <a:cxnSpLocks noChangeShapeType="1"/>
          </p:cNvCxnSpPr>
          <p:nvPr userDrawn="1"/>
        </p:nvCxnSpPr>
        <p:spPr bwMode="auto">
          <a:xfrm flipH="1">
            <a:off x="0" y="6700838"/>
            <a:ext cx="12193588"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4027104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4000">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
        <p:nvSpPr>
          <p:cNvPr id="3" name="內容版面配置區 2"/>
          <p:cNvSpPr>
            <a:spLocks noGrp="1"/>
          </p:cNvSpPr>
          <p:nvPr>
            <p:ph idx="1"/>
          </p:nvPr>
        </p:nvSpPr>
        <p:spPr>
          <a:xfrm>
            <a:off x="711200" y="1524000"/>
            <a:ext cx="10972800" cy="338618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rtlCol="0" anchor="t" anchorCtr="0" compatLnSpc="1">
            <a:prstTxWarp prst="textNoShape">
              <a:avLst/>
            </a:prstTxWarp>
            <a:spAutoFit/>
          </a:bodyPr>
          <a:lstStyle>
            <a:lvl1pPr>
              <a:defRPr lang="zh-TW" altLang="en-US" sz="2800" kern="1200" spc="-5">
                <a:solidFill>
                  <a:srgbClr val="444444"/>
                </a:solidFill>
                <a:latin typeface="微軟正黑體"/>
                <a:cs typeface="微軟正黑體"/>
              </a:defRPr>
            </a:lvl1pPr>
            <a:lvl2pPr>
              <a:defRPr lang="zh-TW" altLang="en-US" sz="2800" kern="1200">
                <a:cs typeface="+mn-cs"/>
              </a:defRPr>
            </a:lvl2pPr>
            <a:lvl3pPr>
              <a:defRPr lang="zh-TW" altLang="en-US" sz="2800" kern="1200">
                <a:cs typeface="+mn-cs"/>
              </a:defRPr>
            </a:lvl3pPr>
            <a:lvl4pPr>
              <a:defRPr lang="zh-TW" altLang="en-US" sz="2800" kern="1200">
                <a:cs typeface="+mn-cs"/>
              </a:defRPr>
            </a:lvl4pPr>
            <a:lvl5pPr>
              <a:defRPr lang="zh-TW" altLang="en-US" sz="2400" kern="1200">
                <a:latin typeface="+mn-lt"/>
                <a:cs typeface="+mn-cs"/>
              </a:defRPr>
            </a:lvl5pPr>
          </a:lstStyle>
          <a:p>
            <a:pPr marL="527685" marR="5080" lvl="0" indent="-514984" algn="just" defTabSz="914400" eaLnBrk="1" latinLnBrk="0" hangingPunct="1">
              <a:lnSpc>
                <a:spcPct val="130100"/>
              </a:lnSpc>
              <a:spcBef>
                <a:spcPts val="95"/>
              </a:spcBef>
              <a:buClr>
                <a:srgbClr val="3B3B3B"/>
              </a:buClr>
              <a:buSzPct val="100000"/>
              <a:buAutoNum type="arabicPeriod"/>
              <a:tabLst>
                <a:tab pos="528320" algn="l"/>
              </a:tabLst>
            </a:pPr>
            <a:r>
              <a:rPr lang="zh-TW" altLang="en-US" dirty="0"/>
              <a:t>按一下以編輯母片文字樣式</a:t>
            </a:r>
          </a:p>
          <a:p>
            <a:pPr marL="457200" lvl="1" indent="-342900" defTabSz="914400" eaLnBrk="1" latinLnBrk="0" hangingPunct="1">
              <a:lnSpc>
                <a:spcPct val="150000"/>
              </a:lnSpc>
              <a:buSzPct val="100000"/>
              <a:buFont typeface="+mj-lt"/>
              <a:buAutoNum type="arabicParenR"/>
            </a:pPr>
            <a:r>
              <a:rPr lang="zh-TW" altLang="en-US" dirty="0"/>
              <a:t>第二層</a:t>
            </a:r>
          </a:p>
          <a:p>
            <a:pPr marL="914400" lvl="2" indent="-342900" defTabSz="914400" eaLnBrk="1" latinLnBrk="0" hangingPunct="1">
              <a:lnSpc>
                <a:spcPct val="150000"/>
              </a:lnSpc>
              <a:buFont typeface="Wingdings" panose="05000000000000000000" pitchFamily="2" charset="2"/>
              <a:buAutoNum type="circleNumWdWhitePlain"/>
            </a:pPr>
            <a:r>
              <a:rPr lang="zh-TW" altLang="en-US" dirty="0"/>
              <a:t>第三層</a:t>
            </a:r>
          </a:p>
          <a:p>
            <a:pPr marL="1371600" lvl="3" indent="-285750" defTabSz="914400" eaLnBrk="1" latinLnBrk="0" hangingPunct="1">
              <a:lnSpc>
                <a:spcPct val="150000"/>
              </a:lnSpc>
              <a:buClr>
                <a:srgbClr val="C0504D"/>
              </a:buClr>
              <a:buSzPct val="110000"/>
              <a:buFont typeface="Wingdings" panose="05000000000000000000" pitchFamily="2" charset="2"/>
              <a:buChar char="n"/>
            </a:pPr>
            <a:r>
              <a:rPr lang="zh-TW" altLang="en-US" dirty="0"/>
              <a:t>第四層</a:t>
            </a:r>
          </a:p>
          <a:p>
            <a:pPr marL="1828800" lvl="4" indent="-342900" defTabSz="914400" eaLnBrk="1" latinLnBrk="0" hangingPunct="1">
              <a:lnSpc>
                <a:spcPct val="150000"/>
              </a:lnSpc>
              <a:spcBef>
                <a:spcPts val="600"/>
              </a:spcBef>
              <a:buClr>
                <a:srgbClr val="C0504D"/>
              </a:buClr>
              <a:buSzPct val="110000"/>
              <a:buFont typeface="Wingdings" panose="05000000000000000000" pitchFamily="2" charset="2"/>
              <a:buChar char="p"/>
            </a:pPr>
            <a:r>
              <a:rPr lang="zh-TW" altLang="en-US" dirty="0"/>
              <a:t>第五層</a:t>
            </a:r>
          </a:p>
        </p:txBody>
      </p:sp>
    </p:spTree>
    <p:extLst>
      <p:ext uri="{BB962C8B-B14F-4D97-AF65-F5344CB8AC3E}">
        <p14:creationId xmlns:p14="http://schemas.microsoft.com/office/powerpoint/2010/main" val="8531551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59620924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zh-TW" altLang="en-US" sz="3600">
                <a:latin typeface="Microsoft YaHei" panose="020B0503020204020204" pitchFamily="34" charset="-122"/>
                <a:ea typeface="Microsoft YaHei" panose="020B0503020204020204" pitchFamily="34" charset="-122"/>
              </a:defRPr>
            </a:lvl1pPr>
          </a:lstStyle>
          <a:p>
            <a:pPr lvl="0"/>
            <a:r>
              <a:rPr lang="zh-TW" altLang="en-US" dirty="0"/>
              <a:t>按一下以編輯母片標題樣式</a:t>
            </a:r>
          </a:p>
        </p:txBody>
      </p:sp>
      <p:sp>
        <p:nvSpPr>
          <p:cNvPr id="3" name="內容版面配置區 2"/>
          <p:cNvSpPr>
            <a:spLocks noGrp="1"/>
          </p:cNvSpPr>
          <p:nvPr>
            <p:ph sz="half" idx="1"/>
          </p:nvPr>
        </p:nvSpPr>
        <p:spPr>
          <a:xfrm>
            <a:off x="711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299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46671453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84263808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07368" y="0"/>
            <a:ext cx="11175825" cy="692696"/>
          </a:xfrm>
        </p:spPr>
        <p:txBody>
          <a:bodyPr/>
          <a:lstStyle>
            <a:lvl1pPr>
              <a:defRPr>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102899992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79C0D99-CF85-4E76-9DDA-4B53704D5A04}"/>
              </a:ext>
            </a:extLst>
          </p:cNvPr>
          <p:cNvSpPr/>
          <p:nvPr userDrawn="1"/>
        </p:nvSpPr>
        <p:spPr>
          <a:xfrm>
            <a:off x="1272539" y="1345691"/>
            <a:ext cx="1440180" cy="1440180"/>
          </a:xfrm>
          <a:custGeom>
            <a:avLst/>
            <a:gdLst/>
            <a:ahLst/>
            <a:cxnLst/>
            <a:rect l="l" t="t" r="r" b="b"/>
            <a:pathLst>
              <a:path w="1440180"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3" name="object 4">
            <a:extLst>
              <a:ext uri="{FF2B5EF4-FFF2-40B4-BE49-F238E27FC236}">
                <a16:creationId xmlns:a16="http://schemas.microsoft.com/office/drawing/2014/main" id="{DD68CD91-544B-4DC8-BC9E-0371F0AA8F48}"/>
              </a:ext>
            </a:extLst>
          </p:cNvPr>
          <p:cNvSpPr txBox="1"/>
          <p:nvPr userDrawn="1"/>
        </p:nvSpPr>
        <p:spPr>
          <a:xfrm>
            <a:off x="2080005"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1</a:t>
            </a:r>
            <a:endParaRPr sz="9600" dirty="0">
              <a:latin typeface="Microsoft YaHei" panose="020B0503020204020204" pitchFamily="34" charset="-122"/>
              <a:ea typeface="Microsoft YaHei" panose="020B0503020204020204" pitchFamily="34" charset="-122"/>
              <a:cs typeface="Microsoft YaHei UI"/>
            </a:endParaRPr>
          </a:p>
        </p:txBody>
      </p:sp>
      <p:sp>
        <p:nvSpPr>
          <p:cNvPr id="5" name="object 7">
            <a:extLst>
              <a:ext uri="{FF2B5EF4-FFF2-40B4-BE49-F238E27FC236}">
                <a16:creationId xmlns:a16="http://schemas.microsoft.com/office/drawing/2014/main" id="{D20D74FA-4BB1-4575-8C89-CE21421361D2}"/>
              </a:ext>
            </a:extLst>
          </p:cNvPr>
          <p:cNvSpPr/>
          <p:nvPr userDrawn="1"/>
        </p:nvSpPr>
        <p:spPr>
          <a:xfrm>
            <a:off x="3767328" y="1330452"/>
            <a:ext cx="1438910" cy="1440180"/>
          </a:xfrm>
          <a:custGeom>
            <a:avLst/>
            <a:gdLst/>
            <a:ahLst/>
            <a:cxnLst/>
            <a:rect l="l" t="t" r="r" b="b"/>
            <a:pathLst>
              <a:path w="1438910" h="1440180">
                <a:moveTo>
                  <a:pt x="0" y="1440180"/>
                </a:moveTo>
                <a:lnTo>
                  <a:pt x="1438655" y="1440180"/>
                </a:lnTo>
                <a:lnTo>
                  <a:pt x="1438655"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7" name="object 10">
            <a:extLst>
              <a:ext uri="{FF2B5EF4-FFF2-40B4-BE49-F238E27FC236}">
                <a16:creationId xmlns:a16="http://schemas.microsoft.com/office/drawing/2014/main" id="{9E0A3EAC-A396-4C4E-88B5-291BF30AACC9}"/>
              </a:ext>
            </a:extLst>
          </p:cNvPr>
          <p:cNvSpPr/>
          <p:nvPr userDrawn="1"/>
        </p:nvSpPr>
        <p:spPr>
          <a:xfrm>
            <a:off x="6260591" y="1339596"/>
            <a:ext cx="1440180" cy="1440180"/>
          </a:xfrm>
          <a:custGeom>
            <a:avLst/>
            <a:gdLst/>
            <a:ahLst/>
            <a:cxnLst/>
            <a:rect l="l" t="t" r="r" b="b"/>
            <a:pathLst>
              <a:path w="1440179"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9" name="object 13">
            <a:extLst>
              <a:ext uri="{FF2B5EF4-FFF2-40B4-BE49-F238E27FC236}">
                <a16:creationId xmlns:a16="http://schemas.microsoft.com/office/drawing/2014/main" id="{6C31768D-B864-450A-9F80-60B7F426AF7C}"/>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0" name="object 14">
            <a:extLst>
              <a:ext uri="{FF2B5EF4-FFF2-40B4-BE49-F238E27FC236}">
                <a16:creationId xmlns:a16="http://schemas.microsoft.com/office/drawing/2014/main" id="{64D28E76-3C3E-48F4-A6C6-41EEB8041DFF}"/>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ln w="12192">
            <a:solidFill>
              <a:srgbClr val="133755"/>
            </a:solidFill>
          </a:ln>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2" name="object 16">
            <a:extLst>
              <a:ext uri="{FF2B5EF4-FFF2-40B4-BE49-F238E27FC236}">
                <a16:creationId xmlns:a16="http://schemas.microsoft.com/office/drawing/2014/main" id="{B43B0515-4FB0-45CA-990A-EDF21062981B}"/>
              </a:ext>
            </a:extLst>
          </p:cNvPr>
          <p:cNvSpPr txBox="1">
            <a:spLocks noGrp="1"/>
          </p:cNvSpPr>
          <p:nvPr>
            <p:ph type="title"/>
          </p:nvPr>
        </p:nvSpPr>
        <p:spPr>
          <a:xfrm>
            <a:off x="1234541" y="250393"/>
            <a:ext cx="1144270" cy="697230"/>
          </a:xfrm>
          <a:prstGeom prst="rect">
            <a:avLst/>
          </a:prstGeom>
        </p:spPr>
        <p:txBody>
          <a:bodyPr vert="horz" wrap="square" lIns="0" tIns="13335" rIns="0" bIns="0" rtlCol="0">
            <a:spAutoFit/>
          </a:bodyPr>
          <a:lstStyle>
            <a:lvl1pPr>
              <a:defRPr>
                <a:latin typeface="Microsoft YaHei" panose="020B0503020204020204" pitchFamily="34" charset="-122"/>
                <a:ea typeface="Microsoft YaHei" panose="020B0503020204020204" pitchFamily="34" charset="-122"/>
              </a:defRPr>
            </a:lvl1pPr>
          </a:lstStyle>
          <a:p>
            <a:pPr marL="12700">
              <a:lnSpc>
                <a:spcPct val="100000"/>
              </a:lnSpc>
              <a:spcBef>
                <a:spcPts val="105"/>
              </a:spcBef>
            </a:pPr>
            <a:r>
              <a:rPr sz="4400" dirty="0">
                <a:solidFill>
                  <a:srgbClr val="1F4E78"/>
                </a:solidFill>
                <a:latin typeface="Microsoft YaHei UI"/>
                <a:cs typeface="Microsoft YaHei UI"/>
              </a:rPr>
              <a:t>目錄</a:t>
            </a:r>
            <a:endParaRPr sz="4400" dirty="0">
              <a:latin typeface="Microsoft YaHei UI"/>
              <a:cs typeface="Microsoft YaHei UI"/>
            </a:endParaRPr>
          </a:p>
        </p:txBody>
      </p:sp>
      <p:sp>
        <p:nvSpPr>
          <p:cNvPr id="13" name="object 17">
            <a:extLst>
              <a:ext uri="{FF2B5EF4-FFF2-40B4-BE49-F238E27FC236}">
                <a16:creationId xmlns:a16="http://schemas.microsoft.com/office/drawing/2014/main" id="{0E5E5DF6-B69D-45E1-8142-8559C472E7D1}"/>
              </a:ext>
            </a:extLst>
          </p:cNvPr>
          <p:cNvSpPr txBox="1"/>
          <p:nvPr userDrawn="1"/>
        </p:nvSpPr>
        <p:spPr>
          <a:xfrm>
            <a:off x="4561713"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2</a:t>
            </a:r>
            <a:endParaRPr sz="9600">
              <a:latin typeface="Microsoft YaHei" panose="020B0503020204020204" pitchFamily="34" charset="-122"/>
              <a:ea typeface="Microsoft YaHei" panose="020B0503020204020204" pitchFamily="34" charset="-122"/>
              <a:cs typeface="Microsoft YaHei UI"/>
            </a:endParaRPr>
          </a:p>
        </p:txBody>
      </p:sp>
      <p:sp>
        <p:nvSpPr>
          <p:cNvPr id="14" name="object 18">
            <a:extLst>
              <a:ext uri="{FF2B5EF4-FFF2-40B4-BE49-F238E27FC236}">
                <a16:creationId xmlns:a16="http://schemas.microsoft.com/office/drawing/2014/main" id="{7088A168-131E-461C-AEE0-9FE9ADAA40EA}"/>
              </a:ext>
            </a:extLst>
          </p:cNvPr>
          <p:cNvSpPr txBox="1"/>
          <p:nvPr userDrawn="1"/>
        </p:nvSpPr>
        <p:spPr>
          <a:xfrm>
            <a:off x="9475470" y="1078813"/>
            <a:ext cx="777875"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4</a:t>
            </a:r>
            <a:endParaRPr sz="9600" dirty="0">
              <a:latin typeface="Microsoft YaHei" panose="020B0503020204020204" pitchFamily="34" charset="-122"/>
              <a:ea typeface="Microsoft YaHei" panose="020B0503020204020204" pitchFamily="34" charset="-122"/>
              <a:cs typeface="Microsoft YaHei UI"/>
            </a:endParaRPr>
          </a:p>
        </p:txBody>
      </p:sp>
      <p:sp>
        <p:nvSpPr>
          <p:cNvPr id="16" name="內容版面配置區 15">
            <a:extLst>
              <a:ext uri="{FF2B5EF4-FFF2-40B4-BE49-F238E27FC236}">
                <a16:creationId xmlns:a16="http://schemas.microsoft.com/office/drawing/2014/main" id="{B0CCE0AA-407B-4FE8-8595-985A796B7551}"/>
              </a:ext>
            </a:extLst>
          </p:cNvPr>
          <p:cNvSpPr>
            <a:spLocks noGrp="1"/>
          </p:cNvSpPr>
          <p:nvPr>
            <p:ph sz="quarter" idx="10"/>
          </p:nvPr>
        </p:nvSpPr>
        <p:spPr>
          <a:xfrm>
            <a:off x="1272539" y="2965957"/>
            <a:ext cx="1439863" cy="431800"/>
          </a:xfrm>
        </p:spPr>
        <p:txBody>
          <a:bodyPr/>
          <a:lstStyle>
            <a:lvl1pPr marL="73025" indent="0">
              <a:buFontTx/>
              <a:buNone/>
              <a:defRPr/>
            </a:lvl1pPr>
            <a:lvl2pPr marL="612775" indent="0">
              <a:buFontTx/>
              <a:buNone/>
              <a:defRPr/>
            </a:lvl2pPr>
            <a:lvl3pPr marL="1081088" indent="0">
              <a:buFontTx/>
              <a:buNone/>
              <a:defRPr/>
            </a:lvl3pPr>
            <a:lvl4pPr marL="1547813" indent="0">
              <a:buFontTx/>
              <a:buNone/>
              <a:defRPr/>
            </a:lvl4pPr>
            <a:lvl5pPr marL="1828800" indent="0">
              <a:buFontTx/>
              <a:buNone/>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7" name="object 18">
            <a:extLst>
              <a:ext uri="{FF2B5EF4-FFF2-40B4-BE49-F238E27FC236}">
                <a16:creationId xmlns:a16="http://schemas.microsoft.com/office/drawing/2014/main" id="{9F269A4D-510E-4685-BE60-7CD0F59B83AB}"/>
              </a:ext>
            </a:extLst>
          </p:cNvPr>
          <p:cNvSpPr txBox="1"/>
          <p:nvPr userDrawn="1"/>
        </p:nvSpPr>
        <p:spPr>
          <a:xfrm>
            <a:off x="6935977" y="1078814"/>
            <a:ext cx="839660"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3</a:t>
            </a:r>
            <a:endParaRPr sz="9600" dirty="0">
              <a:latin typeface="Microsoft YaHei" panose="020B0503020204020204" pitchFamily="34" charset="-122"/>
              <a:ea typeface="Microsoft YaHei" panose="020B0503020204020204" pitchFamily="34" charset="-122"/>
              <a:cs typeface="Microsoft YaHei UI"/>
            </a:endParaRPr>
          </a:p>
        </p:txBody>
      </p:sp>
    </p:spTree>
    <p:extLst>
      <p:ext uri="{BB962C8B-B14F-4D97-AF65-F5344CB8AC3E}">
        <p14:creationId xmlns:p14="http://schemas.microsoft.com/office/powerpoint/2010/main" val="337387990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Column-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800100"/>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1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Headline – maximum 2 lines</a:t>
            </a:r>
            <a:br>
              <a:rPr lang="en-US" dirty="0"/>
            </a:br>
            <a:r>
              <a:rPr lang="en-US" dirty="0" err="1"/>
              <a:t>arial</a:t>
            </a:r>
            <a:r>
              <a:rPr lang="en-US" dirty="0"/>
              <a:t> black - all caps</a:t>
            </a:r>
            <a:endParaRPr lang="en-GB" dirty="0"/>
          </a:p>
        </p:txBody>
      </p:sp>
      <p:sp>
        <p:nvSpPr>
          <p:cNvPr id="3" name="Content Placeholder 2"/>
          <p:cNvSpPr>
            <a:spLocks noGrp="1"/>
          </p:cNvSpPr>
          <p:nvPr>
            <p:ph sz="half" idx="1" hasCustomPrompt="1"/>
          </p:nvPr>
        </p:nvSpPr>
        <p:spPr>
          <a:xfrm>
            <a:off x="2532187" y="1676400"/>
            <a:ext cx="4314092" cy="4648200"/>
          </a:xfrm>
          <a:solidFill>
            <a:schemeClr val="bg1"/>
          </a:solidFill>
        </p:spPr>
        <p:txBody>
          <a:bodyPr/>
          <a:lstStyle>
            <a:lvl1pPr>
              <a:defRPr sz="2200"/>
            </a:lvl1pPr>
            <a:lvl2pPr marL="622300" indent="-285750">
              <a:defRPr sz="2000"/>
            </a:lvl2pPr>
            <a:lvl3pPr marL="893763" indent="-228600">
              <a:defRPr sz="1800"/>
            </a:lvl3pPr>
            <a:lvl4pPr marL="1165225" indent="-228600">
              <a:defRPr sz="1600"/>
            </a:lvl4pPr>
            <a:lvl5pPr marL="1435100" indent="-228600">
              <a:defRPr sz="1600"/>
            </a:lvl5pPr>
            <a:lvl6pPr>
              <a:defRPr sz="1800"/>
            </a:lvl6pPr>
            <a:lvl7pPr>
              <a:defRPr sz="1800"/>
            </a:lvl7pPr>
            <a:lvl8pPr>
              <a:defRPr sz="1800"/>
            </a:lvl8pPr>
            <a:lvl9pPr>
              <a:defRPr sz="1800"/>
            </a:lvl9pPr>
          </a:lstStyle>
          <a:p>
            <a:pPr lvl="0"/>
            <a:r>
              <a:rPr lang="en-US" altLang="zh-TW" dirty="0"/>
              <a:t>Body copy level 1. </a:t>
            </a:r>
          </a:p>
          <a:p>
            <a:pPr lvl="1"/>
            <a:r>
              <a:rPr lang="en-US" altLang="zh-TW" dirty="0"/>
              <a:t>Body copy level 2. </a:t>
            </a:r>
          </a:p>
          <a:p>
            <a:pPr lvl="2"/>
            <a:r>
              <a:rPr lang="en-US" altLang="zh-TW" dirty="0"/>
              <a:t>Body copy level 3. </a:t>
            </a:r>
          </a:p>
          <a:p>
            <a:pPr lvl="3"/>
            <a:r>
              <a:rPr lang="en-US" altLang="zh-TW" dirty="0"/>
              <a:t>Body copy level 4. </a:t>
            </a:r>
          </a:p>
          <a:p>
            <a:pPr lvl="4"/>
            <a:r>
              <a:rPr lang="en-US" altLang="zh-TW" dirty="0"/>
              <a:t>Body copy level 5. </a:t>
            </a:r>
          </a:p>
        </p:txBody>
      </p:sp>
      <p:sp>
        <p:nvSpPr>
          <p:cNvPr id="4" name="Content Placeholder 3"/>
          <p:cNvSpPr>
            <a:spLocks noGrp="1"/>
          </p:cNvSpPr>
          <p:nvPr>
            <p:ph sz="half" idx="2" hasCustomPrompt="1"/>
          </p:nvPr>
        </p:nvSpPr>
        <p:spPr>
          <a:xfrm>
            <a:off x="7021614" y="1676400"/>
            <a:ext cx="4314092" cy="4648200"/>
          </a:xfrm>
          <a:solidFill>
            <a:schemeClr val="bg1"/>
          </a:solidFill>
        </p:spPr>
        <p:txBody>
          <a:bodyPr/>
          <a:lstStyle>
            <a:lvl1pPr>
              <a:defRPr sz="2200"/>
            </a:lvl1pPr>
            <a:lvl2pPr marL="622300" indent="-285750">
              <a:defRPr sz="2000"/>
            </a:lvl2pPr>
            <a:lvl3pPr marL="893763" indent="-228600">
              <a:defRPr sz="1800"/>
            </a:lvl3pPr>
            <a:lvl4pPr marL="1165225" indent="-228600">
              <a:defRPr sz="1600"/>
            </a:lvl4pPr>
            <a:lvl5pPr marL="1435100" indent="-228600">
              <a:defRPr sz="1600"/>
            </a:lvl5pPr>
            <a:lvl6pPr>
              <a:defRPr sz="1800"/>
            </a:lvl6pPr>
            <a:lvl7pPr>
              <a:defRPr sz="1800"/>
            </a:lvl7pPr>
            <a:lvl8pPr>
              <a:defRPr sz="1800"/>
            </a:lvl8pPr>
            <a:lvl9pPr>
              <a:defRPr sz="1800"/>
            </a:lvl9pPr>
          </a:lstStyle>
          <a:p>
            <a:pPr lvl="0"/>
            <a:r>
              <a:rPr lang="en-US" altLang="zh-TW" dirty="0"/>
              <a:t>Body copy level 1. </a:t>
            </a:r>
          </a:p>
          <a:p>
            <a:pPr lvl="1"/>
            <a:r>
              <a:rPr lang="en-US" altLang="zh-TW" dirty="0"/>
              <a:t>Body copy level 2. </a:t>
            </a:r>
          </a:p>
          <a:p>
            <a:pPr lvl="2"/>
            <a:r>
              <a:rPr lang="en-US" altLang="zh-TW" dirty="0"/>
              <a:t>Body copy level 3. </a:t>
            </a:r>
          </a:p>
          <a:p>
            <a:pPr lvl="3"/>
            <a:r>
              <a:rPr lang="en-US" altLang="zh-TW" dirty="0"/>
              <a:t>Body copy level 4. </a:t>
            </a:r>
          </a:p>
          <a:p>
            <a:pPr lvl="4"/>
            <a:r>
              <a:rPr lang="en-US" altLang="zh-TW" dirty="0"/>
              <a:t>Body copy level 5. </a:t>
            </a:r>
          </a:p>
        </p:txBody>
      </p:sp>
    </p:spTree>
    <p:extLst>
      <p:ext uri="{BB962C8B-B14F-4D97-AF65-F5344CB8AC3E}">
        <p14:creationId xmlns:p14="http://schemas.microsoft.com/office/powerpoint/2010/main" val="2530879244"/>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44970672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44349109"/>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538162" y="271919"/>
            <a:ext cx="10974387" cy="627736"/>
          </a:xfrm>
        </p:spPr>
        <p:txBody>
          <a:bodyPr vert="horz" wrap="square" lIns="0" tIns="12065" rIns="0" bIns="0" rtlCol="0">
            <a:spAutoFit/>
          </a:bodyPr>
          <a:lstStyle>
            <a:lvl1pPr>
              <a:defRPr lang="zh-TW" altLang="en-US" sz="4000" i="0" spc="-5">
                <a:solidFill>
                  <a:srgbClr val="1F4E78"/>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12700" lvl="0">
              <a:lnSpc>
                <a:spcPct val="100000"/>
              </a:lnSpc>
              <a:spcBef>
                <a:spcPts val="95"/>
              </a:spcBef>
            </a:pPr>
            <a:r>
              <a:rPr lang="zh-TW" altLang="en-US" dirty="0"/>
              <a:t>按一下以編輯母片標題樣式</a:t>
            </a:r>
          </a:p>
        </p:txBody>
      </p:sp>
      <p:sp>
        <p:nvSpPr>
          <p:cNvPr id="7" name="文字版面配置區 6">
            <a:extLst>
              <a:ext uri="{FF2B5EF4-FFF2-40B4-BE49-F238E27FC236}">
                <a16:creationId xmlns:a16="http://schemas.microsoft.com/office/drawing/2014/main" id="{B52A3007-E5E8-411C-9BE7-E2EFF5FD072A}"/>
              </a:ext>
            </a:extLst>
          </p:cNvPr>
          <p:cNvSpPr>
            <a:spLocks noGrp="1"/>
          </p:cNvSpPr>
          <p:nvPr>
            <p:ph type="body" sz="quarter" idx="10"/>
          </p:nvPr>
        </p:nvSpPr>
        <p:spPr>
          <a:xfrm>
            <a:off x="4439815" y="1700212"/>
            <a:ext cx="7072733" cy="2867132"/>
          </a:xfrm>
        </p:spPr>
        <p:txBody>
          <a:bodyPr vert="horz" wrap="square" lIns="0" tIns="12065" rIns="0" bIns="0" rtlCol="0">
            <a:spAutoFit/>
          </a:bodyPr>
          <a:lstStyle>
            <a:lvl1pPr>
              <a:lnSpc>
                <a:spcPct val="150000"/>
              </a:lnSpc>
              <a:spcBef>
                <a:spcPts val="600"/>
              </a:spcBef>
              <a:buSzPct val="100000"/>
              <a:defRPr lang="zh-TW" altLang="en-US" sz="2400" kern="1200" spc="-5" smtClean="0">
                <a:solidFill>
                  <a:srgbClr val="444444"/>
                </a:solidFill>
                <a:latin typeface="微軟正黑體"/>
                <a:cs typeface="微軟正黑體"/>
              </a:defRPr>
            </a:lvl1pPr>
            <a:lvl2pPr marL="549275" indent="-342900">
              <a:lnSpc>
                <a:spcPct val="150000"/>
              </a:lnSpc>
              <a:spcBef>
                <a:spcPts val="600"/>
              </a:spcBef>
              <a:buSzPct val="100000"/>
              <a:buFont typeface="+mj-lt"/>
              <a:buAutoNum type="arabicParenR"/>
              <a:defRPr lang="zh-TW" altLang="en-US" sz="2400" kern="1200" smtClean="0">
                <a:cs typeface="+mn-cs"/>
              </a:defRPr>
            </a:lvl2pPr>
            <a:lvl3pPr marL="1006475" indent="-342900">
              <a:lnSpc>
                <a:spcPct val="150000"/>
              </a:lnSpc>
              <a:spcBef>
                <a:spcPts val="600"/>
              </a:spcBef>
              <a:buFont typeface="Wingdings" panose="05000000000000000000" pitchFamily="2" charset="2"/>
              <a:buAutoNum type="circleNumWdWhitePlain"/>
              <a:defRPr lang="zh-TW" altLang="en-US" sz="2400" kern="1200" smtClean="0">
                <a:cs typeface="+mn-cs"/>
              </a:defRPr>
            </a:lvl3pPr>
            <a:lvl4pPr marL="1406525" indent="-285750">
              <a:lnSpc>
                <a:spcPct val="150000"/>
              </a:lnSpc>
              <a:spcBef>
                <a:spcPts val="600"/>
              </a:spcBef>
              <a:buClr>
                <a:srgbClr val="C0504D"/>
              </a:buClr>
              <a:buSzPct val="110000"/>
              <a:buFont typeface="Wingdings" panose="05000000000000000000" pitchFamily="2" charset="2"/>
              <a:buChar char="n"/>
              <a:defRPr lang="zh-TW" altLang="en-US" sz="2400" kern="1200" smtClean="0">
                <a:cs typeface="+mn-cs"/>
              </a:defRPr>
            </a:lvl4pPr>
            <a:lvl5pPr marL="1943100" indent="-342900">
              <a:lnSpc>
                <a:spcPct val="150000"/>
              </a:lnSpc>
              <a:spcBef>
                <a:spcPts val="600"/>
              </a:spcBef>
              <a:buClr>
                <a:srgbClr val="C0504D"/>
              </a:buClr>
              <a:buSzPct val="110000"/>
              <a:buFont typeface="Wingdings" panose="05000000000000000000" pitchFamily="2" charset="2"/>
              <a:buChar char="p"/>
              <a:defRPr lang="zh-TW" altLang="en-US" sz="2000" kern="1200">
                <a:latin typeface="+mn-lt"/>
                <a:cs typeface="+mn-cs"/>
              </a:defRPr>
            </a:lvl5pPr>
          </a:lstStyle>
          <a:p>
            <a:pPr marL="527685" marR="5080" lvl="0" indent="-514984" algn="just" defTabSz="914400" eaLnBrk="1" latinLnBrk="0" hangingPunct="1">
              <a:lnSpc>
                <a:spcPct val="130100"/>
              </a:lnSpc>
              <a:spcBef>
                <a:spcPts val="95"/>
              </a:spcBef>
              <a:buClr>
                <a:srgbClr val="3B3B3B"/>
              </a:buClr>
              <a:buAutoNum type="arabicPeriod"/>
              <a:tabLst>
                <a:tab pos="528320" algn="l"/>
              </a:tabLst>
            </a:pPr>
            <a:r>
              <a:rPr lang="zh-TW" altLang="en-US" dirty="0"/>
              <a:t>按一下以編輯母片文字樣式</a:t>
            </a:r>
          </a:p>
          <a:p>
            <a:pPr marL="457200" lvl="1" defTabSz="914400" eaLnBrk="1" latinLnBrk="0" hangingPunct="1"/>
            <a:r>
              <a:rPr lang="zh-TW" altLang="en-US" dirty="0"/>
              <a:t>第二層</a:t>
            </a:r>
          </a:p>
          <a:p>
            <a:pPr marL="914400" lvl="2" defTabSz="914400" eaLnBrk="1" latinLnBrk="0" hangingPunct="1"/>
            <a:r>
              <a:rPr lang="zh-TW" altLang="en-US" dirty="0"/>
              <a:t>第三層</a:t>
            </a:r>
          </a:p>
          <a:p>
            <a:pPr marL="1371600" lvl="3" defTabSz="914400" eaLnBrk="1" latinLnBrk="0" hangingPunct="1"/>
            <a:r>
              <a:rPr lang="zh-TW" altLang="en-US" dirty="0"/>
              <a:t>第四層</a:t>
            </a:r>
          </a:p>
          <a:p>
            <a:pPr marL="1828800" lvl="4" defTabSz="914400" eaLnBrk="1" latinLnBrk="0" hangingPunct="1"/>
            <a:r>
              <a:rPr lang="zh-TW" altLang="en-US" dirty="0"/>
              <a:t>第五層</a:t>
            </a:r>
          </a:p>
        </p:txBody>
      </p:sp>
      <p:sp>
        <p:nvSpPr>
          <p:cNvPr id="8" name="object 3">
            <a:extLst>
              <a:ext uri="{FF2B5EF4-FFF2-40B4-BE49-F238E27FC236}">
                <a16:creationId xmlns:a16="http://schemas.microsoft.com/office/drawing/2014/main" id="{C0B3046B-5008-4D81-BE86-69E74DCA35B6}"/>
              </a:ext>
            </a:extLst>
          </p:cNvPr>
          <p:cNvSpPr/>
          <p:nvPr userDrawn="1"/>
        </p:nvSpPr>
        <p:spPr>
          <a:xfrm>
            <a:off x="4073725" y="1696417"/>
            <a:ext cx="17145" cy="4331970"/>
          </a:xfrm>
          <a:custGeom>
            <a:avLst/>
            <a:gdLst/>
            <a:ahLst/>
            <a:cxnLst/>
            <a:rect l="l" t="t" r="r" b="b"/>
            <a:pathLst>
              <a:path w="17145" h="4331970">
                <a:moveTo>
                  <a:pt x="0" y="0"/>
                </a:moveTo>
                <a:lnTo>
                  <a:pt x="16764" y="4331931"/>
                </a:lnTo>
              </a:path>
            </a:pathLst>
          </a:custGeom>
          <a:ln w="38100">
            <a:solidFill>
              <a:srgbClr val="444444"/>
            </a:solidFill>
            <a:prstDash val="dot"/>
          </a:ln>
        </p:spPr>
        <p:txBody>
          <a:bodyPr wrap="square" lIns="0" tIns="0" rIns="0" bIns="0" rtlCol="0"/>
          <a:lstStyle/>
          <a:p>
            <a:endParaRPr/>
          </a:p>
        </p:txBody>
      </p:sp>
      <p:sp>
        <p:nvSpPr>
          <p:cNvPr id="9" name="object 6">
            <a:extLst>
              <a:ext uri="{FF2B5EF4-FFF2-40B4-BE49-F238E27FC236}">
                <a16:creationId xmlns:a16="http://schemas.microsoft.com/office/drawing/2014/main" id="{EF4AE7A6-D6DB-40F8-BFF2-438B48E28285}"/>
              </a:ext>
            </a:extLst>
          </p:cNvPr>
          <p:cNvSpPr/>
          <p:nvPr userDrawn="1"/>
        </p:nvSpPr>
        <p:spPr>
          <a:xfrm>
            <a:off x="767408" y="1916635"/>
            <a:ext cx="2700655" cy="2699385"/>
          </a:xfrm>
          <a:custGeom>
            <a:avLst/>
            <a:gdLst/>
            <a:ahLst/>
            <a:cxnLst/>
            <a:rect l="l" t="t" r="r" b="b"/>
            <a:pathLst>
              <a:path w="2700654" h="2699385">
                <a:moveTo>
                  <a:pt x="0" y="1349502"/>
                </a:moveTo>
                <a:lnTo>
                  <a:pt x="852" y="1301096"/>
                </a:lnTo>
                <a:lnTo>
                  <a:pt x="3390" y="1253119"/>
                </a:lnTo>
                <a:lnTo>
                  <a:pt x="7585" y="1205600"/>
                </a:lnTo>
                <a:lnTo>
                  <a:pt x="13408" y="1158567"/>
                </a:lnTo>
                <a:lnTo>
                  <a:pt x="20832" y="1112048"/>
                </a:lnTo>
                <a:lnTo>
                  <a:pt x="29826" y="1066073"/>
                </a:lnTo>
                <a:lnTo>
                  <a:pt x="40364" y="1020669"/>
                </a:lnTo>
                <a:lnTo>
                  <a:pt x="52416" y="975866"/>
                </a:lnTo>
                <a:lnTo>
                  <a:pt x="65953" y="931691"/>
                </a:lnTo>
                <a:lnTo>
                  <a:pt x="80948" y="888173"/>
                </a:lnTo>
                <a:lnTo>
                  <a:pt x="97371" y="845342"/>
                </a:lnTo>
                <a:lnTo>
                  <a:pt x="115195" y="803224"/>
                </a:lnTo>
                <a:lnTo>
                  <a:pt x="134389" y="761850"/>
                </a:lnTo>
                <a:lnTo>
                  <a:pt x="154927" y="721246"/>
                </a:lnTo>
                <a:lnTo>
                  <a:pt x="176779" y="681443"/>
                </a:lnTo>
                <a:lnTo>
                  <a:pt x="199916" y="642468"/>
                </a:lnTo>
                <a:lnTo>
                  <a:pt x="224311" y="604351"/>
                </a:lnTo>
                <a:lnTo>
                  <a:pt x="249935" y="567119"/>
                </a:lnTo>
                <a:lnTo>
                  <a:pt x="276758" y="530800"/>
                </a:lnTo>
                <a:lnTo>
                  <a:pt x="304753" y="495425"/>
                </a:lnTo>
                <a:lnTo>
                  <a:pt x="333892" y="461021"/>
                </a:lnTo>
                <a:lnTo>
                  <a:pt x="364144" y="427616"/>
                </a:lnTo>
                <a:lnTo>
                  <a:pt x="395482" y="395239"/>
                </a:lnTo>
                <a:lnTo>
                  <a:pt x="427878" y="363920"/>
                </a:lnTo>
                <a:lnTo>
                  <a:pt x="461302" y="333685"/>
                </a:lnTo>
                <a:lnTo>
                  <a:pt x="495727" y="304565"/>
                </a:lnTo>
                <a:lnTo>
                  <a:pt x="531123" y="276586"/>
                </a:lnTo>
                <a:lnTo>
                  <a:pt x="567462" y="249779"/>
                </a:lnTo>
                <a:lnTo>
                  <a:pt x="604715" y="224171"/>
                </a:lnTo>
                <a:lnTo>
                  <a:pt x="642855" y="199791"/>
                </a:lnTo>
                <a:lnTo>
                  <a:pt x="681851" y="176668"/>
                </a:lnTo>
                <a:lnTo>
                  <a:pt x="721677" y="154829"/>
                </a:lnTo>
                <a:lnTo>
                  <a:pt x="762303" y="134304"/>
                </a:lnTo>
                <a:lnTo>
                  <a:pt x="803700" y="115122"/>
                </a:lnTo>
                <a:lnTo>
                  <a:pt x="845841" y="97310"/>
                </a:lnTo>
                <a:lnTo>
                  <a:pt x="888696" y="80897"/>
                </a:lnTo>
                <a:lnTo>
                  <a:pt x="932237" y="65911"/>
                </a:lnTo>
                <a:lnTo>
                  <a:pt x="976435" y="52382"/>
                </a:lnTo>
                <a:lnTo>
                  <a:pt x="1021263" y="40338"/>
                </a:lnTo>
                <a:lnTo>
                  <a:pt x="1066691" y="29807"/>
                </a:lnTo>
                <a:lnTo>
                  <a:pt x="1112690" y="20818"/>
                </a:lnTo>
                <a:lnTo>
                  <a:pt x="1159233" y="13400"/>
                </a:lnTo>
                <a:lnTo>
                  <a:pt x="1206290" y="7580"/>
                </a:lnTo>
                <a:lnTo>
                  <a:pt x="1253833" y="3388"/>
                </a:lnTo>
                <a:lnTo>
                  <a:pt x="1301834" y="851"/>
                </a:lnTo>
                <a:lnTo>
                  <a:pt x="1350264" y="0"/>
                </a:lnTo>
                <a:lnTo>
                  <a:pt x="1398694" y="851"/>
                </a:lnTo>
                <a:lnTo>
                  <a:pt x="1446695" y="3388"/>
                </a:lnTo>
                <a:lnTo>
                  <a:pt x="1494239" y="7580"/>
                </a:lnTo>
                <a:lnTo>
                  <a:pt x="1541297" y="13400"/>
                </a:lnTo>
                <a:lnTo>
                  <a:pt x="1587840" y="20818"/>
                </a:lnTo>
                <a:lnTo>
                  <a:pt x="1633840" y="29807"/>
                </a:lnTo>
                <a:lnTo>
                  <a:pt x="1679268" y="40338"/>
                </a:lnTo>
                <a:lnTo>
                  <a:pt x="1724096" y="52382"/>
                </a:lnTo>
                <a:lnTo>
                  <a:pt x="1768295" y="65911"/>
                </a:lnTo>
                <a:lnTo>
                  <a:pt x="1811836" y="80897"/>
                </a:lnTo>
                <a:lnTo>
                  <a:pt x="1854692" y="97310"/>
                </a:lnTo>
                <a:lnTo>
                  <a:pt x="1896832" y="115122"/>
                </a:lnTo>
                <a:lnTo>
                  <a:pt x="1938230" y="134304"/>
                </a:lnTo>
                <a:lnTo>
                  <a:pt x="1978856" y="154829"/>
                </a:lnTo>
                <a:lnTo>
                  <a:pt x="2018681" y="176668"/>
                </a:lnTo>
                <a:lnTo>
                  <a:pt x="2057678" y="199791"/>
                </a:lnTo>
                <a:lnTo>
                  <a:pt x="2095817" y="224171"/>
                </a:lnTo>
                <a:lnTo>
                  <a:pt x="2133071" y="249779"/>
                </a:lnTo>
                <a:lnTo>
                  <a:pt x="2169410" y="276586"/>
                </a:lnTo>
                <a:lnTo>
                  <a:pt x="2204806" y="304565"/>
                </a:lnTo>
                <a:lnTo>
                  <a:pt x="2239230" y="333685"/>
                </a:lnTo>
                <a:lnTo>
                  <a:pt x="2272654" y="363920"/>
                </a:lnTo>
                <a:lnTo>
                  <a:pt x="2305050" y="395239"/>
                </a:lnTo>
                <a:lnTo>
                  <a:pt x="2336388" y="427616"/>
                </a:lnTo>
                <a:lnTo>
                  <a:pt x="2366640" y="461021"/>
                </a:lnTo>
                <a:lnTo>
                  <a:pt x="2395778" y="495425"/>
                </a:lnTo>
                <a:lnTo>
                  <a:pt x="2423772" y="530800"/>
                </a:lnTo>
                <a:lnTo>
                  <a:pt x="2450596" y="567119"/>
                </a:lnTo>
                <a:lnTo>
                  <a:pt x="2476219" y="604351"/>
                </a:lnTo>
                <a:lnTo>
                  <a:pt x="2500614" y="642468"/>
                </a:lnTo>
                <a:lnTo>
                  <a:pt x="2523751" y="681443"/>
                </a:lnTo>
                <a:lnTo>
                  <a:pt x="2545603" y="721246"/>
                </a:lnTo>
                <a:lnTo>
                  <a:pt x="2566140" y="761850"/>
                </a:lnTo>
                <a:lnTo>
                  <a:pt x="2585334" y="803224"/>
                </a:lnTo>
                <a:lnTo>
                  <a:pt x="2603157" y="845342"/>
                </a:lnTo>
                <a:lnTo>
                  <a:pt x="2619580" y="888173"/>
                </a:lnTo>
                <a:lnTo>
                  <a:pt x="2634575" y="931691"/>
                </a:lnTo>
                <a:lnTo>
                  <a:pt x="2648112" y="975866"/>
                </a:lnTo>
                <a:lnTo>
                  <a:pt x="2660164" y="1020669"/>
                </a:lnTo>
                <a:lnTo>
                  <a:pt x="2670701" y="1066073"/>
                </a:lnTo>
                <a:lnTo>
                  <a:pt x="2679696" y="1112048"/>
                </a:lnTo>
                <a:lnTo>
                  <a:pt x="2687119" y="1158567"/>
                </a:lnTo>
                <a:lnTo>
                  <a:pt x="2692942" y="1205600"/>
                </a:lnTo>
                <a:lnTo>
                  <a:pt x="2697137" y="1253119"/>
                </a:lnTo>
                <a:lnTo>
                  <a:pt x="2699675" y="1301096"/>
                </a:lnTo>
                <a:lnTo>
                  <a:pt x="2700528" y="1349502"/>
                </a:lnTo>
                <a:lnTo>
                  <a:pt x="2699675" y="1397907"/>
                </a:lnTo>
                <a:lnTo>
                  <a:pt x="2697137" y="1445884"/>
                </a:lnTo>
                <a:lnTo>
                  <a:pt x="2692942" y="1493403"/>
                </a:lnTo>
                <a:lnTo>
                  <a:pt x="2687119" y="1540436"/>
                </a:lnTo>
                <a:lnTo>
                  <a:pt x="2679696" y="1586955"/>
                </a:lnTo>
                <a:lnTo>
                  <a:pt x="2670701" y="1632930"/>
                </a:lnTo>
                <a:lnTo>
                  <a:pt x="2660164" y="1678334"/>
                </a:lnTo>
                <a:lnTo>
                  <a:pt x="2648112" y="1723137"/>
                </a:lnTo>
                <a:lnTo>
                  <a:pt x="2634575" y="1767312"/>
                </a:lnTo>
                <a:lnTo>
                  <a:pt x="2619580" y="1810830"/>
                </a:lnTo>
                <a:lnTo>
                  <a:pt x="2603157" y="1853661"/>
                </a:lnTo>
                <a:lnTo>
                  <a:pt x="2585334" y="1895779"/>
                </a:lnTo>
                <a:lnTo>
                  <a:pt x="2566140" y="1937153"/>
                </a:lnTo>
                <a:lnTo>
                  <a:pt x="2545603" y="1977757"/>
                </a:lnTo>
                <a:lnTo>
                  <a:pt x="2523751" y="2017560"/>
                </a:lnTo>
                <a:lnTo>
                  <a:pt x="2500614" y="2056535"/>
                </a:lnTo>
                <a:lnTo>
                  <a:pt x="2476219" y="2094652"/>
                </a:lnTo>
                <a:lnTo>
                  <a:pt x="2450596" y="2131884"/>
                </a:lnTo>
                <a:lnTo>
                  <a:pt x="2423772" y="2168203"/>
                </a:lnTo>
                <a:lnTo>
                  <a:pt x="2395778" y="2203578"/>
                </a:lnTo>
                <a:lnTo>
                  <a:pt x="2366640" y="2237982"/>
                </a:lnTo>
                <a:lnTo>
                  <a:pt x="2336388" y="2271387"/>
                </a:lnTo>
                <a:lnTo>
                  <a:pt x="2305050" y="2303764"/>
                </a:lnTo>
                <a:lnTo>
                  <a:pt x="2272654" y="2335083"/>
                </a:lnTo>
                <a:lnTo>
                  <a:pt x="2239230" y="2365318"/>
                </a:lnTo>
                <a:lnTo>
                  <a:pt x="2204806" y="2394438"/>
                </a:lnTo>
                <a:lnTo>
                  <a:pt x="2169410" y="2422417"/>
                </a:lnTo>
                <a:lnTo>
                  <a:pt x="2133071" y="2449224"/>
                </a:lnTo>
                <a:lnTo>
                  <a:pt x="2095817" y="2474832"/>
                </a:lnTo>
                <a:lnTo>
                  <a:pt x="2057678" y="2499212"/>
                </a:lnTo>
                <a:lnTo>
                  <a:pt x="2018681" y="2522335"/>
                </a:lnTo>
                <a:lnTo>
                  <a:pt x="1978856" y="2544174"/>
                </a:lnTo>
                <a:lnTo>
                  <a:pt x="1938230" y="2564699"/>
                </a:lnTo>
                <a:lnTo>
                  <a:pt x="1896832" y="2583881"/>
                </a:lnTo>
                <a:lnTo>
                  <a:pt x="1854692" y="2601693"/>
                </a:lnTo>
                <a:lnTo>
                  <a:pt x="1811836" y="2618106"/>
                </a:lnTo>
                <a:lnTo>
                  <a:pt x="1768295" y="2633092"/>
                </a:lnTo>
                <a:lnTo>
                  <a:pt x="1724096" y="2646621"/>
                </a:lnTo>
                <a:lnTo>
                  <a:pt x="1679268" y="2658665"/>
                </a:lnTo>
                <a:lnTo>
                  <a:pt x="1633840" y="2669196"/>
                </a:lnTo>
                <a:lnTo>
                  <a:pt x="1587840" y="2678185"/>
                </a:lnTo>
                <a:lnTo>
                  <a:pt x="1541297" y="2685603"/>
                </a:lnTo>
                <a:lnTo>
                  <a:pt x="1494239" y="2691423"/>
                </a:lnTo>
                <a:lnTo>
                  <a:pt x="1446695" y="2695615"/>
                </a:lnTo>
                <a:lnTo>
                  <a:pt x="1398694" y="2698152"/>
                </a:lnTo>
                <a:lnTo>
                  <a:pt x="1350264" y="2699004"/>
                </a:lnTo>
                <a:lnTo>
                  <a:pt x="1301834" y="2698152"/>
                </a:lnTo>
                <a:lnTo>
                  <a:pt x="1253833" y="2695615"/>
                </a:lnTo>
                <a:lnTo>
                  <a:pt x="1206290" y="2691423"/>
                </a:lnTo>
                <a:lnTo>
                  <a:pt x="1159233" y="2685603"/>
                </a:lnTo>
                <a:lnTo>
                  <a:pt x="1112690" y="2678185"/>
                </a:lnTo>
                <a:lnTo>
                  <a:pt x="1066691" y="2669196"/>
                </a:lnTo>
                <a:lnTo>
                  <a:pt x="1021263" y="2658665"/>
                </a:lnTo>
                <a:lnTo>
                  <a:pt x="976435" y="2646621"/>
                </a:lnTo>
                <a:lnTo>
                  <a:pt x="932237" y="2633092"/>
                </a:lnTo>
                <a:lnTo>
                  <a:pt x="888696" y="2618106"/>
                </a:lnTo>
                <a:lnTo>
                  <a:pt x="845841" y="2601693"/>
                </a:lnTo>
                <a:lnTo>
                  <a:pt x="803700" y="2583881"/>
                </a:lnTo>
                <a:lnTo>
                  <a:pt x="762303" y="2564699"/>
                </a:lnTo>
                <a:lnTo>
                  <a:pt x="721677" y="2544174"/>
                </a:lnTo>
                <a:lnTo>
                  <a:pt x="681851" y="2522335"/>
                </a:lnTo>
                <a:lnTo>
                  <a:pt x="642855" y="2499212"/>
                </a:lnTo>
                <a:lnTo>
                  <a:pt x="604715" y="2474832"/>
                </a:lnTo>
                <a:lnTo>
                  <a:pt x="567462" y="2449224"/>
                </a:lnTo>
                <a:lnTo>
                  <a:pt x="531123" y="2422417"/>
                </a:lnTo>
                <a:lnTo>
                  <a:pt x="495727" y="2394438"/>
                </a:lnTo>
                <a:lnTo>
                  <a:pt x="461302" y="2365318"/>
                </a:lnTo>
                <a:lnTo>
                  <a:pt x="427878" y="2335083"/>
                </a:lnTo>
                <a:lnTo>
                  <a:pt x="395482" y="2303764"/>
                </a:lnTo>
                <a:lnTo>
                  <a:pt x="364144" y="2271387"/>
                </a:lnTo>
                <a:lnTo>
                  <a:pt x="333892" y="2237982"/>
                </a:lnTo>
                <a:lnTo>
                  <a:pt x="304753" y="2203578"/>
                </a:lnTo>
                <a:lnTo>
                  <a:pt x="276758" y="2168203"/>
                </a:lnTo>
                <a:lnTo>
                  <a:pt x="249935" y="2131884"/>
                </a:lnTo>
                <a:lnTo>
                  <a:pt x="224311" y="2094652"/>
                </a:lnTo>
                <a:lnTo>
                  <a:pt x="199916" y="2056535"/>
                </a:lnTo>
                <a:lnTo>
                  <a:pt x="176779" y="2017560"/>
                </a:lnTo>
                <a:lnTo>
                  <a:pt x="154927" y="1977757"/>
                </a:lnTo>
                <a:lnTo>
                  <a:pt x="134389" y="1937153"/>
                </a:lnTo>
                <a:lnTo>
                  <a:pt x="115195" y="1895779"/>
                </a:lnTo>
                <a:lnTo>
                  <a:pt x="97371" y="1853661"/>
                </a:lnTo>
                <a:lnTo>
                  <a:pt x="80948" y="1810830"/>
                </a:lnTo>
                <a:lnTo>
                  <a:pt x="65953" y="1767312"/>
                </a:lnTo>
                <a:lnTo>
                  <a:pt x="52416" y="1723137"/>
                </a:lnTo>
                <a:lnTo>
                  <a:pt x="40364" y="1678334"/>
                </a:lnTo>
                <a:lnTo>
                  <a:pt x="29826" y="1632930"/>
                </a:lnTo>
                <a:lnTo>
                  <a:pt x="20832" y="1586955"/>
                </a:lnTo>
                <a:lnTo>
                  <a:pt x="13408" y="1540436"/>
                </a:lnTo>
                <a:lnTo>
                  <a:pt x="7585" y="1493403"/>
                </a:lnTo>
                <a:lnTo>
                  <a:pt x="3390" y="1445884"/>
                </a:lnTo>
                <a:lnTo>
                  <a:pt x="852" y="1397907"/>
                </a:lnTo>
                <a:lnTo>
                  <a:pt x="0" y="1349502"/>
                </a:lnTo>
                <a:close/>
              </a:path>
            </a:pathLst>
          </a:custGeom>
          <a:ln w="57911">
            <a:solidFill>
              <a:srgbClr val="1F4E78"/>
            </a:solidFill>
          </a:ln>
        </p:spPr>
        <p:txBody>
          <a:bodyPr wrap="square" lIns="0" tIns="0" rIns="0" bIns="0" rtlCol="0"/>
          <a:lstStyle/>
          <a:p>
            <a:endParaRPr/>
          </a:p>
        </p:txBody>
      </p:sp>
    </p:spTree>
    <p:extLst>
      <p:ext uri="{BB962C8B-B14F-4D97-AF65-F5344CB8AC3E}">
        <p14:creationId xmlns:p14="http://schemas.microsoft.com/office/powerpoint/2010/main" val="162417999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Picture 5">
            <a:extLst>
              <a:ext uri="{FF2B5EF4-FFF2-40B4-BE49-F238E27FC236}">
                <a16:creationId xmlns:a16="http://schemas.microsoft.com/office/drawing/2014/main" id="{CC6CF5AF-4D0F-4A0A-89A9-3B3AD03386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0488" y="107950"/>
            <a:ext cx="577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1271464" y="172640"/>
            <a:ext cx="10241085" cy="503766"/>
          </a:xfrm>
        </p:spPr>
        <p:txBody>
          <a:bodyPr/>
          <a:lstStyle>
            <a:lvl1pPr>
              <a:defRPr sz="28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988632179"/>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9BB98C-EC2B-49E0-8324-37C38BDFA259}"/>
              </a:ext>
            </a:extLst>
          </p:cNvPr>
          <p:cNvSpPr/>
          <p:nvPr userDrawn="1"/>
        </p:nvSpPr>
        <p:spPr>
          <a:xfrm>
            <a:off x="1991544" y="172641"/>
            <a:ext cx="10200456"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Picture 5">
            <a:extLst>
              <a:ext uri="{FF2B5EF4-FFF2-40B4-BE49-F238E27FC236}">
                <a16:creationId xmlns:a16="http://schemas.microsoft.com/office/drawing/2014/main" id="{E9BDB49C-F821-4A97-87BE-099E57BDA5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0488" y="107950"/>
            <a:ext cx="577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7">
            <a:extLst>
              <a:ext uri="{FF2B5EF4-FFF2-40B4-BE49-F238E27FC236}">
                <a16:creationId xmlns:a16="http://schemas.microsoft.com/office/drawing/2014/main" id="{608035A2-8BE9-49CD-80EE-C04AB48E8996}"/>
              </a:ext>
            </a:extLst>
          </p:cNvPr>
          <p:cNvSpPr>
            <a:spLocks noGrp="1"/>
          </p:cNvSpPr>
          <p:nvPr>
            <p:ph type="title"/>
          </p:nvPr>
        </p:nvSpPr>
        <p:spPr>
          <a:xfrm>
            <a:off x="4151785" y="172640"/>
            <a:ext cx="7056784" cy="503766"/>
          </a:xfrm>
        </p:spPr>
        <p:txBody>
          <a:bodyPr/>
          <a:lstStyle>
            <a:lvl1pPr>
              <a:defRPr sz="2800">
                <a:solidFill>
                  <a:schemeClr val="bg1"/>
                </a:solidFill>
              </a:defRPr>
            </a:lvl1pPr>
          </a:lstStyle>
          <a:p>
            <a:r>
              <a:rPr lang="zh-TW" altLang="en-US" dirty="0"/>
              <a:t>按一下以編輯母片標題樣式</a:t>
            </a:r>
          </a:p>
        </p:txBody>
      </p:sp>
      <p:sp>
        <p:nvSpPr>
          <p:cNvPr id="3" name="矩形 2">
            <a:extLst>
              <a:ext uri="{FF2B5EF4-FFF2-40B4-BE49-F238E27FC236}">
                <a16:creationId xmlns:a16="http://schemas.microsoft.com/office/drawing/2014/main" id="{4A782799-01F6-47E9-B962-EE4FCE95C5D9}"/>
              </a:ext>
            </a:extLst>
          </p:cNvPr>
          <p:cNvSpPr/>
          <p:nvPr userDrawn="1"/>
        </p:nvSpPr>
        <p:spPr>
          <a:xfrm>
            <a:off x="0" y="172643"/>
            <a:ext cx="1983605" cy="5037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a:extLst>
              <a:ext uri="{FF2B5EF4-FFF2-40B4-BE49-F238E27FC236}">
                <a16:creationId xmlns:a16="http://schemas.microsoft.com/office/drawing/2014/main" id="{35585527-E3C8-411D-B745-88D9BB7AFD45}"/>
              </a:ext>
            </a:extLst>
          </p:cNvPr>
          <p:cNvSpPr/>
          <p:nvPr userDrawn="1"/>
        </p:nvSpPr>
        <p:spPr>
          <a:xfrm>
            <a:off x="1991544" y="172640"/>
            <a:ext cx="1983605" cy="5037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671434174"/>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14E6E269-EC53-4AB9-AB27-78614414E949}"/>
              </a:ext>
            </a:extLst>
          </p:cNvPr>
          <p:cNvSpPr/>
          <p:nvPr userDrawn="1"/>
        </p:nvSpPr>
        <p:spPr>
          <a:xfrm>
            <a:off x="0" y="2267711"/>
            <a:ext cx="12192000" cy="2286000"/>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chemeClr val="accent6">
              <a:lumMod val="75000"/>
            </a:schemeClr>
          </a:solidFill>
        </p:spPr>
        <p:txBody>
          <a:bodyPr wrap="square" lIns="0" tIns="0" rIns="0" bIns="0" rtlCol="0"/>
          <a:lstStyle/>
          <a:p>
            <a:endParaRPr/>
          </a:p>
        </p:txBody>
      </p:sp>
      <p:sp>
        <p:nvSpPr>
          <p:cNvPr id="2" name="標題 1">
            <a:extLst>
              <a:ext uri="{FF2B5EF4-FFF2-40B4-BE49-F238E27FC236}">
                <a16:creationId xmlns:a16="http://schemas.microsoft.com/office/drawing/2014/main" id="{A22F48F1-C441-4E22-8AB8-C16BBDC005DC}"/>
              </a:ext>
            </a:extLst>
          </p:cNvPr>
          <p:cNvSpPr>
            <a:spLocks noGrp="1"/>
          </p:cNvSpPr>
          <p:nvPr>
            <p:ph type="title"/>
          </p:nvPr>
        </p:nvSpPr>
        <p:spPr>
          <a:xfrm>
            <a:off x="608806" y="2839211"/>
            <a:ext cx="10974387" cy="1143000"/>
          </a:xfrm>
        </p:spPr>
        <p:txBody>
          <a:bodyPr/>
          <a:lstStyle>
            <a:lvl1pPr algn="ctr">
              <a:defRPr sz="6000">
                <a:solidFill>
                  <a:schemeClr val="bg1"/>
                </a:solidFill>
                <a:latin typeface="Microsoft YaHei" panose="020B0503020204020204" pitchFamily="34" charset="-122"/>
                <a:ea typeface="Microsoft YaHei" panose="020B0503020204020204" pitchFamily="34" charset="-122"/>
              </a:defRPr>
            </a:lvl1pPr>
          </a:lstStyle>
          <a:p>
            <a:r>
              <a:rPr lang="zh-TW" altLang="en-US"/>
              <a:t>按一下以編輯母片標題樣式</a:t>
            </a:r>
          </a:p>
        </p:txBody>
      </p:sp>
      <p:sp>
        <p:nvSpPr>
          <p:cNvPr id="8" name="object 3">
            <a:extLst>
              <a:ext uri="{FF2B5EF4-FFF2-40B4-BE49-F238E27FC236}">
                <a16:creationId xmlns:a16="http://schemas.microsoft.com/office/drawing/2014/main" id="{609B35B2-CC3D-4599-A4A4-A8949D76033D}"/>
              </a:ext>
            </a:extLst>
          </p:cNvPr>
          <p:cNvSpPr/>
          <p:nvPr userDrawn="1"/>
        </p:nvSpPr>
        <p:spPr>
          <a:xfrm>
            <a:off x="761" y="4424171"/>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
        <p:nvSpPr>
          <p:cNvPr id="9" name="object 4">
            <a:extLst>
              <a:ext uri="{FF2B5EF4-FFF2-40B4-BE49-F238E27FC236}">
                <a16:creationId xmlns:a16="http://schemas.microsoft.com/office/drawing/2014/main" id="{C119AB12-FA3C-4574-A86D-8DE28EB7301D}"/>
              </a:ext>
            </a:extLst>
          </p:cNvPr>
          <p:cNvSpPr/>
          <p:nvPr userDrawn="1"/>
        </p:nvSpPr>
        <p:spPr>
          <a:xfrm>
            <a:off x="761" y="2366772"/>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16420928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TextBox 8"/>
          <p:cNvSpPr txBox="1"/>
          <p:nvPr userDrawn="1"/>
        </p:nvSpPr>
        <p:spPr>
          <a:xfrm>
            <a:off x="1343472" y="329483"/>
            <a:ext cx="7021595"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第六章  以</a:t>
            </a:r>
            <a:r>
              <a:rPr lang="zh-CN" altLang="en-US" sz="2667" dirty="0"/>
              <a:t>人為本切實做好安全工作</a:t>
            </a:r>
          </a:p>
        </p:txBody>
      </p:sp>
    </p:spTree>
    <p:extLst>
      <p:ext uri="{BB962C8B-B14F-4D97-AF65-F5344CB8AC3E}">
        <p14:creationId xmlns:p14="http://schemas.microsoft.com/office/powerpoint/2010/main" val="99361283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sp>
        <p:nvSpPr>
          <p:cNvPr id="2" name="TextBox 8"/>
          <p:cNvSpPr txBox="1"/>
          <p:nvPr userDrawn="1"/>
        </p:nvSpPr>
        <p:spPr>
          <a:xfrm>
            <a:off x="1360405" y="312550"/>
            <a:ext cx="4608512"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第五章  事故</a:t>
            </a:r>
            <a:r>
              <a:rPr lang="zh-CN" altLang="en-US" sz="2667" dirty="0"/>
              <a:t>發生的主要原因</a:t>
            </a:r>
          </a:p>
        </p:txBody>
      </p:sp>
    </p:spTree>
    <p:extLst>
      <p:ext uri="{BB962C8B-B14F-4D97-AF65-F5344CB8AC3E}">
        <p14:creationId xmlns:p14="http://schemas.microsoft.com/office/powerpoint/2010/main" val="4072103801"/>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Logo-Title-Safe-Area">
    <p:spTree>
      <p:nvGrpSpPr>
        <p:cNvPr id="1" name=""/>
        <p:cNvGrpSpPr/>
        <p:nvPr/>
      </p:nvGrpSpPr>
      <p:grpSpPr>
        <a:xfrm>
          <a:off x="0" y="0"/>
          <a:ext cx="0" cy="0"/>
          <a:chOff x="0" y="0"/>
          <a:chExt cx="0" cy="0"/>
        </a:xfrm>
      </p:grpSpPr>
      <p:sp>
        <p:nvSpPr>
          <p:cNvPr id="2" name="Title 1"/>
          <p:cNvSpPr>
            <a:spLocks noGrp="1"/>
          </p:cNvSpPr>
          <p:nvPr>
            <p:ph type="title"/>
          </p:nvPr>
        </p:nvSpPr>
        <p:spPr>
          <a:xfrm>
            <a:off x="1664738" y="0"/>
            <a:ext cx="7533145" cy="764704"/>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endParaRPr lang="en-GB" dirty="0"/>
          </a:p>
        </p:txBody>
      </p:sp>
      <p:sp>
        <p:nvSpPr>
          <p:cNvPr id="6" name="文字版面配置區 5"/>
          <p:cNvSpPr>
            <a:spLocks noGrp="1"/>
          </p:cNvSpPr>
          <p:nvPr>
            <p:ph type="body" sz="quarter" idx="10"/>
          </p:nvPr>
        </p:nvSpPr>
        <p:spPr>
          <a:xfrm>
            <a:off x="949076" y="1412776"/>
            <a:ext cx="10375813" cy="914400"/>
          </a:xfrm>
        </p:spPr>
        <p:txBody>
          <a:bodyPr/>
          <a:lstStyle>
            <a:lvl1pPr>
              <a:defRPr sz="2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1pPr>
            <a:lvl2pPr>
              <a:defRPr sz="2000" b="1">
                <a:latin typeface="微軟正黑體 Light" panose="020B0304030504040204" pitchFamily="34" charset="-120"/>
                <a:ea typeface="微軟正黑體 Light" panose="020B0304030504040204" pitchFamily="34" charset="-120"/>
                <a:cs typeface="微軟正黑體 Light" panose="020B0304030504040204" pitchFamily="34" charset="-120"/>
              </a:defRPr>
            </a:lvl2pPr>
            <a:lvl3pPr>
              <a:defRPr sz="1600" b="1">
                <a:latin typeface="微軟正黑體 Light" panose="020B0304030504040204" pitchFamily="34" charset="-120"/>
                <a:ea typeface="微軟正黑體 Light" panose="020B0304030504040204" pitchFamily="34" charset="-120"/>
                <a:cs typeface="微軟正黑體 Light" panose="020B0304030504040204" pitchFamily="34" charset="-120"/>
              </a:defRPr>
            </a:lvl3pPr>
            <a:lvl4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4pPr>
            <a:lvl5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83710519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圖片 14">
            <a:extLst>
              <a:ext uri="{FF2B5EF4-FFF2-40B4-BE49-F238E27FC236}">
                <a16:creationId xmlns:a16="http://schemas.microsoft.com/office/drawing/2014/main" id="{AF384018-26AC-4C33-AA9E-6A2F65CF8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17">
            <a:extLst>
              <a:ext uri="{FF2B5EF4-FFF2-40B4-BE49-F238E27FC236}">
                <a16:creationId xmlns:a16="http://schemas.microsoft.com/office/drawing/2014/main" id="{A6DDD101-89FC-4A17-AEB9-7FC70FD300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55250" y="6718300"/>
            <a:ext cx="1936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1">
            <a:extLst>
              <a:ext uri="{FF2B5EF4-FFF2-40B4-BE49-F238E27FC236}">
                <a16:creationId xmlns:a16="http://schemas.microsoft.com/office/drawing/2014/main" id="{895DB34F-8EA1-4E89-B428-DE4DAEA9E597}"/>
              </a:ext>
            </a:extLst>
          </p:cNvPr>
          <p:cNvGrpSpPr>
            <a:grpSpLocks/>
          </p:cNvGrpSpPr>
          <p:nvPr userDrawn="1"/>
        </p:nvGrpSpPr>
        <p:grpSpPr bwMode="auto">
          <a:xfrm>
            <a:off x="77788" y="6719888"/>
            <a:ext cx="1104900" cy="122237"/>
            <a:chOff x="198964" y="6156268"/>
            <a:chExt cx="1106411" cy="122852"/>
          </a:xfrm>
        </p:grpSpPr>
        <p:sp>
          <p:nvSpPr>
            <p:cNvPr id="8" name="Text Box 20">
              <a:extLst>
                <a:ext uri="{FF2B5EF4-FFF2-40B4-BE49-F238E27FC236}">
                  <a16:creationId xmlns:a16="http://schemas.microsoft.com/office/drawing/2014/main" id="{758243BF-F686-402E-92B8-F076937DC835}"/>
                </a:ext>
              </a:extLst>
            </p:cNvPr>
            <p:cNvSpPr txBox="1">
              <a:spLocks noChangeArrowheads="1"/>
            </p:cNvSpPr>
            <p:nvPr userDrawn="1"/>
          </p:nvSpPr>
          <p:spPr bwMode="auto">
            <a:xfrm>
              <a:off x="264140" y="6156268"/>
              <a:ext cx="791656" cy="122852"/>
            </a:xfrm>
            <a:prstGeom prst="rect">
              <a:avLst/>
            </a:prstGeom>
            <a:solidFill>
              <a:schemeClr val="tx1"/>
            </a:solidFill>
            <a:ln>
              <a:noFill/>
            </a:ln>
          </p:spPr>
          <p:txBody>
            <a:bodyPr tIns="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fld id="{A314ACFF-7976-4F5D-9197-BB8D168949EC}" type="datetime1">
                <a:rPr kumimoji="0" lang="zh-TW" altLang="en-US" sz="800" smtClean="0">
                  <a:solidFill>
                    <a:schemeClr val="bg1"/>
                  </a:solidFill>
                </a:rPr>
                <a:pPr eaLnBrk="1" hangingPunct="1">
                  <a:spcBef>
                    <a:spcPct val="30000"/>
                  </a:spcBef>
                  <a:defRPr/>
                </a:pPr>
                <a:t>2023/8/1</a:t>
              </a:fld>
              <a:endParaRPr lang="en-US" altLang="zh-TW" sz="800" dirty="0">
                <a:solidFill>
                  <a:schemeClr val="bg1"/>
                </a:solidFill>
              </a:endParaRPr>
            </a:p>
          </p:txBody>
        </p:sp>
        <p:sp>
          <p:nvSpPr>
            <p:cNvPr id="9" name="Text Box 20">
              <a:extLst>
                <a:ext uri="{FF2B5EF4-FFF2-40B4-BE49-F238E27FC236}">
                  <a16:creationId xmlns:a16="http://schemas.microsoft.com/office/drawing/2014/main" id="{D9742BA3-358C-4321-AC13-4F998EDD066B}"/>
                </a:ext>
              </a:extLst>
            </p:cNvPr>
            <p:cNvSpPr txBox="1">
              <a:spLocks noChangeArrowheads="1"/>
            </p:cNvSpPr>
            <p:nvPr userDrawn="1"/>
          </p:nvSpPr>
          <p:spPr bwMode="auto">
            <a:xfrm>
              <a:off x="585254" y="6156268"/>
              <a:ext cx="720121"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TSMC, Ltd</a:t>
              </a:r>
              <a:endParaRPr lang="en-US" altLang="zh-TW" sz="800" dirty="0">
                <a:solidFill>
                  <a:schemeClr val="bg1"/>
                </a:solidFill>
              </a:endParaRPr>
            </a:p>
          </p:txBody>
        </p:sp>
        <p:sp>
          <p:nvSpPr>
            <p:cNvPr id="10" name="Text Box 20">
              <a:extLst>
                <a:ext uri="{FF2B5EF4-FFF2-40B4-BE49-F238E27FC236}">
                  <a16:creationId xmlns:a16="http://schemas.microsoft.com/office/drawing/2014/main" id="{6FFB9E0B-906C-4480-A82D-920E29FFED0C}"/>
                </a:ext>
              </a:extLst>
            </p:cNvPr>
            <p:cNvSpPr txBox="1">
              <a:spLocks noChangeArrowheads="1"/>
            </p:cNvSpPr>
            <p:nvPr userDrawn="1"/>
          </p:nvSpPr>
          <p:spPr bwMode="auto">
            <a:xfrm>
              <a:off x="198964" y="6156268"/>
              <a:ext cx="144660"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a:t>
              </a:r>
              <a:endParaRPr lang="en-US" altLang="zh-TW" sz="800" dirty="0">
                <a:solidFill>
                  <a:schemeClr val="bg1"/>
                </a:solidFill>
              </a:endParaRPr>
            </a:p>
          </p:txBody>
        </p:sp>
      </p:grpSp>
      <p:sp>
        <p:nvSpPr>
          <p:cNvPr id="26627" name="Rectangle 3"/>
          <p:cNvSpPr>
            <a:spLocks noGrp="1" noChangeArrowheads="1"/>
          </p:cNvSpPr>
          <p:nvPr>
            <p:ph type="ctrTitle"/>
          </p:nvPr>
        </p:nvSpPr>
        <p:spPr>
          <a:xfrm>
            <a:off x="1226368" y="2940051"/>
            <a:ext cx="9982200" cy="1304925"/>
          </a:xfrm>
        </p:spPr>
        <p:txBody>
          <a:bodyPr/>
          <a:lstStyle>
            <a:lvl1pPr algn="l">
              <a:defRPr sz="4000">
                <a:latin typeface="Microsoft YaHei" panose="020B0503020204020204" pitchFamily="34" charset="-122"/>
                <a:ea typeface="Microsoft YaHei" panose="020B0503020204020204" pitchFamily="34" charset="-122"/>
              </a:defRPr>
            </a:lvl1pPr>
          </a:lstStyle>
          <a:p>
            <a:r>
              <a:rPr lang="zh-TW" altLang="en-US"/>
              <a:t>按一下以編輯母片標題樣式</a:t>
            </a:r>
            <a:endParaRPr lang="en-US" altLang="zh-TW" dirty="0"/>
          </a:p>
        </p:txBody>
      </p:sp>
      <p:sp>
        <p:nvSpPr>
          <p:cNvPr id="26628" name="Rectangle 4"/>
          <p:cNvSpPr>
            <a:spLocks noGrp="1" noChangeArrowheads="1"/>
          </p:cNvSpPr>
          <p:nvPr>
            <p:ph type="subTitle" idx="1"/>
          </p:nvPr>
        </p:nvSpPr>
        <p:spPr>
          <a:xfrm>
            <a:off x="1200968" y="4692650"/>
            <a:ext cx="9982200" cy="609600"/>
          </a:xfrm>
        </p:spPr>
        <p:txBody>
          <a:bodyPr/>
          <a:lstStyle>
            <a:lvl1pPr marL="0" indent="0" algn="l">
              <a:spcBef>
                <a:spcPct val="0"/>
              </a:spcBef>
              <a:buFont typeface="Wingdings" pitchFamily="2" charset="2"/>
              <a:buNone/>
              <a:defRPr sz="2400"/>
            </a:lvl1pPr>
          </a:lstStyle>
          <a:p>
            <a:r>
              <a:rPr lang="zh-TW" altLang="en-US"/>
              <a:t>按一下以編輯母片子標題樣式</a:t>
            </a:r>
            <a:endParaRPr lang="en-US" altLang="zh-TW" dirty="0"/>
          </a:p>
        </p:txBody>
      </p:sp>
    </p:spTree>
    <p:extLst>
      <p:ext uri="{BB962C8B-B14F-4D97-AF65-F5344CB8AC3E}">
        <p14:creationId xmlns:p14="http://schemas.microsoft.com/office/powerpoint/2010/main" val="373393823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Logo-Title-Safe-Area">
    <p:spTree>
      <p:nvGrpSpPr>
        <p:cNvPr id="1" name=""/>
        <p:cNvGrpSpPr/>
        <p:nvPr/>
      </p:nvGrpSpPr>
      <p:grpSpPr>
        <a:xfrm>
          <a:off x="0" y="0"/>
          <a:ext cx="0" cy="0"/>
          <a:chOff x="0" y="0"/>
          <a:chExt cx="0" cy="0"/>
        </a:xfrm>
      </p:grpSpPr>
      <p:sp>
        <p:nvSpPr>
          <p:cNvPr id="2" name="Title 1"/>
          <p:cNvSpPr>
            <a:spLocks noGrp="1"/>
          </p:cNvSpPr>
          <p:nvPr>
            <p:ph type="title"/>
          </p:nvPr>
        </p:nvSpPr>
        <p:spPr>
          <a:xfrm>
            <a:off x="1664738" y="0"/>
            <a:ext cx="7533145" cy="764704"/>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endParaRPr lang="en-GB" dirty="0"/>
          </a:p>
        </p:txBody>
      </p:sp>
      <p:sp>
        <p:nvSpPr>
          <p:cNvPr id="6" name="文字版面配置區 5"/>
          <p:cNvSpPr>
            <a:spLocks noGrp="1"/>
          </p:cNvSpPr>
          <p:nvPr>
            <p:ph type="body" sz="quarter" idx="10"/>
          </p:nvPr>
        </p:nvSpPr>
        <p:spPr>
          <a:xfrm>
            <a:off x="949076" y="1412776"/>
            <a:ext cx="10375813" cy="914400"/>
          </a:xfrm>
        </p:spPr>
        <p:txBody>
          <a:bodyPr/>
          <a:lstStyle>
            <a:lvl1pPr>
              <a:defRPr sz="2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1pPr>
            <a:lvl2pPr>
              <a:defRPr sz="2000" b="1">
                <a:latin typeface="微軟正黑體 Light" panose="020B0304030504040204" pitchFamily="34" charset="-120"/>
                <a:ea typeface="微軟正黑體 Light" panose="020B0304030504040204" pitchFamily="34" charset="-120"/>
                <a:cs typeface="微軟正黑體 Light" panose="020B0304030504040204" pitchFamily="34" charset="-120"/>
              </a:defRPr>
            </a:lvl2pPr>
            <a:lvl3pPr>
              <a:defRPr sz="1600" b="1">
                <a:latin typeface="微軟正黑體 Light" panose="020B0304030504040204" pitchFamily="34" charset="-120"/>
                <a:ea typeface="微軟正黑體 Light" panose="020B0304030504040204" pitchFamily="34" charset="-120"/>
                <a:cs typeface="微軟正黑體 Light" panose="020B0304030504040204" pitchFamily="34" charset="-120"/>
              </a:defRPr>
            </a:lvl3pPr>
            <a:lvl4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4pPr>
            <a:lvl5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51489068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4000">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
        <p:nvSpPr>
          <p:cNvPr id="3" name="內容版面配置區 2"/>
          <p:cNvSpPr>
            <a:spLocks noGrp="1"/>
          </p:cNvSpPr>
          <p:nvPr>
            <p:ph idx="1"/>
          </p:nvPr>
        </p:nvSpPr>
        <p:spPr>
          <a:xfrm>
            <a:off x="711200" y="1524000"/>
            <a:ext cx="10972800" cy="338618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rtlCol="0" anchor="t" anchorCtr="0" compatLnSpc="1">
            <a:prstTxWarp prst="textNoShape">
              <a:avLst/>
            </a:prstTxWarp>
            <a:spAutoFit/>
          </a:bodyPr>
          <a:lstStyle>
            <a:lvl1pPr>
              <a:defRPr lang="zh-TW" altLang="en-US" sz="2800" kern="1200" spc="-5">
                <a:solidFill>
                  <a:srgbClr val="444444"/>
                </a:solidFill>
                <a:latin typeface="微軟正黑體"/>
                <a:cs typeface="微軟正黑體"/>
              </a:defRPr>
            </a:lvl1pPr>
            <a:lvl2pPr>
              <a:defRPr lang="zh-TW" altLang="en-US" sz="2800" kern="1200">
                <a:cs typeface="+mn-cs"/>
              </a:defRPr>
            </a:lvl2pPr>
            <a:lvl3pPr>
              <a:defRPr lang="zh-TW" altLang="en-US" sz="2800" kern="1200">
                <a:cs typeface="+mn-cs"/>
              </a:defRPr>
            </a:lvl3pPr>
            <a:lvl4pPr>
              <a:defRPr lang="zh-TW" altLang="en-US" sz="2800" kern="1200">
                <a:cs typeface="+mn-cs"/>
              </a:defRPr>
            </a:lvl4pPr>
            <a:lvl5pPr>
              <a:defRPr lang="zh-TW" altLang="en-US" sz="2400" kern="1200">
                <a:latin typeface="+mn-lt"/>
                <a:cs typeface="+mn-cs"/>
              </a:defRPr>
            </a:lvl5pPr>
          </a:lstStyle>
          <a:p>
            <a:pPr marL="527685" marR="5080" lvl="0" indent="-514984" algn="just" defTabSz="914400" eaLnBrk="1" latinLnBrk="0" hangingPunct="1">
              <a:lnSpc>
                <a:spcPct val="130100"/>
              </a:lnSpc>
              <a:spcBef>
                <a:spcPts val="95"/>
              </a:spcBef>
              <a:buClr>
                <a:srgbClr val="3B3B3B"/>
              </a:buClr>
              <a:buSzPct val="100000"/>
              <a:buAutoNum type="arabicPeriod"/>
              <a:tabLst>
                <a:tab pos="528320" algn="l"/>
              </a:tabLst>
            </a:pPr>
            <a:r>
              <a:rPr lang="zh-TW" altLang="en-US" dirty="0"/>
              <a:t>按一下以編輯母片文字樣式</a:t>
            </a:r>
          </a:p>
          <a:p>
            <a:pPr marL="457200" lvl="1" indent="-342900" defTabSz="914400" eaLnBrk="1" latinLnBrk="0" hangingPunct="1">
              <a:lnSpc>
                <a:spcPct val="150000"/>
              </a:lnSpc>
              <a:buSzPct val="100000"/>
              <a:buFont typeface="+mj-lt"/>
              <a:buAutoNum type="arabicParenR"/>
            </a:pPr>
            <a:r>
              <a:rPr lang="zh-TW" altLang="en-US" dirty="0"/>
              <a:t>第二層</a:t>
            </a:r>
          </a:p>
          <a:p>
            <a:pPr marL="914400" lvl="2" indent="-342900" defTabSz="914400" eaLnBrk="1" latinLnBrk="0" hangingPunct="1">
              <a:lnSpc>
                <a:spcPct val="150000"/>
              </a:lnSpc>
              <a:buFont typeface="Wingdings" panose="05000000000000000000" pitchFamily="2" charset="2"/>
              <a:buAutoNum type="circleNumWdWhitePlain"/>
            </a:pPr>
            <a:r>
              <a:rPr lang="zh-TW" altLang="en-US" dirty="0"/>
              <a:t>第三層</a:t>
            </a:r>
          </a:p>
          <a:p>
            <a:pPr marL="1371600" lvl="3" indent="-285750" defTabSz="914400" eaLnBrk="1" latinLnBrk="0" hangingPunct="1">
              <a:lnSpc>
                <a:spcPct val="150000"/>
              </a:lnSpc>
              <a:buClr>
                <a:srgbClr val="C0504D"/>
              </a:buClr>
              <a:buSzPct val="110000"/>
              <a:buFont typeface="Wingdings" panose="05000000000000000000" pitchFamily="2" charset="2"/>
              <a:buChar char="n"/>
            </a:pPr>
            <a:r>
              <a:rPr lang="zh-TW" altLang="en-US" dirty="0"/>
              <a:t>第四層</a:t>
            </a:r>
          </a:p>
          <a:p>
            <a:pPr marL="1828800" lvl="4" indent="-342900" defTabSz="914400" eaLnBrk="1" latinLnBrk="0" hangingPunct="1">
              <a:lnSpc>
                <a:spcPct val="150000"/>
              </a:lnSpc>
              <a:spcBef>
                <a:spcPts val="600"/>
              </a:spcBef>
              <a:buClr>
                <a:srgbClr val="C0504D"/>
              </a:buClr>
              <a:buSzPct val="110000"/>
              <a:buFont typeface="Wingdings" panose="05000000000000000000" pitchFamily="2" charset="2"/>
              <a:buChar char="p"/>
            </a:pPr>
            <a:r>
              <a:rPr lang="zh-TW" altLang="en-US" dirty="0"/>
              <a:t>第五層</a:t>
            </a:r>
          </a:p>
        </p:txBody>
      </p:sp>
    </p:spTree>
    <p:extLst>
      <p:ext uri="{BB962C8B-B14F-4D97-AF65-F5344CB8AC3E}">
        <p14:creationId xmlns:p14="http://schemas.microsoft.com/office/powerpoint/2010/main" val="3575770889"/>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2028533581"/>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zh-TW" altLang="en-US" sz="3600">
                <a:latin typeface="Microsoft YaHei" panose="020B0503020204020204" pitchFamily="34" charset="-122"/>
                <a:ea typeface="Microsoft YaHei" panose="020B0503020204020204" pitchFamily="34" charset="-122"/>
              </a:defRPr>
            </a:lvl1pPr>
          </a:lstStyle>
          <a:p>
            <a:pPr lvl="0"/>
            <a:r>
              <a:rPr lang="zh-TW" altLang="en-US" dirty="0"/>
              <a:t>按一下以編輯母片標題樣式</a:t>
            </a:r>
          </a:p>
        </p:txBody>
      </p:sp>
      <p:sp>
        <p:nvSpPr>
          <p:cNvPr id="3" name="內容版面配置區 2"/>
          <p:cNvSpPr>
            <a:spLocks noGrp="1"/>
          </p:cNvSpPr>
          <p:nvPr>
            <p:ph sz="half" idx="1"/>
          </p:nvPr>
        </p:nvSpPr>
        <p:spPr>
          <a:xfrm>
            <a:off x="711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299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312926611"/>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18575326"/>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07368" y="0"/>
            <a:ext cx="11175825" cy="692696"/>
          </a:xfrm>
        </p:spPr>
        <p:txBody>
          <a:bodyPr/>
          <a:lstStyle>
            <a:lvl1pPr>
              <a:defRPr>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303426116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79C0D99-CF85-4E76-9DDA-4B53704D5A04}"/>
              </a:ext>
            </a:extLst>
          </p:cNvPr>
          <p:cNvSpPr/>
          <p:nvPr userDrawn="1"/>
        </p:nvSpPr>
        <p:spPr>
          <a:xfrm>
            <a:off x="1272539" y="1345691"/>
            <a:ext cx="1440180" cy="1440180"/>
          </a:xfrm>
          <a:custGeom>
            <a:avLst/>
            <a:gdLst/>
            <a:ahLst/>
            <a:cxnLst/>
            <a:rect l="l" t="t" r="r" b="b"/>
            <a:pathLst>
              <a:path w="1440180"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3" name="object 4">
            <a:extLst>
              <a:ext uri="{FF2B5EF4-FFF2-40B4-BE49-F238E27FC236}">
                <a16:creationId xmlns:a16="http://schemas.microsoft.com/office/drawing/2014/main" id="{DD68CD91-544B-4DC8-BC9E-0371F0AA8F48}"/>
              </a:ext>
            </a:extLst>
          </p:cNvPr>
          <p:cNvSpPr txBox="1"/>
          <p:nvPr userDrawn="1"/>
        </p:nvSpPr>
        <p:spPr>
          <a:xfrm>
            <a:off x="2080005"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1</a:t>
            </a:r>
            <a:endParaRPr sz="9600">
              <a:latin typeface="Microsoft YaHei" panose="020B0503020204020204" pitchFamily="34" charset="-122"/>
              <a:ea typeface="Microsoft YaHei" panose="020B0503020204020204" pitchFamily="34" charset="-122"/>
              <a:cs typeface="Microsoft YaHei UI"/>
            </a:endParaRPr>
          </a:p>
        </p:txBody>
      </p:sp>
      <p:sp>
        <p:nvSpPr>
          <p:cNvPr id="5" name="object 7">
            <a:extLst>
              <a:ext uri="{FF2B5EF4-FFF2-40B4-BE49-F238E27FC236}">
                <a16:creationId xmlns:a16="http://schemas.microsoft.com/office/drawing/2014/main" id="{D20D74FA-4BB1-4575-8C89-CE21421361D2}"/>
              </a:ext>
            </a:extLst>
          </p:cNvPr>
          <p:cNvSpPr/>
          <p:nvPr userDrawn="1"/>
        </p:nvSpPr>
        <p:spPr>
          <a:xfrm>
            <a:off x="3767328" y="1330452"/>
            <a:ext cx="1438910" cy="1440180"/>
          </a:xfrm>
          <a:custGeom>
            <a:avLst/>
            <a:gdLst/>
            <a:ahLst/>
            <a:cxnLst/>
            <a:rect l="l" t="t" r="r" b="b"/>
            <a:pathLst>
              <a:path w="1438910" h="1440180">
                <a:moveTo>
                  <a:pt x="0" y="1440180"/>
                </a:moveTo>
                <a:lnTo>
                  <a:pt x="1438655" y="1440180"/>
                </a:lnTo>
                <a:lnTo>
                  <a:pt x="1438655"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7" name="object 10">
            <a:extLst>
              <a:ext uri="{FF2B5EF4-FFF2-40B4-BE49-F238E27FC236}">
                <a16:creationId xmlns:a16="http://schemas.microsoft.com/office/drawing/2014/main" id="{9E0A3EAC-A396-4C4E-88B5-291BF30AACC9}"/>
              </a:ext>
            </a:extLst>
          </p:cNvPr>
          <p:cNvSpPr/>
          <p:nvPr userDrawn="1"/>
        </p:nvSpPr>
        <p:spPr>
          <a:xfrm>
            <a:off x="6260591" y="1339596"/>
            <a:ext cx="1440180" cy="1440180"/>
          </a:xfrm>
          <a:custGeom>
            <a:avLst/>
            <a:gdLst/>
            <a:ahLst/>
            <a:cxnLst/>
            <a:rect l="l" t="t" r="r" b="b"/>
            <a:pathLst>
              <a:path w="1440179"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9" name="object 13">
            <a:extLst>
              <a:ext uri="{FF2B5EF4-FFF2-40B4-BE49-F238E27FC236}">
                <a16:creationId xmlns:a16="http://schemas.microsoft.com/office/drawing/2014/main" id="{6C31768D-B864-450A-9F80-60B7F426AF7C}"/>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0" name="object 14">
            <a:extLst>
              <a:ext uri="{FF2B5EF4-FFF2-40B4-BE49-F238E27FC236}">
                <a16:creationId xmlns:a16="http://schemas.microsoft.com/office/drawing/2014/main" id="{64D28E76-3C3E-48F4-A6C6-41EEB8041DFF}"/>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ln w="12192">
            <a:solidFill>
              <a:srgbClr val="133755"/>
            </a:solidFill>
          </a:ln>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2" name="object 16">
            <a:extLst>
              <a:ext uri="{FF2B5EF4-FFF2-40B4-BE49-F238E27FC236}">
                <a16:creationId xmlns:a16="http://schemas.microsoft.com/office/drawing/2014/main" id="{B43B0515-4FB0-45CA-990A-EDF21062981B}"/>
              </a:ext>
            </a:extLst>
          </p:cNvPr>
          <p:cNvSpPr txBox="1">
            <a:spLocks noGrp="1"/>
          </p:cNvSpPr>
          <p:nvPr>
            <p:ph type="title"/>
          </p:nvPr>
        </p:nvSpPr>
        <p:spPr>
          <a:xfrm>
            <a:off x="1234541" y="250393"/>
            <a:ext cx="1144270" cy="697230"/>
          </a:xfrm>
          <a:prstGeom prst="rect">
            <a:avLst/>
          </a:prstGeom>
        </p:spPr>
        <p:txBody>
          <a:bodyPr vert="horz" wrap="square" lIns="0" tIns="13335" rIns="0" bIns="0" rtlCol="0">
            <a:spAutoFit/>
          </a:bodyPr>
          <a:lstStyle>
            <a:lvl1pPr>
              <a:defRPr>
                <a:latin typeface="Microsoft YaHei" panose="020B0503020204020204" pitchFamily="34" charset="-122"/>
                <a:ea typeface="Microsoft YaHei" panose="020B0503020204020204" pitchFamily="34" charset="-122"/>
              </a:defRPr>
            </a:lvl1pPr>
          </a:lstStyle>
          <a:p>
            <a:pPr marL="12700">
              <a:lnSpc>
                <a:spcPct val="100000"/>
              </a:lnSpc>
              <a:spcBef>
                <a:spcPts val="105"/>
              </a:spcBef>
            </a:pPr>
            <a:r>
              <a:rPr sz="4400" dirty="0">
                <a:solidFill>
                  <a:srgbClr val="1F4E78"/>
                </a:solidFill>
                <a:latin typeface="Microsoft YaHei UI"/>
                <a:cs typeface="Microsoft YaHei UI"/>
              </a:rPr>
              <a:t>目錄</a:t>
            </a:r>
            <a:endParaRPr sz="4400" dirty="0">
              <a:latin typeface="Microsoft YaHei UI"/>
              <a:cs typeface="Microsoft YaHei UI"/>
            </a:endParaRPr>
          </a:p>
        </p:txBody>
      </p:sp>
      <p:sp>
        <p:nvSpPr>
          <p:cNvPr id="13" name="object 17">
            <a:extLst>
              <a:ext uri="{FF2B5EF4-FFF2-40B4-BE49-F238E27FC236}">
                <a16:creationId xmlns:a16="http://schemas.microsoft.com/office/drawing/2014/main" id="{0E5E5DF6-B69D-45E1-8142-8559C472E7D1}"/>
              </a:ext>
            </a:extLst>
          </p:cNvPr>
          <p:cNvSpPr txBox="1"/>
          <p:nvPr userDrawn="1"/>
        </p:nvSpPr>
        <p:spPr>
          <a:xfrm>
            <a:off x="4561713"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2</a:t>
            </a:r>
            <a:endParaRPr sz="9600">
              <a:latin typeface="Microsoft YaHei" panose="020B0503020204020204" pitchFamily="34" charset="-122"/>
              <a:ea typeface="Microsoft YaHei" panose="020B0503020204020204" pitchFamily="34" charset="-122"/>
              <a:cs typeface="Microsoft YaHei UI"/>
            </a:endParaRPr>
          </a:p>
        </p:txBody>
      </p:sp>
      <p:sp>
        <p:nvSpPr>
          <p:cNvPr id="14" name="object 18">
            <a:extLst>
              <a:ext uri="{FF2B5EF4-FFF2-40B4-BE49-F238E27FC236}">
                <a16:creationId xmlns:a16="http://schemas.microsoft.com/office/drawing/2014/main" id="{7088A168-131E-461C-AEE0-9FE9ADAA40EA}"/>
              </a:ext>
            </a:extLst>
          </p:cNvPr>
          <p:cNvSpPr txBox="1"/>
          <p:nvPr userDrawn="1"/>
        </p:nvSpPr>
        <p:spPr>
          <a:xfrm>
            <a:off x="9475470" y="1078813"/>
            <a:ext cx="777875"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4</a:t>
            </a:r>
            <a:endParaRPr sz="9600" dirty="0">
              <a:latin typeface="Microsoft YaHei" panose="020B0503020204020204" pitchFamily="34" charset="-122"/>
              <a:ea typeface="Microsoft YaHei" panose="020B0503020204020204" pitchFamily="34" charset="-122"/>
              <a:cs typeface="Microsoft YaHei UI"/>
            </a:endParaRPr>
          </a:p>
        </p:txBody>
      </p:sp>
      <p:sp>
        <p:nvSpPr>
          <p:cNvPr id="16" name="內容版面配置區 15">
            <a:extLst>
              <a:ext uri="{FF2B5EF4-FFF2-40B4-BE49-F238E27FC236}">
                <a16:creationId xmlns:a16="http://schemas.microsoft.com/office/drawing/2014/main" id="{B0CCE0AA-407B-4FE8-8595-985A796B7551}"/>
              </a:ext>
            </a:extLst>
          </p:cNvPr>
          <p:cNvSpPr>
            <a:spLocks noGrp="1"/>
          </p:cNvSpPr>
          <p:nvPr>
            <p:ph sz="quarter" idx="10"/>
          </p:nvPr>
        </p:nvSpPr>
        <p:spPr>
          <a:xfrm>
            <a:off x="1272539" y="2965957"/>
            <a:ext cx="1439863" cy="431800"/>
          </a:xfrm>
        </p:spPr>
        <p:txBody>
          <a:bodyPr/>
          <a:lstStyle>
            <a:lvl1pPr marL="73025" indent="0">
              <a:buFontTx/>
              <a:buNone/>
              <a:defRPr/>
            </a:lvl1pPr>
            <a:lvl2pPr marL="612775" indent="0">
              <a:buFontTx/>
              <a:buNone/>
              <a:defRPr/>
            </a:lvl2pPr>
            <a:lvl3pPr marL="1081088" indent="0">
              <a:buFontTx/>
              <a:buNone/>
              <a:defRPr/>
            </a:lvl3pPr>
            <a:lvl4pPr marL="1547813" indent="0">
              <a:buFontTx/>
              <a:buNone/>
              <a:defRPr/>
            </a:lvl4pPr>
            <a:lvl5pPr marL="1828800" indent="0">
              <a:buFontTx/>
              <a:buNone/>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7" name="object 18">
            <a:extLst>
              <a:ext uri="{FF2B5EF4-FFF2-40B4-BE49-F238E27FC236}">
                <a16:creationId xmlns:a16="http://schemas.microsoft.com/office/drawing/2014/main" id="{9F269A4D-510E-4685-BE60-7CD0F59B83AB}"/>
              </a:ext>
            </a:extLst>
          </p:cNvPr>
          <p:cNvSpPr txBox="1"/>
          <p:nvPr userDrawn="1"/>
        </p:nvSpPr>
        <p:spPr>
          <a:xfrm>
            <a:off x="6935977" y="1078814"/>
            <a:ext cx="839660"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3</a:t>
            </a:r>
            <a:endParaRPr sz="9600" dirty="0">
              <a:latin typeface="Microsoft YaHei" panose="020B0503020204020204" pitchFamily="34" charset="-122"/>
              <a:ea typeface="Microsoft YaHei" panose="020B0503020204020204" pitchFamily="34" charset="-122"/>
              <a:cs typeface="Microsoft YaHei UI"/>
            </a:endParaRPr>
          </a:p>
        </p:txBody>
      </p:sp>
    </p:spTree>
    <p:extLst>
      <p:ext uri="{BB962C8B-B14F-4D97-AF65-F5344CB8AC3E}">
        <p14:creationId xmlns:p14="http://schemas.microsoft.com/office/powerpoint/2010/main" val="249154090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939123522"/>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891047602"/>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538162" y="271919"/>
            <a:ext cx="10974387" cy="627736"/>
          </a:xfrm>
        </p:spPr>
        <p:txBody>
          <a:bodyPr vert="horz" wrap="square" lIns="0" tIns="12065" rIns="0" bIns="0" rtlCol="0">
            <a:spAutoFit/>
          </a:bodyPr>
          <a:lstStyle>
            <a:lvl1pPr>
              <a:defRPr lang="zh-TW" altLang="en-US" sz="4000" i="0" spc="-5">
                <a:solidFill>
                  <a:srgbClr val="1F4E78"/>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12700" lvl="0">
              <a:lnSpc>
                <a:spcPct val="100000"/>
              </a:lnSpc>
              <a:spcBef>
                <a:spcPts val="95"/>
              </a:spcBef>
            </a:pPr>
            <a:r>
              <a:rPr lang="zh-TW" altLang="en-US" dirty="0"/>
              <a:t>按一下以編輯母片標題樣式</a:t>
            </a:r>
          </a:p>
        </p:txBody>
      </p:sp>
      <p:sp>
        <p:nvSpPr>
          <p:cNvPr id="7" name="文字版面配置區 6">
            <a:extLst>
              <a:ext uri="{FF2B5EF4-FFF2-40B4-BE49-F238E27FC236}">
                <a16:creationId xmlns:a16="http://schemas.microsoft.com/office/drawing/2014/main" id="{B52A3007-E5E8-411C-9BE7-E2EFF5FD072A}"/>
              </a:ext>
            </a:extLst>
          </p:cNvPr>
          <p:cNvSpPr>
            <a:spLocks noGrp="1"/>
          </p:cNvSpPr>
          <p:nvPr>
            <p:ph type="body" sz="quarter" idx="10"/>
          </p:nvPr>
        </p:nvSpPr>
        <p:spPr>
          <a:xfrm>
            <a:off x="4439815" y="1700212"/>
            <a:ext cx="7072733" cy="2867132"/>
          </a:xfrm>
        </p:spPr>
        <p:txBody>
          <a:bodyPr vert="horz" wrap="square" lIns="0" tIns="12065" rIns="0" bIns="0" rtlCol="0">
            <a:spAutoFit/>
          </a:bodyPr>
          <a:lstStyle>
            <a:lvl1pPr>
              <a:lnSpc>
                <a:spcPct val="150000"/>
              </a:lnSpc>
              <a:spcBef>
                <a:spcPts val="600"/>
              </a:spcBef>
              <a:buSzPct val="100000"/>
              <a:defRPr lang="zh-TW" altLang="en-US" sz="2400" kern="1200" spc="-5" smtClean="0">
                <a:solidFill>
                  <a:srgbClr val="444444"/>
                </a:solidFill>
                <a:latin typeface="微軟正黑體"/>
                <a:cs typeface="微軟正黑體"/>
              </a:defRPr>
            </a:lvl1pPr>
            <a:lvl2pPr marL="549275" indent="-342900">
              <a:lnSpc>
                <a:spcPct val="150000"/>
              </a:lnSpc>
              <a:spcBef>
                <a:spcPts val="600"/>
              </a:spcBef>
              <a:buSzPct val="100000"/>
              <a:buFont typeface="+mj-lt"/>
              <a:buAutoNum type="arabicParenR"/>
              <a:defRPr lang="zh-TW" altLang="en-US" sz="2400" kern="1200" smtClean="0">
                <a:cs typeface="+mn-cs"/>
              </a:defRPr>
            </a:lvl2pPr>
            <a:lvl3pPr marL="1006475" indent="-342900">
              <a:lnSpc>
                <a:spcPct val="150000"/>
              </a:lnSpc>
              <a:spcBef>
                <a:spcPts val="600"/>
              </a:spcBef>
              <a:buFont typeface="Wingdings" panose="05000000000000000000" pitchFamily="2" charset="2"/>
              <a:buAutoNum type="circleNumWdWhitePlain"/>
              <a:defRPr lang="zh-TW" altLang="en-US" sz="2400" kern="1200" smtClean="0">
                <a:cs typeface="+mn-cs"/>
              </a:defRPr>
            </a:lvl3pPr>
            <a:lvl4pPr marL="1406525" indent="-285750">
              <a:lnSpc>
                <a:spcPct val="150000"/>
              </a:lnSpc>
              <a:spcBef>
                <a:spcPts val="600"/>
              </a:spcBef>
              <a:buClr>
                <a:srgbClr val="C0504D"/>
              </a:buClr>
              <a:buSzPct val="110000"/>
              <a:buFont typeface="Wingdings" panose="05000000000000000000" pitchFamily="2" charset="2"/>
              <a:buChar char="n"/>
              <a:defRPr lang="zh-TW" altLang="en-US" sz="2400" kern="1200" smtClean="0">
                <a:cs typeface="+mn-cs"/>
              </a:defRPr>
            </a:lvl4pPr>
            <a:lvl5pPr marL="1943100" indent="-342900">
              <a:lnSpc>
                <a:spcPct val="150000"/>
              </a:lnSpc>
              <a:spcBef>
                <a:spcPts val="600"/>
              </a:spcBef>
              <a:buClr>
                <a:srgbClr val="C0504D"/>
              </a:buClr>
              <a:buSzPct val="110000"/>
              <a:buFont typeface="Wingdings" panose="05000000000000000000" pitchFamily="2" charset="2"/>
              <a:buChar char="p"/>
              <a:defRPr lang="zh-TW" altLang="en-US" sz="2000" kern="1200">
                <a:latin typeface="+mn-lt"/>
                <a:cs typeface="+mn-cs"/>
              </a:defRPr>
            </a:lvl5pPr>
          </a:lstStyle>
          <a:p>
            <a:pPr marL="527685" marR="5080" lvl="0" indent="-514984" algn="just" defTabSz="914400" eaLnBrk="1" latinLnBrk="0" hangingPunct="1">
              <a:lnSpc>
                <a:spcPct val="130100"/>
              </a:lnSpc>
              <a:spcBef>
                <a:spcPts val="95"/>
              </a:spcBef>
              <a:buClr>
                <a:srgbClr val="3B3B3B"/>
              </a:buClr>
              <a:buAutoNum type="arabicPeriod"/>
              <a:tabLst>
                <a:tab pos="528320" algn="l"/>
              </a:tabLst>
            </a:pPr>
            <a:r>
              <a:rPr lang="zh-TW" altLang="en-US" dirty="0"/>
              <a:t>按一下以編輯母片文字樣式</a:t>
            </a:r>
          </a:p>
          <a:p>
            <a:pPr marL="457200" lvl="1" defTabSz="914400" eaLnBrk="1" latinLnBrk="0" hangingPunct="1"/>
            <a:r>
              <a:rPr lang="zh-TW" altLang="en-US" dirty="0"/>
              <a:t>第二層</a:t>
            </a:r>
          </a:p>
          <a:p>
            <a:pPr marL="914400" lvl="2" defTabSz="914400" eaLnBrk="1" latinLnBrk="0" hangingPunct="1"/>
            <a:r>
              <a:rPr lang="zh-TW" altLang="en-US" dirty="0"/>
              <a:t>第三層</a:t>
            </a:r>
          </a:p>
          <a:p>
            <a:pPr marL="1371600" lvl="3" defTabSz="914400" eaLnBrk="1" latinLnBrk="0" hangingPunct="1"/>
            <a:r>
              <a:rPr lang="zh-TW" altLang="en-US" dirty="0"/>
              <a:t>第四層</a:t>
            </a:r>
          </a:p>
          <a:p>
            <a:pPr marL="1828800" lvl="4" defTabSz="914400" eaLnBrk="1" latinLnBrk="0" hangingPunct="1"/>
            <a:r>
              <a:rPr lang="zh-TW" altLang="en-US" dirty="0"/>
              <a:t>第五層</a:t>
            </a:r>
          </a:p>
        </p:txBody>
      </p:sp>
      <p:sp>
        <p:nvSpPr>
          <p:cNvPr id="8" name="object 3">
            <a:extLst>
              <a:ext uri="{FF2B5EF4-FFF2-40B4-BE49-F238E27FC236}">
                <a16:creationId xmlns:a16="http://schemas.microsoft.com/office/drawing/2014/main" id="{C0B3046B-5008-4D81-BE86-69E74DCA35B6}"/>
              </a:ext>
            </a:extLst>
          </p:cNvPr>
          <p:cNvSpPr/>
          <p:nvPr userDrawn="1"/>
        </p:nvSpPr>
        <p:spPr>
          <a:xfrm>
            <a:off x="4073725" y="1696417"/>
            <a:ext cx="17145" cy="4331970"/>
          </a:xfrm>
          <a:custGeom>
            <a:avLst/>
            <a:gdLst/>
            <a:ahLst/>
            <a:cxnLst/>
            <a:rect l="l" t="t" r="r" b="b"/>
            <a:pathLst>
              <a:path w="17145" h="4331970">
                <a:moveTo>
                  <a:pt x="0" y="0"/>
                </a:moveTo>
                <a:lnTo>
                  <a:pt x="16764" y="4331931"/>
                </a:lnTo>
              </a:path>
            </a:pathLst>
          </a:custGeom>
          <a:ln w="38100">
            <a:solidFill>
              <a:srgbClr val="444444"/>
            </a:solidFill>
            <a:prstDash val="dot"/>
          </a:ln>
        </p:spPr>
        <p:txBody>
          <a:bodyPr wrap="square" lIns="0" tIns="0" rIns="0" bIns="0" rtlCol="0"/>
          <a:lstStyle/>
          <a:p>
            <a:endParaRPr/>
          </a:p>
        </p:txBody>
      </p:sp>
      <p:sp>
        <p:nvSpPr>
          <p:cNvPr id="9" name="object 6">
            <a:extLst>
              <a:ext uri="{FF2B5EF4-FFF2-40B4-BE49-F238E27FC236}">
                <a16:creationId xmlns:a16="http://schemas.microsoft.com/office/drawing/2014/main" id="{EF4AE7A6-D6DB-40F8-BFF2-438B48E28285}"/>
              </a:ext>
            </a:extLst>
          </p:cNvPr>
          <p:cNvSpPr/>
          <p:nvPr userDrawn="1"/>
        </p:nvSpPr>
        <p:spPr>
          <a:xfrm>
            <a:off x="767408" y="1916635"/>
            <a:ext cx="2700655" cy="2699385"/>
          </a:xfrm>
          <a:custGeom>
            <a:avLst/>
            <a:gdLst/>
            <a:ahLst/>
            <a:cxnLst/>
            <a:rect l="l" t="t" r="r" b="b"/>
            <a:pathLst>
              <a:path w="2700654" h="2699385">
                <a:moveTo>
                  <a:pt x="0" y="1349502"/>
                </a:moveTo>
                <a:lnTo>
                  <a:pt x="852" y="1301096"/>
                </a:lnTo>
                <a:lnTo>
                  <a:pt x="3390" y="1253119"/>
                </a:lnTo>
                <a:lnTo>
                  <a:pt x="7585" y="1205600"/>
                </a:lnTo>
                <a:lnTo>
                  <a:pt x="13408" y="1158567"/>
                </a:lnTo>
                <a:lnTo>
                  <a:pt x="20832" y="1112048"/>
                </a:lnTo>
                <a:lnTo>
                  <a:pt x="29826" y="1066073"/>
                </a:lnTo>
                <a:lnTo>
                  <a:pt x="40364" y="1020669"/>
                </a:lnTo>
                <a:lnTo>
                  <a:pt x="52416" y="975866"/>
                </a:lnTo>
                <a:lnTo>
                  <a:pt x="65953" y="931691"/>
                </a:lnTo>
                <a:lnTo>
                  <a:pt x="80948" y="888173"/>
                </a:lnTo>
                <a:lnTo>
                  <a:pt x="97371" y="845342"/>
                </a:lnTo>
                <a:lnTo>
                  <a:pt x="115195" y="803224"/>
                </a:lnTo>
                <a:lnTo>
                  <a:pt x="134389" y="761850"/>
                </a:lnTo>
                <a:lnTo>
                  <a:pt x="154927" y="721246"/>
                </a:lnTo>
                <a:lnTo>
                  <a:pt x="176779" y="681443"/>
                </a:lnTo>
                <a:lnTo>
                  <a:pt x="199916" y="642468"/>
                </a:lnTo>
                <a:lnTo>
                  <a:pt x="224311" y="604351"/>
                </a:lnTo>
                <a:lnTo>
                  <a:pt x="249935" y="567119"/>
                </a:lnTo>
                <a:lnTo>
                  <a:pt x="276758" y="530800"/>
                </a:lnTo>
                <a:lnTo>
                  <a:pt x="304753" y="495425"/>
                </a:lnTo>
                <a:lnTo>
                  <a:pt x="333892" y="461021"/>
                </a:lnTo>
                <a:lnTo>
                  <a:pt x="364144" y="427616"/>
                </a:lnTo>
                <a:lnTo>
                  <a:pt x="395482" y="395239"/>
                </a:lnTo>
                <a:lnTo>
                  <a:pt x="427878" y="363920"/>
                </a:lnTo>
                <a:lnTo>
                  <a:pt x="461302" y="333685"/>
                </a:lnTo>
                <a:lnTo>
                  <a:pt x="495727" y="304565"/>
                </a:lnTo>
                <a:lnTo>
                  <a:pt x="531123" y="276586"/>
                </a:lnTo>
                <a:lnTo>
                  <a:pt x="567462" y="249779"/>
                </a:lnTo>
                <a:lnTo>
                  <a:pt x="604715" y="224171"/>
                </a:lnTo>
                <a:lnTo>
                  <a:pt x="642855" y="199791"/>
                </a:lnTo>
                <a:lnTo>
                  <a:pt x="681851" y="176668"/>
                </a:lnTo>
                <a:lnTo>
                  <a:pt x="721677" y="154829"/>
                </a:lnTo>
                <a:lnTo>
                  <a:pt x="762303" y="134304"/>
                </a:lnTo>
                <a:lnTo>
                  <a:pt x="803700" y="115122"/>
                </a:lnTo>
                <a:lnTo>
                  <a:pt x="845841" y="97310"/>
                </a:lnTo>
                <a:lnTo>
                  <a:pt x="888696" y="80897"/>
                </a:lnTo>
                <a:lnTo>
                  <a:pt x="932237" y="65911"/>
                </a:lnTo>
                <a:lnTo>
                  <a:pt x="976435" y="52382"/>
                </a:lnTo>
                <a:lnTo>
                  <a:pt x="1021263" y="40338"/>
                </a:lnTo>
                <a:lnTo>
                  <a:pt x="1066691" y="29807"/>
                </a:lnTo>
                <a:lnTo>
                  <a:pt x="1112690" y="20818"/>
                </a:lnTo>
                <a:lnTo>
                  <a:pt x="1159233" y="13400"/>
                </a:lnTo>
                <a:lnTo>
                  <a:pt x="1206290" y="7580"/>
                </a:lnTo>
                <a:lnTo>
                  <a:pt x="1253833" y="3388"/>
                </a:lnTo>
                <a:lnTo>
                  <a:pt x="1301834" y="851"/>
                </a:lnTo>
                <a:lnTo>
                  <a:pt x="1350264" y="0"/>
                </a:lnTo>
                <a:lnTo>
                  <a:pt x="1398694" y="851"/>
                </a:lnTo>
                <a:lnTo>
                  <a:pt x="1446695" y="3388"/>
                </a:lnTo>
                <a:lnTo>
                  <a:pt x="1494239" y="7580"/>
                </a:lnTo>
                <a:lnTo>
                  <a:pt x="1541297" y="13400"/>
                </a:lnTo>
                <a:lnTo>
                  <a:pt x="1587840" y="20818"/>
                </a:lnTo>
                <a:lnTo>
                  <a:pt x="1633840" y="29807"/>
                </a:lnTo>
                <a:lnTo>
                  <a:pt x="1679268" y="40338"/>
                </a:lnTo>
                <a:lnTo>
                  <a:pt x="1724096" y="52382"/>
                </a:lnTo>
                <a:lnTo>
                  <a:pt x="1768295" y="65911"/>
                </a:lnTo>
                <a:lnTo>
                  <a:pt x="1811836" y="80897"/>
                </a:lnTo>
                <a:lnTo>
                  <a:pt x="1854692" y="97310"/>
                </a:lnTo>
                <a:lnTo>
                  <a:pt x="1896832" y="115122"/>
                </a:lnTo>
                <a:lnTo>
                  <a:pt x="1938230" y="134304"/>
                </a:lnTo>
                <a:lnTo>
                  <a:pt x="1978856" y="154829"/>
                </a:lnTo>
                <a:lnTo>
                  <a:pt x="2018681" y="176668"/>
                </a:lnTo>
                <a:lnTo>
                  <a:pt x="2057678" y="199791"/>
                </a:lnTo>
                <a:lnTo>
                  <a:pt x="2095817" y="224171"/>
                </a:lnTo>
                <a:lnTo>
                  <a:pt x="2133071" y="249779"/>
                </a:lnTo>
                <a:lnTo>
                  <a:pt x="2169410" y="276586"/>
                </a:lnTo>
                <a:lnTo>
                  <a:pt x="2204806" y="304565"/>
                </a:lnTo>
                <a:lnTo>
                  <a:pt x="2239230" y="333685"/>
                </a:lnTo>
                <a:lnTo>
                  <a:pt x="2272654" y="363920"/>
                </a:lnTo>
                <a:lnTo>
                  <a:pt x="2305050" y="395239"/>
                </a:lnTo>
                <a:lnTo>
                  <a:pt x="2336388" y="427616"/>
                </a:lnTo>
                <a:lnTo>
                  <a:pt x="2366640" y="461021"/>
                </a:lnTo>
                <a:lnTo>
                  <a:pt x="2395778" y="495425"/>
                </a:lnTo>
                <a:lnTo>
                  <a:pt x="2423772" y="530800"/>
                </a:lnTo>
                <a:lnTo>
                  <a:pt x="2450596" y="567119"/>
                </a:lnTo>
                <a:lnTo>
                  <a:pt x="2476219" y="604351"/>
                </a:lnTo>
                <a:lnTo>
                  <a:pt x="2500614" y="642468"/>
                </a:lnTo>
                <a:lnTo>
                  <a:pt x="2523751" y="681443"/>
                </a:lnTo>
                <a:lnTo>
                  <a:pt x="2545603" y="721246"/>
                </a:lnTo>
                <a:lnTo>
                  <a:pt x="2566140" y="761850"/>
                </a:lnTo>
                <a:lnTo>
                  <a:pt x="2585334" y="803224"/>
                </a:lnTo>
                <a:lnTo>
                  <a:pt x="2603157" y="845342"/>
                </a:lnTo>
                <a:lnTo>
                  <a:pt x="2619580" y="888173"/>
                </a:lnTo>
                <a:lnTo>
                  <a:pt x="2634575" y="931691"/>
                </a:lnTo>
                <a:lnTo>
                  <a:pt x="2648112" y="975866"/>
                </a:lnTo>
                <a:lnTo>
                  <a:pt x="2660164" y="1020669"/>
                </a:lnTo>
                <a:lnTo>
                  <a:pt x="2670701" y="1066073"/>
                </a:lnTo>
                <a:lnTo>
                  <a:pt x="2679696" y="1112048"/>
                </a:lnTo>
                <a:lnTo>
                  <a:pt x="2687119" y="1158567"/>
                </a:lnTo>
                <a:lnTo>
                  <a:pt x="2692942" y="1205600"/>
                </a:lnTo>
                <a:lnTo>
                  <a:pt x="2697137" y="1253119"/>
                </a:lnTo>
                <a:lnTo>
                  <a:pt x="2699675" y="1301096"/>
                </a:lnTo>
                <a:lnTo>
                  <a:pt x="2700528" y="1349502"/>
                </a:lnTo>
                <a:lnTo>
                  <a:pt x="2699675" y="1397907"/>
                </a:lnTo>
                <a:lnTo>
                  <a:pt x="2697137" y="1445884"/>
                </a:lnTo>
                <a:lnTo>
                  <a:pt x="2692942" y="1493403"/>
                </a:lnTo>
                <a:lnTo>
                  <a:pt x="2687119" y="1540436"/>
                </a:lnTo>
                <a:lnTo>
                  <a:pt x="2679696" y="1586955"/>
                </a:lnTo>
                <a:lnTo>
                  <a:pt x="2670701" y="1632930"/>
                </a:lnTo>
                <a:lnTo>
                  <a:pt x="2660164" y="1678334"/>
                </a:lnTo>
                <a:lnTo>
                  <a:pt x="2648112" y="1723137"/>
                </a:lnTo>
                <a:lnTo>
                  <a:pt x="2634575" y="1767312"/>
                </a:lnTo>
                <a:lnTo>
                  <a:pt x="2619580" y="1810830"/>
                </a:lnTo>
                <a:lnTo>
                  <a:pt x="2603157" y="1853661"/>
                </a:lnTo>
                <a:lnTo>
                  <a:pt x="2585334" y="1895779"/>
                </a:lnTo>
                <a:lnTo>
                  <a:pt x="2566140" y="1937153"/>
                </a:lnTo>
                <a:lnTo>
                  <a:pt x="2545603" y="1977757"/>
                </a:lnTo>
                <a:lnTo>
                  <a:pt x="2523751" y="2017560"/>
                </a:lnTo>
                <a:lnTo>
                  <a:pt x="2500614" y="2056535"/>
                </a:lnTo>
                <a:lnTo>
                  <a:pt x="2476219" y="2094652"/>
                </a:lnTo>
                <a:lnTo>
                  <a:pt x="2450596" y="2131884"/>
                </a:lnTo>
                <a:lnTo>
                  <a:pt x="2423772" y="2168203"/>
                </a:lnTo>
                <a:lnTo>
                  <a:pt x="2395778" y="2203578"/>
                </a:lnTo>
                <a:lnTo>
                  <a:pt x="2366640" y="2237982"/>
                </a:lnTo>
                <a:lnTo>
                  <a:pt x="2336388" y="2271387"/>
                </a:lnTo>
                <a:lnTo>
                  <a:pt x="2305050" y="2303764"/>
                </a:lnTo>
                <a:lnTo>
                  <a:pt x="2272654" y="2335083"/>
                </a:lnTo>
                <a:lnTo>
                  <a:pt x="2239230" y="2365318"/>
                </a:lnTo>
                <a:lnTo>
                  <a:pt x="2204806" y="2394438"/>
                </a:lnTo>
                <a:lnTo>
                  <a:pt x="2169410" y="2422417"/>
                </a:lnTo>
                <a:lnTo>
                  <a:pt x="2133071" y="2449224"/>
                </a:lnTo>
                <a:lnTo>
                  <a:pt x="2095817" y="2474832"/>
                </a:lnTo>
                <a:lnTo>
                  <a:pt x="2057678" y="2499212"/>
                </a:lnTo>
                <a:lnTo>
                  <a:pt x="2018681" y="2522335"/>
                </a:lnTo>
                <a:lnTo>
                  <a:pt x="1978856" y="2544174"/>
                </a:lnTo>
                <a:lnTo>
                  <a:pt x="1938230" y="2564699"/>
                </a:lnTo>
                <a:lnTo>
                  <a:pt x="1896832" y="2583881"/>
                </a:lnTo>
                <a:lnTo>
                  <a:pt x="1854692" y="2601693"/>
                </a:lnTo>
                <a:lnTo>
                  <a:pt x="1811836" y="2618106"/>
                </a:lnTo>
                <a:lnTo>
                  <a:pt x="1768295" y="2633092"/>
                </a:lnTo>
                <a:lnTo>
                  <a:pt x="1724096" y="2646621"/>
                </a:lnTo>
                <a:lnTo>
                  <a:pt x="1679268" y="2658665"/>
                </a:lnTo>
                <a:lnTo>
                  <a:pt x="1633840" y="2669196"/>
                </a:lnTo>
                <a:lnTo>
                  <a:pt x="1587840" y="2678185"/>
                </a:lnTo>
                <a:lnTo>
                  <a:pt x="1541297" y="2685603"/>
                </a:lnTo>
                <a:lnTo>
                  <a:pt x="1494239" y="2691423"/>
                </a:lnTo>
                <a:lnTo>
                  <a:pt x="1446695" y="2695615"/>
                </a:lnTo>
                <a:lnTo>
                  <a:pt x="1398694" y="2698152"/>
                </a:lnTo>
                <a:lnTo>
                  <a:pt x="1350264" y="2699004"/>
                </a:lnTo>
                <a:lnTo>
                  <a:pt x="1301834" y="2698152"/>
                </a:lnTo>
                <a:lnTo>
                  <a:pt x="1253833" y="2695615"/>
                </a:lnTo>
                <a:lnTo>
                  <a:pt x="1206290" y="2691423"/>
                </a:lnTo>
                <a:lnTo>
                  <a:pt x="1159233" y="2685603"/>
                </a:lnTo>
                <a:lnTo>
                  <a:pt x="1112690" y="2678185"/>
                </a:lnTo>
                <a:lnTo>
                  <a:pt x="1066691" y="2669196"/>
                </a:lnTo>
                <a:lnTo>
                  <a:pt x="1021263" y="2658665"/>
                </a:lnTo>
                <a:lnTo>
                  <a:pt x="976435" y="2646621"/>
                </a:lnTo>
                <a:lnTo>
                  <a:pt x="932237" y="2633092"/>
                </a:lnTo>
                <a:lnTo>
                  <a:pt x="888696" y="2618106"/>
                </a:lnTo>
                <a:lnTo>
                  <a:pt x="845841" y="2601693"/>
                </a:lnTo>
                <a:lnTo>
                  <a:pt x="803700" y="2583881"/>
                </a:lnTo>
                <a:lnTo>
                  <a:pt x="762303" y="2564699"/>
                </a:lnTo>
                <a:lnTo>
                  <a:pt x="721677" y="2544174"/>
                </a:lnTo>
                <a:lnTo>
                  <a:pt x="681851" y="2522335"/>
                </a:lnTo>
                <a:lnTo>
                  <a:pt x="642855" y="2499212"/>
                </a:lnTo>
                <a:lnTo>
                  <a:pt x="604715" y="2474832"/>
                </a:lnTo>
                <a:lnTo>
                  <a:pt x="567462" y="2449224"/>
                </a:lnTo>
                <a:lnTo>
                  <a:pt x="531123" y="2422417"/>
                </a:lnTo>
                <a:lnTo>
                  <a:pt x="495727" y="2394438"/>
                </a:lnTo>
                <a:lnTo>
                  <a:pt x="461302" y="2365318"/>
                </a:lnTo>
                <a:lnTo>
                  <a:pt x="427878" y="2335083"/>
                </a:lnTo>
                <a:lnTo>
                  <a:pt x="395482" y="2303764"/>
                </a:lnTo>
                <a:lnTo>
                  <a:pt x="364144" y="2271387"/>
                </a:lnTo>
                <a:lnTo>
                  <a:pt x="333892" y="2237982"/>
                </a:lnTo>
                <a:lnTo>
                  <a:pt x="304753" y="2203578"/>
                </a:lnTo>
                <a:lnTo>
                  <a:pt x="276758" y="2168203"/>
                </a:lnTo>
                <a:lnTo>
                  <a:pt x="249935" y="2131884"/>
                </a:lnTo>
                <a:lnTo>
                  <a:pt x="224311" y="2094652"/>
                </a:lnTo>
                <a:lnTo>
                  <a:pt x="199916" y="2056535"/>
                </a:lnTo>
                <a:lnTo>
                  <a:pt x="176779" y="2017560"/>
                </a:lnTo>
                <a:lnTo>
                  <a:pt x="154927" y="1977757"/>
                </a:lnTo>
                <a:lnTo>
                  <a:pt x="134389" y="1937153"/>
                </a:lnTo>
                <a:lnTo>
                  <a:pt x="115195" y="1895779"/>
                </a:lnTo>
                <a:lnTo>
                  <a:pt x="97371" y="1853661"/>
                </a:lnTo>
                <a:lnTo>
                  <a:pt x="80948" y="1810830"/>
                </a:lnTo>
                <a:lnTo>
                  <a:pt x="65953" y="1767312"/>
                </a:lnTo>
                <a:lnTo>
                  <a:pt x="52416" y="1723137"/>
                </a:lnTo>
                <a:lnTo>
                  <a:pt x="40364" y="1678334"/>
                </a:lnTo>
                <a:lnTo>
                  <a:pt x="29826" y="1632930"/>
                </a:lnTo>
                <a:lnTo>
                  <a:pt x="20832" y="1586955"/>
                </a:lnTo>
                <a:lnTo>
                  <a:pt x="13408" y="1540436"/>
                </a:lnTo>
                <a:lnTo>
                  <a:pt x="7585" y="1493403"/>
                </a:lnTo>
                <a:lnTo>
                  <a:pt x="3390" y="1445884"/>
                </a:lnTo>
                <a:lnTo>
                  <a:pt x="852" y="1397907"/>
                </a:lnTo>
                <a:lnTo>
                  <a:pt x="0" y="1349502"/>
                </a:lnTo>
                <a:close/>
              </a:path>
            </a:pathLst>
          </a:custGeom>
          <a:ln w="57911">
            <a:solidFill>
              <a:srgbClr val="1F4E78"/>
            </a:solidFill>
          </a:ln>
        </p:spPr>
        <p:txBody>
          <a:bodyPr wrap="square" lIns="0" tIns="0" rIns="0" bIns="0" rtlCol="0"/>
          <a:lstStyle/>
          <a:p>
            <a:endParaRPr/>
          </a:p>
        </p:txBody>
      </p:sp>
    </p:spTree>
    <p:extLst>
      <p:ext uri="{BB962C8B-B14F-4D97-AF65-F5344CB8AC3E}">
        <p14:creationId xmlns:p14="http://schemas.microsoft.com/office/powerpoint/2010/main" val="1483851358"/>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rgbClr val="0A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1271464" y="172640"/>
            <a:ext cx="10241085" cy="503766"/>
          </a:xfrm>
        </p:spPr>
        <p:txBody>
          <a:bodyPr/>
          <a:lstStyle>
            <a:lvl1pPr>
              <a:defRPr sz="2800">
                <a:solidFill>
                  <a:schemeClr val="bg1"/>
                </a:solidFill>
              </a:defRPr>
            </a:lvl1pPr>
          </a:lstStyle>
          <a:p>
            <a:r>
              <a:rPr lang="zh-TW" altLang="en-US"/>
              <a:t>按一下以編輯母片標題樣式</a:t>
            </a:r>
          </a:p>
        </p:txBody>
      </p:sp>
      <p:pic>
        <p:nvPicPr>
          <p:cNvPr id="9" name="Picture 1">
            <a:extLst>
              <a:ext uri="{FF2B5EF4-FFF2-40B4-BE49-F238E27FC236}">
                <a16:creationId xmlns:a16="http://schemas.microsoft.com/office/drawing/2014/main" id="{AB9E4443-CBD9-4D36-952C-B3EC9D648BA8}"/>
              </a:ext>
            </a:extLst>
          </p:cNvPr>
          <p:cNvPicPr>
            <a:picLocks noChangeAspect="1" noChangeArrowheads="1"/>
          </p:cNvPicPr>
          <p:nvPr userDrawn="1"/>
        </p:nvPicPr>
        <p:blipFill>
          <a:blip r:embed="rId2" cstate="print"/>
          <a:srcRect/>
          <a:stretch>
            <a:fillRect/>
          </a:stretch>
        </p:blipFill>
        <p:spPr bwMode="auto">
          <a:xfrm>
            <a:off x="11405028" y="116632"/>
            <a:ext cx="630878" cy="483603"/>
          </a:xfrm>
          <a:prstGeom prst="rect">
            <a:avLst/>
          </a:prstGeom>
          <a:noFill/>
          <a:ln w="9525">
            <a:solidFill>
              <a:srgbClr val="082674"/>
            </a:solidFill>
            <a:miter lim="800000"/>
            <a:headEnd/>
            <a:tailEnd/>
          </a:ln>
        </p:spPr>
      </p:pic>
    </p:spTree>
    <p:extLst>
      <p:ext uri="{BB962C8B-B14F-4D97-AF65-F5344CB8AC3E}">
        <p14:creationId xmlns:p14="http://schemas.microsoft.com/office/powerpoint/2010/main" val="198706730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Logo-Title">
    <p:spTree>
      <p:nvGrpSpPr>
        <p:cNvPr id="1" name=""/>
        <p:cNvGrpSpPr/>
        <p:nvPr/>
      </p:nvGrpSpPr>
      <p:grpSpPr>
        <a:xfrm>
          <a:off x="0" y="0"/>
          <a:ext cx="0" cy="0"/>
          <a:chOff x="0" y="0"/>
          <a:chExt cx="0" cy="0"/>
        </a:xfrm>
      </p:grpSpPr>
      <p:sp>
        <p:nvSpPr>
          <p:cNvPr id="2" name="Title 1"/>
          <p:cNvSpPr>
            <a:spLocks noGrp="1"/>
          </p:cNvSpPr>
          <p:nvPr>
            <p:ph type="title"/>
          </p:nvPr>
        </p:nvSpPr>
        <p:spPr>
          <a:xfrm>
            <a:off x="2532184" y="381000"/>
            <a:ext cx="6223001" cy="5270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456106691"/>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9BB98C-EC2B-49E0-8324-37C38BDFA259}"/>
              </a:ext>
            </a:extLst>
          </p:cNvPr>
          <p:cNvSpPr/>
          <p:nvPr userDrawn="1"/>
        </p:nvSpPr>
        <p:spPr>
          <a:xfrm>
            <a:off x="1991544" y="172641"/>
            <a:ext cx="10200456"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標題 7">
            <a:extLst>
              <a:ext uri="{FF2B5EF4-FFF2-40B4-BE49-F238E27FC236}">
                <a16:creationId xmlns:a16="http://schemas.microsoft.com/office/drawing/2014/main" id="{608035A2-8BE9-49CD-80EE-C04AB48E8996}"/>
              </a:ext>
            </a:extLst>
          </p:cNvPr>
          <p:cNvSpPr>
            <a:spLocks noGrp="1"/>
          </p:cNvSpPr>
          <p:nvPr>
            <p:ph type="title"/>
          </p:nvPr>
        </p:nvSpPr>
        <p:spPr>
          <a:xfrm>
            <a:off x="4151785" y="172640"/>
            <a:ext cx="7056784" cy="503766"/>
          </a:xfrm>
        </p:spPr>
        <p:txBody>
          <a:bodyPr/>
          <a:lstStyle>
            <a:lvl1pPr>
              <a:defRPr sz="2800">
                <a:solidFill>
                  <a:schemeClr val="bg1"/>
                </a:solidFill>
              </a:defRPr>
            </a:lvl1pPr>
          </a:lstStyle>
          <a:p>
            <a:r>
              <a:rPr lang="zh-TW" altLang="en-US" dirty="0"/>
              <a:t>按一下以編輯母片標題樣式</a:t>
            </a:r>
          </a:p>
        </p:txBody>
      </p:sp>
      <p:sp>
        <p:nvSpPr>
          <p:cNvPr id="3" name="矩形 2">
            <a:extLst>
              <a:ext uri="{FF2B5EF4-FFF2-40B4-BE49-F238E27FC236}">
                <a16:creationId xmlns:a16="http://schemas.microsoft.com/office/drawing/2014/main" id="{4A782799-01F6-47E9-B962-EE4FCE95C5D9}"/>
              </a:ext>
            </a:extLst>
          </p:cNvPr>
          <p:cNvSpPr/>
          <p:nvPr userDrawn="1"/>
        </p:nvSpPr>
        <p:spPr>
          <a:xfrm>
            <a:off x="0" y="172643"/>
            <a:ext cx="1983605" cy="503764"/>
          </a:xfrm>
          <a:prstGeom prst="rect">
            <a:avLst/>
          </a:prstGeom>
          <a:solidFill>
            <a:srgbClr val="07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a:extLst>
              <a:ext uri="{FF2B5EF4-FFF2-40B4-BE49-F238E27FC236}">
                <a16:creationId xmlns:a16="http://schemas.microsoft.com/office/drawing/2014/main" id="{35585527-E3C8-411D-B745-88D9BB7AFD45}"/>
              </a:ext>
            </a:extLst>
          </p:cNvPr>
          <p:cNvSpPr/>
          <p:nvPr userDrawn="1"/>
        </p:nvSpPr>
        <p:spPr>
          <a:xfrm>
            <a:off x="1991544" y="172640"/>
            <a:ext cx="1983605" cy="5037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9" name="Picture 1">
            <a:extLst>
              <a:ext uri="{FF2B5EF4-FFF2-40B4-BE49-F238E27FC236}">
                <a16:creationId xmlns:a16="http://schemas.microsoft.com/office/drawing/2014/main" id="{6A2E4985-033B-4BE7-9288-E7620E397852}"/>
              </a:ext>
            </a:extLst>
          </p:cNvPr>
          <p:cNvPicPr>
            <a:picLocks noChangeAspect="1" noChangeArrowheads="1"/>
          </p:cNvPicPr>
          <p:nvPr userDrawn="1"/>
        </p:nvPicPr>
        <p:blipFill>
          <a:blip r:embed="rId2" cstate="print"/>
          <a:srcRect/>
          <a:stretch>
            <a:fillRect/>
          </a:stretch>
        </p:blipFill>
        <p:spPr bwMode="auto">
          <a:xfrm>
            <a:off x="11405028" y="116632"/>
            <a:ext cx="630878" cy="483603"/>
          </a:xfrm>
          <a:prstGeom prst="rect">
            <a:avLst/>
          </a:prstGeom>
          <a:noFill/>
          <a:ln w="9525">
            <a:solidFill>
              <a:srgbClr val="082674"/>
            </a:solidFill>
            <a:miter lim="800000"/>
            <a:headEnd/>
            <a:tailEnd/>
          </a:ln>
        </p:spPr>
      </p:pic>
    </p:spTree>
    <p:extLst>
      <p:ext uri="{BB962C8B-B14F-4D97-AF65-F5344CB8AC3E}">
        <p14:creationId xmlns:p14="http://schemas.microsoft.com/office/powerpoint/2010/main" val="219140818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4698801-BD6E-6D7F-04DB-84C2A49576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 y="-150126"/>
            <a:ext cx="12192000" cy="4430274"/>
          </a:xfrm>
          <a:prstGeom prst="rect">
            <a:avLst/>
          </a:prstGeom>
          <a:noFill/>
          <a:extLst>
            <a:ext uri="{909E8E84-426E-40DD-AFC4-6F175D3DCCD1}">
              <a14:hiddenFill xmlns:a14="http://schemas.microsoft.com/office/drawing/2010/main">
                <a:solidFill>
                  <a:srgbClr val="FFFFFF"/>
                </a:solidFill>
              </a14:hiddenFill>
            </a:ext>
          </a:extLst>
        </p:spPr>
      </p:pic>
      <p:sp>
        <p:nvSpPr>
          <p:cNvPr id="3" name="bk object 16">
            <a:extLst>
              <a:ext uri="{FF2B5EF4-FFF2-40B4-BE49-F238E27FC236}">
                <a16:creationId xmlns:a16="http://schemas.microsoft.com/office/drawing/2014/main" id="{14E6E269-EC53-4AB9-AB27-78614414E949}"/>
              </a:ext>
            </a:extLst>
          </p:cNvPr>
          <p:cNvSpPr/>
          <p:nvPr userDrawn="1"/>
        </p:nvSpPr>
        <p:spPr>
          <a:xfrm>
            <a:off x="-761" y="3861048"/>
            <a:ext cx="12192000" cy="2286000"/>
          </a:xfrm>
          <a:custGeom>
            <a:avLst/>
            <a:gdLst/>
            <a:ahLst/>
            <a:cxnLst/>
            <a:rect l="l" t="t" r="r" b="b"/>
            <a:pathLst>
              <a:path w="12192000" h="2286000">
                <a:moveTo>
                  <a:pt x="0" y="2286000"/>
                </a:moveTo>
                <a:lnTo>
                  <a:pt x="12192000" y="2286000"/>
                </a:lnTo>
                <a:lnTo>
                  <a:pt x="12192000" y="0"/>
                </a:lnTo>
                <a:lnTo>
                  <a:pt x="0" y="0"/>
                </a:lnTo>
                <a:lnTo>
                  <a:pt x="0" y="2286000"/>
                </a:lnTo>
                <a:close/>
              </a:path>
            </a:pathLst>
          </a:custGeom>
          <a:gradFill flip="none" rotWithShape="1">
            <a:gsLst>
              <a:gs pos="0">
                <a:srgbClr val="001549"/>
              </a:gs>
              <a:gs pos="50000">
                <a:srgbClr val="07286B">
                  <a:shade val="67500"/>
                  <a:satMod val="115000"/>
                </a:srgbClr>
              </a:gs>
              <a:gs pos="100000">
                <a:srgbClr val="4478A1"/>
              </a:gs>
            </a:gsLst>
            <a:lin ang="16200000" scaled="1"/>
            <a:tileRect/>
          </a:gradFill>
        </p:spPr>
        <p:txBody>
          <a:bodyPr wrap="square" lIns="0" tIns="0" rIns="0" bIns="0" rtlCol="0"/>
          <a:lstStyle/>
          <a:p>
            <a:endParaRPr/>
          </a:p>
        </p:txBody>
      </p:sp>
      <p:pic>
        <p:nvPicPr>
          <p:cNvPr id="13" name="圖片 12">
            <a:extLst>
              <a:ext uri="{FF2B5EF4-FFF2-40B4-BE49-F238E27FC236}">
                <a16:creationId xmlns:a16="http://schemas.microsoft.com/office/drawing/2014/main" id="{1C8815A0-AB17-E73B-0C8D-14B61E979752}"/>
              </a:ext>
            </a:extLst>
          </p:cNvPr>
          <p:cNvPicPr>
            <a:picLocks noChangeAspect="1"/>
          </p:cNvPicPr>
          <p:nvPr userDrawn="1"/>
        </p:nvPicPr>
        <p:blipFill>
          <a:blip r:embed="rId3"/>
          <a:stretch>
            <a:fillRect/>
          </a:stretch>
        </p:blipFill>
        <p:spPr>
          <a:xfrm>
            <a:off x="-1522" y="-158236"/>
            <a:ext cx="12192000" cy="5315427"/>
          </a:xfrm>
          <a:prstGeom prst="rect">
            <a:avLst/>
          </a:prstGeom>
        </p:spPr>
      </p:pic>
      <p:sp>
        <p:nvSpPr>
          <p:cNvPr id="2" name="標題 1">
            <a:extLst>
              <a:ext uri="{FF2B5EF4-FFF2-40B4-BE49-F238E27FC236}">
                <a16:creationId xmlns:a16="http://schemas.microsoft.com/office/drawing/2014/main" id="{A22F48F1-C441-4E22-8AB8-C16BBDC005DC}"/>
              </a:ext>
            </a:extLst>
          </p:cNvPr>
          <p:cNvSpPr>
            <a:spLocks noGrp="1"/>
          </p:cNvSpPr>
          <p:nvPr>
            <p:ph type="title"/>
          </p:nvPr>
        </p:nvSpPr>
        <p:spPr>
          <a:xfrm>
            <a:off x="608045" y="4432548"/>
            <a:ext cx="10974387" cy="1143000"/>
          </a:xfrm>
        </p:spPr>
        <p:txBody>
          <a:bodyPr/>
          <a:lstStyle>
            <a:lvl1pPr algn="ctr">
              <a:defRPr sz="4800">
                <a:solidFill>
                  <a:schemeClr val="bg1"/>
                </a:solidFill>
                <a:latin typeface="Microsoft YaHei" panose="020B0503020204020204" pitchFamily="34" charset="-122"/>
                <a:ea typeface="Microsoft YaHei" panose="020B0503020204020204" pitchFamily="34" charset="-122"/>
              </a:defRPr>
            </a:lvl1pPr>
          </a:lstStyle>
          <a:p>
            <a:r>
              <a:rPr lang="zh-TW" altLang="en-US"/>
              <a:t>按一下以編輯母片標題樣式</a:t>
            </a:r>
          </a:p>
        </p:txBody>
      </p:sp>
      <p:sp>
        <p:nvSpPr>
          <p:cNvPr id="8" name="object 3">
            <a:extLst>
              <a:ext uri="{FF2B5EF4-FFF2-40B4-BE49-F238E27FC236}">
                <a16:creationId xmlns:a16="http://schemas.microsoft.com/office/drawing/2014/main" id="{609B35B2-CC3D-4599-A4A4-A8949D76033D}"/>
              </a:ext>
            </a:extLst>
          </p:cNvPr>
          <p:cNvSpPr/>
          <p:nvPr userDrawn="1"/>
        </p:nvSpPr>
        <p:spPr>
          <a:xfrm>
            <a:off x="0" y="6017508"/>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428367737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1489DEF-CF3E-4D53-92EF-6D8A4DE38D42}"/>
              </a:ext>
            </a:extLst>
          </p:cNvPr>
          <p:cNvSpPr/>
          <p:nvPr userDrawn="1"/>
        </p:nvSpPr>
        <p:spPr>
          <a:xfrm>
            <a:off x="0" y="3252387"/>
            <a:ext cx="12192000" cy="3429000"/>
          </a:xfrm>
          <a:prstGeom prst="rect">
            <a:avLst/>
          </a:prstGeom>
          <a:solidFill>
            <a:srgbClr val="07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4" name="Freeform 6">
            <a:extLst>
              <a:ext uri="{FF2B5EF4-FFF2-40B4-BE49-F238E27FC236}">
                <a16:creationId xmlns:a16="http://schemas.microsoft.com/office/drawing/2014/main" id="{E986D19E-E7FD-4279-B209-E3236BCCA948}"/>
              </a:ext>
            </a:extLst>
          </p:cNvPr>
          <p:cNvSpPr>
            <a:spLocks noEditPoints="1"/>
          </p:cNvSpPr>
          <p:nvPr userDrawn="1"/>
        </p:nvSpPr>
        <p:spPr bwMode="auto">
          <a:xfrm>
            <a:off x="4373367" y="3237359"/>
            <a:ext cx="3445268" cy="1729528"/>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zh-CN" altLang="en-US" sz="1351"/>
          </a:p>
        </p:txBody>
      </p:sp>
      <p:sp>
        <p:nvSpPr>
          <p:cNvPr id="2" name="標題 1">
            <a:extLst>
              <a:ext uri="{FF2B5EF4-FFF2-40B4-BE49-F238E27FC236}">
                <a16:creationId xmlns:a16="http://schemas.microsoft.com/office/drawing/2014/main" id="{55A224C1-ACEF-41C0-951A-21385D2423EA}"/>
              </a:ext>
            </a:extLst>
          </p:cNvPr>
          <p:cNvSpPr>
            <a:spLocks noGrp="1"/>
          </p:cNvSpPr>
          <p:nvPr>
            <p:ph type="title"/>
          </p:nvPr>
        </p:nvSpPr>
        <p:spPr>
          <a:xfrm>
            <a:off x="4373367" y="3645024"/>
            <a:ext cx="3445268" cy="559130"/>
          </a:xfrm>
        </p:spPr>
        <p:txBody>
          <a:bodyPr/>
          <a:lstStyle>
            <a:lvl1pPr algn="ctr">
              <a:defRPr sz="2400">
                <a:solidFill>
                  <a:schemeClr val="bg1"/>
                </a:solidFill>
                <a:latin typeface="Microsoft YaHei" panose="020B0503020204020204" pitchFamily="34" charset="-122"/>
                <a:ea typeface="Microsoft YaHei" panose="020B0503020204020204" pitchFamily="34" charset="-122"/>
              </a:defRPr>
            </a:lvl1pPr>
          </a:lstStyle>
          <a:p>
            <a:r>
              <a:rPr lang="zh-TW" altLang="en-US"/>
              <a:t>按一下以編輯母片標題樣式</a:t>
            </a:r>
          </a:p>
        </p:txBody>
      </p:sp>
    </p:spTree>
    <p:extLst>
      <p:ext uri="{BB962C8B-B14F-4D97-AF65-F5344CB8AC3E}">
        <p14:creationId xmlns:p14="http://schemas.microsoft.com/office/powerpoint/2010/main" val="2997141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TextBox 8"/>
          <p:cNvSpPr txBox="1"/>
          <p:nvPr userDrawn="1"/>
        </p:nvSpPr>
        <p:spPr>
          <a:xfrm>
            <a:off x="1343472" y="329483"/>
            <a:ext cx="7021595"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第六章  以</a:t>
            </a:r>
            <a:r>
              <a:rPr lang="zh-CN" altLang="en-US" sz="2667" dirty="0"/>
              <a:t>人為本切實做好安全工作</a:t>
            </a:r>
          </a:p>
        </p:txBody>
      </p:sp>
    </p:spTree>
    <p:extLst>
      <p:ext uri="{BB962C8B-B14F-4D97-AF65-F5344CB8AC3E}">
        <p14:creationId xmlns:p14="http://schemas.microsoft.com/office/powerpoint/2010/main" val="3603081941"/>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sp>
        <p:nvSpPr>
          <p:cNvPr id="2" name="TextBox 8"/>
          <p:cNvSpPr txBox="1"/>
          <p:nvPr userDrawn="1"/>
        </p:nvSpPr>
        <p:spPr>
          <a:xfrm>
            <a:off x="1360405" y="312550"/>
            <a:ext cx="4608512"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第五章  事故</a:t>
            </a:r>
            <a:r>
              <a:rPr lang="zh-CN" altLang="en-US" sz="2667" dirty="0"/>
              <a:t>發生的主要原因</a:t>
            </a:r>
          </a:p>
        </p:txBody>
      </p:sp>
      <p:pic>
        <p:nvPicPr>
          <p:cNvPr id="4" name="object 3">
            <a:extLst>
              <a:ext uri="{FF2B5EF4-FFF2-40B4-BE49-F238E27FC236}">
                <a16:creationId xmlns:a16="http://schemas.microsoft.com/office/drawing/2014/main" id="{B28E57F8-7D86-42FF-A1AC-15F4F1DA6C5C}"/>
              </a:ext>
            </a:extLst>
          </p:cNvPr>
          <p:cNvPicPr/>
          <p:nvPr/>
        </p:nvPicPr>
        <p:blipFill>
          <a:blip r:embed="rId2" cstate="print"/>
          <a:stretch>
            <a:fillRect/>
          </a:stretch>
        </p:blipFill>
        <p:spPr>
          <a:xfrm>
            <a:off x="0" y="-747464"/>
            <a:ext cx="12191999" cy="3024337"/>
          </a:xfrm>
          <a:prstGeom prst="rect">
            <a:avLst/>
          </a:prstGeom>
        </p:spPr>
      </p:pic>
      <p:pic>
        <p:nvPicPr>
          <p:cNvPr id="5" name="圖片 4">
            <a:extLst>
              <a:ext uri="{FF2B5EF4-FFF2-40B4-BE49-F238E27FC236}">
                <a16:creationId xmlns:a16="http://schemas.microsoft.com/office/drawing/2014/main" id="{168C6DA1-E7DA-6896-6655-40DF88D40BEF}"/>
              </a:ext>
            </a:extLst>
          </p:cNvPr>
          <p:cNvPicPr>
            <a:picLocks noChangeAspect="1"/>
          </p:cNvPicPr>
          <p:nvPr userDrawn="1"/>
        </p:nvPicPr>
        <p:blipFill>
          <a:blip r:embed="rId3"/>
          <a:stretch>
            <a:fillRect/>
          </a:stretch>
        </p:blipFill>
        <p:spPr>
          <a:xfrm>
            <a:off x="-1" y="-754573"/>
            <a:ext cx="12192000" cy="7300023"/>
          </a:xfrm>
          <a:prstGeom prst="rect">
            <a:avLst/>
          </a:prstGeom>
        </p:spPr>
      </p:pic>
    </p:spTree>
    <p:extLst>
      <p:ext uri="{BB962C8B-B14F-4D97-AF65-F5344CB8AC3E}">
        <p14:creationId xmlns:p14="http://schemas.microsoft.com/office/powerpoint/2010/main" val="1704289198"/>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標題及直排文字">
    <p:spTree>
      <p:nvGrpSpPr>
        <p:cNvPr id="1" name=""/>
        <p:cNvGrpSpPr/>
        <p:nvPr/>
      </p:nvGrpSpPr>
      <p:grpSpPr>
        <a:xfrm>
          <a:off x="0" y="0"/>
          <a:ext cx="0" cy="0"/>
          <a:chOff x="0" y="0"/>
          <a:chExt cx="0" cy="0"/>
        </a:xfrm>
      </p:grpSpPr>
      <p:sp>
        <p:nvSpPr>
          <p:cNvPr id="9" name="矩形 8"/>
          <p:cNvSpPr/>
          <p:nvPr userDrawn="1"/>
        </p:nvSpPr>
        <p:spPr>
          <a:xfrm>
            <a:off x="-68617" y="181251"/>
            <a:ext cx="7124724" cy="400111"/>
          </a:xfrm>
          <a:prstGeom prst="rect">
            <a:avLst/>
          </a:prstGeom>
          <a:solidFill>
            <a:srgbClr val="219D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lvl="0" algn="ctr"/>
            <a:endParaRPr lang="zh-CN" altLang="en-US" sz="2400" dirty="0">
              <a:solidFill>
                <a:schemeClr val="lt1"/>
              </a:solidFill>
              <a:latin typeface="+mn-lt"/>
            </a:endParaRPr>
          </a:p>
        </p:txBody>
      </p:sp>
      <p:sp>
        <p:nvSpPr>
          <p:cNvPr id="7" name="標題 6"/>
          <p:cNvSpPr>
            <a:spLocks noGrp="1"/>
          </p:cNvSpPr>
          <p:nvPr>
            <p:ph type="title"/>
          </p:nvPr>
        </p:nvSpPr>
        <p:spPr>
          <a:xfrm>
            <a:off x="8084" y="197513"/>
            <a:ext cx="7021033" cy="367589"/>
          </a:xfrm>
          <a:prstGeom prst="rect">
            <a:avLst/>
          </a:prstGeom>
        </p:spPr>
        <p:txBody>
          <a:bodyPr/>
          <a:lstStyle>
            <a:lvl1pPr algn="ctr">
              <a:defRPr sz="2400" b="1">
                <a:solidFill>
                  <a:schemeClr val="bg1">
                    <a:lumMod val="95000"/>
                  </a:schemeClr>
                </a:solidFill>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734338096"/>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sp>
        <p:nvSpPr>
          <p:cNvPr id="11" name="矩形 10"/>
          <p:cNvSpPr/>
          <p:nvPr userDrawn="1"/>
        </p:nvSpPr>
        <p:spPr>
          <a:xfrm>
            <a:off x="-68617" y="122548"/>
            <a:ext cx="8496180" cy="470529"/>
          </a:xfrm>
          <a:prstGeom prst="rect">
            <a:avLst/>
          </a:prstGeom>
          <a:solidFill>
            <a:srgbClr val="00B0F0"/>
          </a:solidFill>
          <a:ln w="12700">
            <a:noFill/>
          </a:ln>
          <a:effectLst>
            <a:outerShdw blurRad="50800" dist="38100" dir="2700000" algn="tl" rotWithShape="0">
              <a:prstClr val="black">
                <a:alpha val="40000"/>
              </a:prstClr>
            </a:outerShdw>
          </a:effectLst>
        </p:spPr>
        <p:txBody>
          <a:bodyPr wrap="square" lIns="91429" tIns="45715" rIns="91429" bIns="45715" rtlCol="0" anchor="ctr">
            <a:spAutoFit/>
          </a:bodyPr>
          <a:lstStyle/>
          <a:p>
            <a:pPr marL="0" lvl="0" algn="ctr" defTabSz="914296" eaLnBrk="1" latinLnBrk="0" hangingPunct="1"/>
            <a:endParaRPr lang="zh-CN" altLang="en-US" sz="1600" dirty="0">
              <a:solidFill>
                <a:schemeClr val="bg1"/>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41418" y="173249"/>
            <a:ext cx="8506688" cy="419828"/>
          </a:xfrm>
          <a:prstGeom prst="rect">
            <a:avLst/>
          </a:prstGeom>
        </p:spPr>
        <p:txBody>
          <a:bodyPr/>
          <a:lstStyle>
            <a:lvl1pPr>
              <a:lnSpc>
                <a:spcPts val="2600"/>
              </a:lnSpc>
              <a:defRPr lang="zh-TW" altLang="en-US" sz="24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154307552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9" name="矩形 8"/>
          <p:cNvSpPr/>
          <p:nvPr userDrawn="1"/>
        </p:nvSpPr>
        <p:spPr>
          <a:xfrm>
            <a:off x="-68617" y="196639"/>
            <a:ext cx="7124724" cy="369332"/>
          </a:xfrm>
          <a:prstGeom prst="rect">
            <a:avLst/>
          </a:prstGeom>
          <a:solidFill>
            <a:srgbClr val="FF6600"/>
          </a:solidFill>
          <a:ln w="9525">
            <a:solidFill>
              <a:srgbClr val="FF6600"/>
            </a:solidFill>
            <a:round/>
            <a:headEnd/>
            <a:tailEnd/>
          </a:ln>
          <a:effectLst>
            <a:outerShdw blurRad="50800" dist="38100" dir="2700000" algn="tl" rotWithShape="0">
              <a:prstClr val="black">
                <a:alpha val="40000"/>
              </a:prstClr>
            </a:outerShdw>
          </a:effectLst>
        </p:spPr>
        <p:txBody>
          <a:bodyPr wrap="none" lIns="84396" tIns="42198" rIns="84396" bIns="42198" anchor="ctr"/>
          <a:lstStyle/>
          <a:p>
            <a:pPr lvl="0" algn="ctr"/>
            <a:endParaRPr lang="zh-CN" altLang="en-US" sz="2215" b="1" dirty="0">
              <a:solidFill>
                <a:srgbClr val="FFFFFF"/>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37442" y="188563"/>
            <a:ext cx="6922654" cy="377411"/>
          </a:xfrm>
          <a:prstGeom prst="rect">
            <a:avLst/>
          </a:prstGeom>
        </p:spPr>
        <p:txBody>
          <a:bodyPr/>
          <a:lstStyle>
            <a:lvl1pPr>
              <a:lnSpc>
                <a:spcPts val="2215"/>
              </a:lnSpc>
              <a:defRPr lang="zh-TW" altLang="en-US" sz="2215"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2839433120"/>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Logo-Title-Safe-Area">
    <p:spTree>
      <p:nvGrpSpPr>
        <p:cNvPr id="1" name=""/>
        <p:cNvGrpSpPr/>
        <p:nvPr/>
      </p:nvGrpSpPr>
      <p:grpSpPr>
        <a:xfrm>
          <a:off x="0" y="0"/>
          <a:ext cx="0" cy="0"/>
          <a:chOff x="0" y="0"/>
          <a:chExt cx="0" cy="0"/>
        </a:xfrm>
      </p:grpSpPr>
      <p:sp>
        <p:nvSpPr>
          <p:cNvPr id="2" name="Title 1"/>
          <p:cNvSpPr>
            <a:spLocks noGrp="1"/>
          </p:cNvSpPr>
          <p:nvPr>
            <p:ph type="title"/>
          </p:nvPr>
        </p:nvSpPr>
        <p:spPr>
          <a:xfrm>
            <a:off x="1664738" y="0"/>
            <a:ext cx="7533145" cy="764704"/>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endParaRPr lang="en-GB" dirty="0"/>
          </a:p>
        </p:txBody>
      </p:sp>
      <p:sp>
        <p:nvSpPr>
          <p:cNvPr id="6" name="文字版面配置區 5"/>
          <p:cNvSpPr>
            <a:spLocks noGrp="1"/>
          </p:cNvSpPr>
          <p:nvPr>
            <p:ph type="body" sz="quarter" idx="10"/>
          </p:nvPr>
        </p:nvSpPr>
        <p:spPr>
          <a:xfrm>
            <a:off x="949076" y="1412776"/>
            <a:ext cx="10375813" cy="914400"/>
          </a:xfrm>
        </p:spPr>
        <p:txBody>
          <a:bodyPr/>
          <a:lstStyle>
            <a:lvl1pPr>
              <a:defRPr sz="2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1pPr>
            <a:lvl2pPr>
              <a:defRPr sz="2000" b="1">
                <a:latin typeface="微軟正黑體 Light" panose="020B0304030504040204" pitchFamily="34" charset="-120"/>
                <a:ea typeface="微軟正黑體 Light" panose="020B0304030504040204" pitchFamily="34" charset="-120"/>
                <a:cs typeface="微軟正黑體 Light" panose="020B0304030504040204" pitchFamily="34" charset="-120"/>
              </a:defRPr>
            </a:lvl2pPr>
            <a:lvl3pPr>
              <a:defRPr sz="1600" b="1">
                <a:latin typeface="微軟正黑體 Light" panose="020B0304030504040204" pitchFamily="34" charset="-120"/>
                <a:ea typeface="微軟正黑體 Light" panose="020B0304030504040204" pitchFamily="34" charset="-120"/>
                <a:cs typeface="微軟正黑體 Light" panose="020B0304030504040204" pitchFamily="34" charset="-120"/>
              </a:defRPr>
            </a:lvl3pPr>
            <a:lvl4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4pPr>
            <a:lvl5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28123449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AAAA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5" name="Holder 5"/>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199874306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With-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30434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AAAA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7" name="Holder 7"/>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3537217566"/>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956700" y="723667"/>
            <a:ext cx="10278400" cy="6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86" name="Google Shape;286;p25"/>
          <p:cNvGrpSpPr/>
          <p:nvPr/>
        </p:nvGrpSpPr>
        <p:grpSpPr>
          <a:xfrm>
            <a:off x="2" y="3805396"/>
            <a:ext cx="12192001" cy="3052608"/>
            <a:chOff x="271750" y="2423875"/>
            <a:chExt cx="7077400" cy="1772025"/>
          </a:xfrm>
        </p:grpSpPr>
        <p:sp>
          <p:nvSpPr>
            <p:cNvPr id="287" name="Google Shape;287;p25"/>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8" name="Google Shape;288;p25"/>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9" name="Google Shape;289;p25"/>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2" name="Google Shape;303;p27"/>
          <p:cNvGrpSpPr/>
          <p:nvPr userDrawn="1"/>
        </p:nvGrpSpPr>
        <p:grpSpPr>
          <a:xfrm flipV="1">
            <a:off x="7971401" y="0"/>
            <a:ext cx="4220601" cy="958803"/>
            <a:chOff x="5978544" y="4420653"/>
            <a:chExt cx="3165451" cy="719102"/>
          </a:xfrm>
        </p:grpSpPr>
        <p:sp>
          <p:nvSpPr>
            <p:cNvPr id="23" name="Google Shape;304;p27"/>
            <p:cNvSpPr/>
            <p:nvPr/>
          </p:nvSpPr>
          <p:spPr>
            <a:xfrm flipH="1">
              <a:off x="6326888"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 name="Google Shape;306;p27"/>
            <p:cNvSpPr/>
            <p:nvPr/>
          </p:nvSpPr>
          <p:spPr>
            <a:xfrm flipH="1">
              <a:off x="5978544" y="4795819"/>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 name="Google Shape;307;p27"/>
            <p:cNvSpPr/>
            <p:nvPr/>
          </p:nvSpPr>
          <p:spPr>
            <a:xfrm flipH="1">
              <a:off x="7621797"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7" name="投影片編號版面配置區 1"/>
          <p:cNvSpPr>
            <a:spLocks noGrp="1"/>
          </p:cNvSpPr>
          <p:nvPr>
            <p:ph type="sldNum" sz="quarter" idx="4"/>
          </p:nvPr>
        </p:nvSpPr>
        <p:spPr>
          <a:xfrm>
            <a:off x="9214023" y="6369915"/>
            <a:ext cx="2743200" cy="366183"/>
          </a:xfrm>
          <a:prstGeom prst="rect">
            <a:avLst/>
          </a:prstGeom>
        </p:spPr>
        <p:txBody>
          <a:bodyPr vert="horz" lIns="91440" tIns="45720" rIns="91440" bIns="45720" rtlCol="0" anchor="ctr"/>
          <a:lstStyle>
            <a:lvl1pPr algn="r">
              <a:defRPr sz="2133" b="1">
                <a:solidFill>
                  <a:schemeClr val="tx1"/>
                </a:solidFill>
                <a:latin typeface="微軟正黑體" panose="020B0604030504040204" pitchFamily="34" charset="-120"/>
                <a:ea typeface="微軟正黑體" panose="020B0604030504040204" pitchFamily="34" charset="-120"/>
              </a:defRPr>
            </a:lvl1pPr>
          </a:lstStyle>
          <a:p>
            <a:fld id="{3B3679B6-E568-450A-929D-D12F5076C421}" type="slidenum">
              <a:rPr lang="zh-TW" altLang="en-US" smtClean="0"/>
              <a:pPr/>
              <a:t>‹#›</a:t>
            </a:fld>
            <a:endParaRPr lang="zh-TW" altLang="en-US"/>
          </a:p>
        </p:txBody>
      </p:sp>
    </p:spTree>
    <p:extLst>
      <p:ext uri="{BB962C8B-B14F-4D97-AF65-F5344CB8AC3E}">
        <p14:creationId xmlns:p14="http://schemas.microsoft.com/office/powerpoint/2010/main" val="3265212936"/>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ree Columns 2" userDrawn="1">
  <p:cSld name="Three Columns 2">
    <p:spTree>
      <p:nvGrpSpPr>
        <p:cNvPr id="1" name="Shape 204"/>
        <p:cNvGrpSpPr/>
        <p:nvPr/>
      </p:nvGrpSpPr>
      <p:grpSpPr>
        <a:xfrm>
          <a:off x="0" y="0"/>
          <a:ext cx="0" cy="0"/>
          <a:chOff x="0" y="0"/>
          <a:chExt cx="0" cy="0"/>
        </a:xfrm>
      </p:grpSpPr>
      <p:grpSp>
        <p:nvGrpSpPr>
          <p:cNvPr id="205" name="Google Shape;205;p20"/>
          <p:cNvGrpSpPr/>
          <p:nvPr/>
        </p:nvGrpSpPr>
        <p:grpSpPr>
          <a:xfrm>
            <a:off x="-400" y="5165987"/>
            <a:ext cx="12191605" cy="2287471"/>
            <a:chOff x="377798" y="3469600"/>
            <a:chExt cx="7110743" cy="1334165"/>
          </a:xfrm>
        </p:grpSpPr>
        <p:sp>
          <p:nvSpPr>
            <p:cNvPr id="206" name="Google Shape;206;p20"/>
            <p:cNvSpPr/>
            <p:nvPr/>
          </p:nvSpPr>
          <p:spPr>
            <a:xfrm>
              <a:off x="2934275" y="3745525"/>
              <a:ext cx="1009075" cy="526875"/>
            </a:xfrm>
            <a:custGeom>
              <a:avLst/>
              <a:gdLst/>
              <a:ahLst/>
              <a:cxnLst/>
              <a:rect l="l" t="t" r="r" b="b"/>
              <a:pathLst>
                <a:path w="40363" h="21075" extrusionOk="0">
                  <a:moveTo>
                    <a:pt x="20277" y="1"/>
                  </a:moveTo>
                  <a:cubicBezTo>
                    <a:pt x="16705" y="1"/>
                    <a:pt x="13574" y="1834"/>
                    <a:pt x="11752" y="4608"/>
                  </a:cubicBezTo>
                  <a:cubicBezTo>
                    <a:pt x="11327" y="5242"/>
                    <a:pt x="10616" y="5583"/>
                    <a:pt x="9876" y="5583"/>
                  </a:cubicBezTo>
                  <a:cubicBezTo>
                    <a:pt x="9684" y="5583"/>
                    <a:pt x="9491" y="5560"/>
                    <a:pt x="9300" y="5513"/>
                  </a:cubicBezTo>
                  <a:cubicBezTo>
                    <a:pt x="8728" y="5382"/>
                    <a:pt x="8133" y="5299"/>
                    <a:pt x="7514" y="5299"/>
                  </a:cubicBezTo>
                  <a:cubicBezTo>
                    <a:pt x="3358" y="5299"/>
                    <a:pt x="1" y="8657"/>
                    <a:pt x="1" y="12812"/>
                  </a:cubicBezTo>
                  <a:cubicBezTo>
                    <a:pt x="1" y="16955"/>
                    <a:pt x="3358" y="20313"/>
                    <a:pt x="7514" y="20313"/>
                  </a:cubicBezTo>
                  <a:cubicBezTo>
                    <a:pt x="9204" y="20313"/>
                    <a:pt x="10764" y="19753"/>
                    <a:pt x="12026" y="18813"/>
                  </a:cubicBezTo>
                  <a:cubicBezTo>
                    <a:pt x="12454" y="18488"/>
                    <a:pt x="12967" y="18320"/>
                    <a:pt x="13478" y="18320"/>
                  </a:cubicBezTo>
                  <a:cubicBezTo>
                    <a:pt x="13905" y="18320"/>
                    <a:pt x="14331" y="18438"/>
                    <a:pt x="14705" y="18682"/>
                  </a:cubicBezTo>
                  <a:cubicBezTo>
                    <a:pt x="16312" y="19729"/>
                    <a:pt x="18217" y="20337"/>
                    <a:pt x="20277" y="20337"/>
                  </a:cubicBezTo>
                  <a:cubicBezTo>
                    <a:pt x="21361" y="20337"/>
                    <a:pt x="22396" y="20170"/>
                    <a:pt x="23373" y="19860"/>
                  </a:cubicBezTo>
                  <a:cubicBezTo>
                    <a:pt x="23615" y="19784"/>
                    <a:pt x="23866" y="19745"/>
                    <a:pt x="24114" y="19745"/>
                  </a:cubicBezTo>
                  <a:cubicBezTo>
                    <a:pt x="24525" y="19745"/>
                    <a:pt x="24929" y="19852"/>
                    <a:pt x="25278" y="20075"/>
                  </a:cubicBezTo>
                  <a:cubicBezTo>
                    <a:pt x="26314" y="20706"/>
                    <a:pt x="27516" y="21075"/>
                    <a:pt x="28814" y="21075"/>
                  </a:cubicBezTo>
                  <a:cubicBezTo>
                    <a:pt x="30409" y="21075"/>
                    <a:pt x="31886" y="20515"/>
                    <a:pt x="33041" y="19575"/>
                  </a:cubicBezTo>
                  <a:cubicBezTo>
                    <a:pt x="33472" y="19231"/>
                    <a:pt x="34006" y="19037"/>
                    <a:pt x="34544" y="19037"/>
                  </a:cubicBezTo>
                  <a:cubicBezTo>
                    <a:pt x="34808" y="19037"/>
                    <a:pt x="35072" y="19084"/>
                    <a:pt x="35327" y="19182"/>
                  </a:cubicBezTo>
                  <a:cubicBezTo>
                    <a:pt x="35743" y="19360"/>
                    <a:pt x="36208" y="19444"/>
                    <a:pt x="36684" y="19444"/>
                  </a:cubicBezTo>
                  <a:cubicBezTo>
                    <a:pt x="38720" y="19444"/>
                    <a:pt x="40363" y="17801"/>
                    <a:pt x="40363" y="15776"/>
                  </a:cubicBezTo>
                  <a:cubicBezTo>
                    <a:pt x="40363" y="13741"/>
                    <a:pt x="38720" y="12097"/>
                    <a:pt x="36684" y="12097"/>
                  </a:cubicBezTo>
                  <a:lnTo>
                    <a:pt x="36672" y="12097"/>
                  </a:lnTo>
                  <a:cubicBezTo>
                    <a:pt x="35827" y="12097"/>
                    <a:pt x="35029" y="11693"/>
                    <a:pt x="34600" y="10966"/>
                  </a:cubicBezTo>
                  <a:cubicBezTo>
                    <a:pt x="33838" y="9680"/>
                    <a:pt x="32660" y="8668"/>
                    <a:pt x="31231" y="8121"/>
                  </a:cubicBezTo>
                  <a:cubicBezTo>
                    <a:pt x="30612" y="7871"/>
                    <a:pt x="30100" y="7394"/>
                    <a:pt x="29874" y="6752"/>
                  </a:cubicBezTo>
                  <a:cubicBezTo>
                    <a:pt x="28469" y="2823"/>
                    <a:pt x="24706" y="1"/>
                    <a:pt x="20277"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7" name="Google Shape;207;p20"/>
            <p:cNvSpPr/>
            <p:nvPr/>
          </p:nvSpPr>
          <p:spPr>
            <a:xfrm>
              <a:off x="4838100" y="3469600"/>
              <a:ext cx="2018425" cy="1053725"/>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 name="Google Shape;208;p20"/>
            <p:cNvSpPr/>
            <p:nvPr/>
          </p:nvSpPr>
          <p:spPr>
            <a:xfrm>
              <a:off x="377798" y="4155401"/>
              <a:ext cx="7110743" cy="648364"/>
            </a:xfrm>
            <a:custGeom>
              <a:avLst/>
              <a:gdLst/>
              <a:ahLst/>
              <a:cxnLst/>
              <a:rect l="l" t="t" r="r" b="b"/>
              <a:pathLst>
                <a:path w="285572" h="28409" extrusionOk="0">
                  <a:moveTo>
                    <a:pt x="1" y="1"/>
                  </a:moveTo>
                  <a:lnTo>
                    <a:pt x="1" y="28409"/>
                  </a:lnTo>
                  <a:lnTo>
                    <a:pt x="285572" y="28409"/>
                  </a:lnTo>
                  <a:lnTo>
                    <a:pt x="285572" y="1"/>
                  </a:ln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9" name="Google Shape;209;p20"/>
          <p:cNvSpPr txBox="1">
            <a:spLocks noGrp="1"/>
          </p:cNvSpPr>
          <p:nvPr>
            <p:ph type="title"/>
          </p:nvPr>
        </p:nvSpPr>
        <p:spPr>
          <a:xfrm>
            <a:off x="956700" y="1206867"/>
            <a:ext cx="2911200" cy="497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6667"/>
            </a:lvl1pPr>
            <a:lvl2pPr lvl="1" algn="r" rtl="0">
              <a:spcBef>
                <a:spcPts val="0"/>
              </a:spcBef>
              <a:spcAft>
                <a:spcPts val="0"/>
              </a:spcAft>
              <a:buSzPts val="5000"/>
              <a:buNone/>
              <a:defRPr sz="6667"/>
            </a:lvl2pPr>
            <a:lvl3pPr lvl="2" algn="r" rtl="0">
              <a:spcBef>
                <a:spcPts val="0"/>
              </a:spcBef>
              <a:spcAft>
                <a:spcPts val="0"/>
              </a:spcAft>
              <a:buSzPts val="5000"/>
              <a:buNone/>
              <a:defRPr sz="6667"/>
            </a:lvl3pPr>
            <a:lvl4pPr lvl="3" algn="r" rtl="0">
              <a:spcBef>
                <a:spcPts val="0"/>
              </a:spcBef>
              <a:spcAft>
                <a:spcPts val="0"/>
              </a:spcAft>
              <a:buSzPts val="5000"/>
              <a:buNone/>
              <a:defRPr sz="6667"/>
            </a:lvl4pPr>
            <a:lvl5pPr lvl="4" algn="r" rtl="0">
              <a:spcBef>
                <a:spcPts val="0"/>
              </a:spcBef>
              <a:spcAft>
                <a:spcPts val="0"/>
              </a:spcAft>
              <a:buSzPts val="5000"/>
              <a:buNone/>
              <a:defRPr sz="6667"/>
            </a:lvl5pPr>
            <a:lvl6pPr lvl="5" algn="r" rtl="0">
              <a:spcBef>
                <a:spcPts val="0"/>
              </a:spcBef>
              <a:spcAft>
                <a:spcPts val="0"/>
              </a:spcAft>
              <a:buSzPts val="5000"/>
              <a:buNone/>
              <a:defRPr sz="6667"/>
            </a:lvl6pPr>
            <a:lvl7pPr lvl="6" algn="r" rtl="0">
              <a:spcBef>
                <a:spcPts val="0"/>
              </a:spcBef>
              <a:spcAft>
                <a:spcPts val="0"/>
              </a:spcAft>
              <a:buSzPts val="5000"/>
              <a:buNone/>
              <a:defRPr sz="6667"/>
            </a:lvl7pPr>
            <a:lvl8pPr lvl="7" algn="r" rtl="0">
              <a:spcBef>
                <a:spcPts val="0"/>
              </a:spcBef>
              <a:spcAft>
                <a:spcPts val="0"/>
              </a:spcAft>
              <a:buSzPts val="5000"/>
              <a:buNone/>
              <a:defRPr sz="6667"/>
            </a:lvl8pPr>
            <a:lvl9pPr lvl="8" algn="r" rtl="0">
              <a:spcBef>
                <a:spcPts val="0"/>
              </a:spcBef>
              <a:spcAft>
                <a:spcPts val="0"/>
              </a:spcAft>
              <a:buSzPts val="5000"/>
              <a:buNone/>
              <a:defRPr sz="6667"/>
            </a:lvl9pPr>
          </a:lstStyle>
          <a:p>
            <a:endParaRPr/>
          </a:p>
        </p:txBody>
      </p:sp>
      <p:sp>
        <p:nvSpPr>
          <p:cNvPr id="13" name="投影片編號版面配置區 1"/>
          <p:cNvSpPr>
            <a:spLocks noGrp="1"/>
          </p:cNvSpPr>
          <p:nvPr>
            <p:ph type="sldNum" sz="quarter" idx="10"/>
          </p:nvPr>
        </p:nvSpPr>
        <p:spPr>
          <a:xfrm>
            <a:off x="9214023" y="6369915"/>
            <a:ext cx="2743200" cy="366183"/>
          </a:xfrm>
          <a:prstGeom prst="rect">
            <a:avLst/>
          </a:prstGeom>
        </p:spPr>
        <p:txBody>
          <a:bodyPr vert="horz" lIns="91440" tIns="45720" rIns="91440" bIns="45720" rtlCol="0" anchor="ctr"/>
          <a:lstStyle>
            <a:lvl1pPr algn="r">
              <a:defRPr sz="2133" b="1">
                <a:solidFill>
                  <a:schemeClr val="tx1"/>
                </a:solidFill>
                <a:latin typeface="微軟正黑體" panose="020B0604030504040204" pitchFamily="34" charset="-120"/>
                <a:ea typeface="微軟正黑體" panose="020B0604030504040204" pitchFamily="34" charset="-120"/>
              </a:defRPr>
            </a:lvl1pPr>
          </a:lstStyle>
          <a:p>
            <a:fld id="{3B3679B6-E568-450A-929D-D12F5076C421}" type="slidenum">
              <a:rPr lang="zh-TW" altLang="en-US" smtClean="0"/>
              <a:pPr/>
              <a:t>‹#›</a:t>
            </a:fld>
            <a:endParaRPr lang="zh-TW" altLang="en-US"/>
          </a:p>
        </p:txBody>
      </p:sp>
    </p:spTree>
    <p:extLst>
      <p:ext uri="{BB962C8B-B14F-4D97-AF65-F5344CB8AC3E}">
        <p14:creationId xmlns:p14="http://schemas.microsoft.com/office/powerpoint/2010/main" val="2023770873"/>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9170605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972443" y="287255"/>
            <a:ext cx="112195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FA710374-A0D0-4639-B013-35A506CD37E6}"/>
              </a:ext>
            </a:extLst>
          </p:cNvPr>
          <p:cNvSpPr>
            <a:spLocks/>
          </p:cNvSpPr>
          <p:nvPr userDrawn="1"/>
        </p:nvSpPr>
        <p:spPr bwMode="auto">
          <a:xfrm>
            <a:off x="9125380" y="6274754"/>
            <a:ext cx="3066619"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0" name="Rectangle 9">
            <a:extLst>
              <a:ext uri="{FF2B5EF4-FFF2-40B4-BE49-F238E27FC236}">
                <a16:creationId xmlns:a16="http://schemas.microsoft.com/office/drawing/2014/main" id="{D7DB0ECD-F65B-48DE-891A-862D5ACE45DD}"/>
              </a:ext>
            </a:extLst>
          </p:cNvPr>
          <p:cNvSpPr/>
          <p:nvPr userDrawn="1"/>
        </p:nvSpPr>
        <p:spPr>
          <a:xfrm>
            <a:off x="0" y="6730111"/>
            <a:ext cx="12192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4E7187E-67A8-49EF-8933-FEE04FEAF50C}"/>
              </a:ext>
            </a:extLst>
          </p:cNvPr>
          <p:cNvGrpSpPr/>
          <p:nvPr userDrawn="1"/>
        </p:nvGrpSpPr>
        <p:grpSpPr>
          <a:xfrm flipH="1">
            <a:off x="11178612" y="5759424"/>
            <a:ext cx="817770" cy="809183"/>
            <a:chOff x="3175" y="1588"/>
            <a:chExt cx="4686300" cy="4637087"/>
          </a:xfrm>
          <a:solidFill>
            <a:schemeClr val="accent1"/>
          </a:solidFill>
        </p:grpSpPr>
        <p:sp>
          <p:nvSpPr>
            <p:cNvPr id="12" name="Rectangle 5">
              <a:extLst>
                <a:ext uri="{FF2B5EF4-FFF2-40B4-BE49-F238E27FC236}">
                  <a16:creationId xmlns:a16="http://schemas.microsoft.com/office/drawing/2014/main" id="{1E0D8746-24E0-4548-8C4D-DD75A2E8938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6">
              <a:extLst>
                <a:ext uri="{FF2B5EF4-FFF2-40B4-BE49-F238E27FC236}">
                  <a16:creationId xmlns:a16="http://schemas.microsoft.com/office/drawing/2014/main" id="{36672466-A780-459C-AE15-37398D2D6018}"/>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7">
              <a:extLst>
                <a:ext uri="{FF2B5EF4-FFF2-40B4-BE49-F238E27FC236}">
                  <a16:creationId xmlns:a16="http://schemas.microsoft.com/office/drawing/2014/main" id="{29B98435-DD78-4523-A912-E2FFE0743C1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BBADD09-E087-4218-94AA-9A732C065A42}"/>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D29BA87-8A6B-454A-870A-0930CAD32718}"/>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0">
              <a:extLst>
                <a:ext uri="{FF2B5EF4-FFF2-40B4-BE49-F238E27FC236}">
                  <a16:creationId xmlns:a16="http://schemas.microsoft.com/office/drawing/2014/main" id="{123A592A-5A52-4664-A9ED-ACB125838036}"/>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81F600D-2C20-46EA-8051-63C37B9BEB9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899F243A-F661-4476-B974-A468A2C72C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3">
              <a:extLst>
                <a:ext uri="{FF2B5EF4-FFF2-40B4-BE49-F238E27FC236}">
                  <a16:creationId xmlns:a16="http://schemas.microsoft.com/office/drawing/2014/main" id="{551C0F5B-D850-4F14-92ED-08B31C994BE4}"/>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DB35BF1-FC37-43C1-B5CB-9E8BD46BAA9D}"/>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24FA2821-2268-4EEC-BB62-C826BAA13F9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6">
              <a:extLst>
                <a:ext uri="{FF2B5EF4-FFF2-40B4-BE49-F238E27FC236}">
                  <a16:creationId xmlns:a16="http://schemas.microsoft.com/office/drawing/2014/main" id="{CD9D3E4B-0D89-4DC9-9BF3-1825125DE43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D396BA03-71DB-4A9E-A491-CC50B3E01583}"/>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9B117B3-FDE2-48F4-8E18-99B71391689E}"/>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9">
              <a:extLst>
                <a:ext uri="{FF2B5EF4-FFF2-40B4-BE49-F238E27FC236}">
                  <a16:creationId xmlns:a16="http://schemas.microsoft.com/office/drawing/2014/main" id="{4D15AB71-4C87-4F96-A6F1-334D55AADD61}"/>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0">
              <a:extLst>
                <a:ext uri="{FF2B5EF4-FFF2-40B4-BE49-F238E27FC236}">
                  <a16:creationId xmlns:a16="http://schemas.microsoft.com/office/drawing/2014/main" id="{248F0BE9-E11B-4028-814F-E2A724D173CD}"/>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
              <a:extLst>
                <a:ext uri="{FF2B5EF4-FFF2-40B4-BE49-F238E27FC236}">
                  <a16:creationId xmlns:a16="http://schemas.microsoft.com/office/drawing/2014/main" id="{DEB11266-49E8-4D24-8542-C4A048AF02C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D411A65D-2AF3-496C-83AD-506A50975E91}"/>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340303F8-CA51-4013-9A24-EEBF9EBC0B8E}"/>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a:extLst>
                <a:ext uri="{FF2B5EF4-FFF2-40B4-BE49-F238E27FC236}">
                  <a16:creationId xmlns:a16="http://schemas.microsoft.com/office/drawing/2014/main" id="{34F8A7A6-DC0C-48BD-AB47-EA5A934ABE50}"/>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96DEEB0A-E270-4DD9-9017-7926F8547AC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a:extLst>
                <a:ext uri="{FF2B5EF4-FFF2-40B4-BE49-F238E27FC236}">
                  <a16:creationId xmlns:a16="http://schemas.microsoft.com/office/drawing/2014/main" id="{B5AAD273-90EB-45E1-9BBE-8741FDB77206}"/>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7">
              <a:extLst>
                <a:ext uri="{FF2B5EF4-FFF2-40B4-BE49-F238E27FC236}">
                  <a16:creationId xmlns:a16="http://schemas.microsoft.com/office/drawing/2014/main" id="{8DF0AAEB-1341-4548-A29D-7A9DC2A17F5A}"/>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a:extLst>
                <a:ext uri="{FF2B5EF4-FFF2-40B4-BE49-F238E27FC236}">
                  <a16:creationId xmlns:a16="http://schemas.microsoft.com/office/drawing/2014/main" id="{2CC3CCCD-AA24-440F-A0BE-897C9281D35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a:extLst>
                <a:ext uri="{FF2B5EF4-FFF2-40B4-BE49-F238E27FC236}">
                  <a16:creationId xmlns:a16="http://schemas.microsoft.com/office/drawing/2014/main" id="{034501E6-BB13-484D-861F-D4CFA91A5D7D}"/>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0">
              <a:extLst>
                <a:ext uri="{FF2B5EF4-FFF2-40B4-BE49-F238E27FC236}">
                  <a16:creationId xmlns:a16="http://schemas.microsoft.com/office/drawing/2014/main" id="{0D67A953-9F89-4360-9C0B-AD7C57905AB1}"/>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a:extLst>
                <a:ext uri="{FF2B5EF4-FFF2-40B4-BE49-F238E27FC236}">
                  <a16:creationId xmlns:a16="http://schemas.microsoft.com/office/drawing/2014/main" id="{959C6397-6B14-4BF1-939F-1CEBB2C9267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a:extLst>
                <a:ext uri="{FF2B5EF4-FFF2-40B4-BE49-F238E27FC236}">
                  <a16:creationId xmlns:a16="http://schemas.microsoft.com/office/drawing/2014/main" id="{086DEA11-5A0F-41A0-9E58-93A548D404C8}"/>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3">
              <a:extLst>
                <a:ext uri="{FF2B5EF4-FFF2-40B4-BE49-F238E27FC236}">
                  <a16:creationId xmlns:a16="http://schemas.microsoft.com/office/drawing/2014/main" id="{95EF28D8-427E-4E48-8227-A39E83E63756}"/>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4">
              <a:extLst>
                <a:ext uri="{FF2B5EF4-FFF2-40B4-BE49-F238E27FC236}">
                  <a16:creationId xmlns:a16="http://schemas.microsoft.com/office/drawing/2014/main" id="{8AB2938F-B634-4E8A-B393-1E4DB0460B8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5">
              <a:extLst>
                <a:ext uri="{FF2B5EF4-FFF2-40B4-BE49-F238E27FC236}">
                  <a16:creationId xmlns:a16="http://schemas.microsoft.com/office/drawing/2014/main" id="{7AC677A7-BB8A-491C-A45F-A59C133CF522}"/>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a:extLst>
                <a:ext uri="{FF2B5EF4-FFF2-40B4-BE49-F238E27FC236}">
                  <a16:creationId xmlns:a16="http://schemas.microsoft.com/office/drawing/2014/main" id="{0BF19144-EB5A-46F2-A7B5-9BFF79F927E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a:extLst>
                <a:ext uri="{FF2B5EF4-FFF2-40B4-BE49-F238E27FC236}">
                  <a16:creationId xmlns:a16="http://schemas.microsoft.com/office/drawing/2014/main" id="{3DE460ED-F9F1-4390-B1B1-E1F0AAB4F67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38">
              <a:extLst>
                <a:ext uri="{FF2B5EF4-FFF2-40B4-BE49-F238E27FC236}">
                  <a16:creationId xmlns:a16="http://schemas.microsoft.com/office/drawing/2014/main" id="{A0875147-4462-4486-A8D9-B5FBD6147DCE}"/>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a:extLst>
                <a:ext uri="{FF2B5EF4-FFF2-40B4-BE49-F238E27FC236}">
                  <a16:creationId xmlns:a16="http://schemas.microsoft.com/office/drawing/2014/main" id="{F9D2850E-CADF-4A4F-9B9D-93A82DE33BF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a:extLst>
                <a:ext uri="{FF2B5EF4-FFF2-40B4-BE49-F238E27FC236}">
                  <a16:creationId xmlns:a16="http://schemas.microsoft.com/office/drawing/2014/main" id="{FEEF3CDA-2F3C-4EF7-A0D3-8A4AA9FD727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1">
              <a:extLst>
                <a:ext uri="{FF2B5EF4-FFF2-40B4-BE49-F238E27FC236}">
                  <a16:creationId xmlns:a16="http://schemas.microsoft.com/office/drawing/2014/main" id="{3342AED6-93BC-4255-97D4-E231A10A42FC}"/>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a:extLst>
                <a:ext uri="{FF2B5EF4-FFF2-40B4-BE49-F238E27FC236}">
                  <a16:creationId xmlns:a16="http://schemas.microsoft.com/office/drawing/2014/main" id="{5D5E12A5-7039-45EB-8E89-848972235FC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a:extLst>
                <a:ext uri="{FF2B5EF4-FFF2-40B4-BE49-F238E27FC236}">
                  <a16:creationId xmlns:a16="http://schemas.microsoft.com/office/drawing/2014/main" id="{4E825686-FC6B-43A0-9C18-8B370A8DEC37}"/>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4">
              <a:extLst>
                <a:ext uri="{FF2B5EF4-FFF2-40B4-BE49-F238E27FC236}">
                  <a16:creationId xmlns:a16="http://schemas.microsoft.com/office/drawing/2014/main" id="{571F6FA0-0ACD-47F0-A6EA-23366BFFB77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a:extLst>
                <a:ext uri="{FF2B5EF4-FFF2-40B4-BE49-F238E27FC236}">
                  <a16:creationId xmlns:a16="http://schemas.microsoft.com/office/drawing/2014/main" id="{3782179F-EDD5-45A3-AEBF-F5BC4E4E623A}"/>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a:extLst>
                <a:ext uri="{FF2B5EF4-FFF2-40B4-BE49-F238E27FC236}">
                  <a16:creationId xmlns:a16="http://schemas.microsoft.com/office/drawing/2014/main" id="{36C073D7-7EAF-488F-9E76-4B3037D0B66B}"/>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47">
              <a:extLst>
                <a:ext uri="{FF2B5EF4-FFF2-40B4-BE49-F238E27FC236}">
                  <a16:creationId xmlns:a16="http://schemas.microsoft.com/office/drawing/2014/main" id="{CEC5BC9B-46ED-4261-A6E9-E4203D254E07}"/>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48">
              <a:extLst>
                <a:ext uri="{FF2B5EF4-FFF2-40B4-BE49-F238E27FC236}">
                  <a16:creationId xmlns:a16="http://schemas.microsoft.com/office/drawing/2014/main" id="{3475CBE3-E77C-485B-8A25-FF8E3B7D953A}"/>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a:extLst>
                <a:ext uri="{FF2B5EF4-FFF2-40B4-BE49-F238E27FC236}">
                  <a16:creationId xmlns:a16="http://schemas.microsoft.com/office/drawing/2014/main" id="{8C3A17A5-6EF4-473C-863E-6500240DC91E}"/>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a:extLst>
                <a:ext uri="{FF2B5EF4-FFF2-40B4-BE49-F238E27FC236}">
                  <a16:creationId xmlns:a16="http://schemas.microsoft.com/office/drawing/2014/main" id="{0063378E-9B99-4EA3-ACB8-B2242D59D60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1">
              <a:extLst>
                <a:ext uri="{FF2B5EF4-FFF2-40B4-BE49-F238E27FC236}">
                  <a16:creationId xmlns:a16="http://schemas.microsoft.com/office/drawing/2014/main" id="{264A3ADE-6E13-4D56-BB2D-CA6A43E4E3C6}"/>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2">
              <a:extLst>
                <a:ext uri="{FF2B5EF4-FFF2-40B4-BE49-F238E27FC236}">
                  <a16:creationId xmlns:a16="http://schemas.microsoft.com/office/drawing/2014/main" id="{DF6F7D2C-77EC-4870-9A63-A758BD09FFA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a:extLst>
                <a:ext uri="{FF2B5EF4-FFF2-40B4-BE49-F238E27FC236}">
                  <a16:creationId xmlns:a16="http://schemas.microsoft.com/office/drawing/2014/main" id="{20DB3045-3E2E-4C75-ACDE-E0F938FF3CF1}"/>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a:extLst>
                <a:ext uri="{FF2B5EF4-FFF2-40B4-BE49-F238E27FC236}">
                  <a16:creationId xmlns:a16="http://schemas.microsoft.com/office/drawing/2014/main" id="{B9EFB335-10CA-4102-8059-BD9F952E0AA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5">
              <a:extLst>
                <a:ext uri="{FF2B5EF4-FFF2-40B4-BE49-F238E27FC236}">
                  <a16:creationId xmlns:a16="http://schemas.microsoft.com/office/drawing/2014/main" id="{0F3D9485-861F-4A13-84FC-B39976B478AF}"/>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a:extLst>
                <a:ext uri="{FF2B5EF4-FFF2-40B4-BE49-F238E27FC236}">
                  <a16:creationId xmlns:a16="http://schemas.microsoft.com/office/drawing/2014/main" id="{530011E5-173C-43DE-8839-B1A6E99F97CA}"/>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a:extLst>
                <a:ext uri="{FF2B5EF4-FFF2-40B4-BE49-F238E27FC236}">
                  <a16:creationId xmlns:a16="http://schemas.microsoft.com/office/drawing/2014/main" id="{38A46E3E-5647-4CC0-AD60-1BB3273743D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58">
              <a:extLst>
                <a:ext uri="{FF2B5EF4-FFF2-40B4-BE49-F238E27FC236}">
                  <a16:creationId xmlns:a16="http://schemas.microsoft.com/office/drawing/2014/main" id="{9528AC6C-7139-48C1-AB49-EC660854FD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59">
              <a:extLst>
                <a:ext uri="{FF2B5EF4-FFF2-40B4-BE49-F238E27FC236}">
                  <a16:creationId xmlns:a16="http://schemas.microsoft.com/office/drawing/2014/main" id="{A94F4C58-E881-472F-830C-BCC5166579C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0">
              <a:extLst>
                <a:ext uri="{FF2B5EF4-FFF2-40B4-BE49-F238E27FC236}">
                  <a16:creationId xmlns:a16="http://schemas.microsoft.com/office/drawing/2014/main" id="{7DA10DC5-CC43-4070-9024-F49F7E85B6EF}"/>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a:extLst>
                <a:ext uri="{FF2B5EF4-FFF2-40B4-BE49-F238E27FC236}">
                  <a16:creationId xmlns:a16="http://schemas.microsoft.com/office/drawing/2014/main" id="{D8CD0BFC-6C12-40AE-B5C7-492CB2A52FE2}"/>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a:extLst>
                <a:ext uri="{FF2B5EF4-FFF2-40B4-BE49-F238E27FC236}">
                  <a16:creationId xmlns:a16="http://schemas.microsoft.com/office/drawing/2014/main" id="{2CC1BB5F-BB0B-41AB-BB77-D7ECAD374562}"/>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63">
              <a:extLst>
                <a:ext uri="{FF2B5EF4-FFF2-40B4-BE49-F238E27FC236}">
                  <a16:creationId xmlns:a16="http://schemas.microsoft.com/office/drawing/2014/main" id="{8B044195-3D8A-4717-A65B-411CBC1CC130}"/>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a:extLst>
                <a:ext uri="{FF2B5EF4-FFF2-40B4-BE49-F238E27FC236}">
                  <a16:creationId xmlns:a16="http://schemas.microsoft.com/office/drawing/2014/main" id="{99110873-6B02-4A29-B252-A6014B83A5C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a:extLst>
                <a:ext uri="{FF2B5EF4-FFF2-40B4-BE49-F238E27FC236}">
                  <a16:creationId xmlns:a16="http://schemas.microsoft.com/office/drawing/2014/main" id="{536F628D-3077-400E-BB6E-77C2B335FCEB}"/>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66">
              <a:extLst>
                <a:ext uri="{FF2B5EF4-FFF2-40B4-BE49-F238E27FC236}">
                  <a16:creationId xmlns:a16="http://schemas.microsoft.com/office/drawing/2014/main" id="{19EC0686-2643-4C52-9039-7BEB2A3F0CBB}"/>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a:extLst>
                <a:ext uri="{FF2B5EF4-FFF2-40B4-BE49-F238E27FC236}">
                  <a16:creationId xmlns:a16="http://schemas.microsoft.com/office/drawing/2014/main" id="{AF361B49-917E-40EF-A48C-E8A2C129F0A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a:extLst>
                <a:ext uri="{FF2B5EF4-FFF2-40B4-BE49-F238E27FC236}">
                  <a16:creationId xmlns:a16="http://schemas.microsoft.com/office/drawing/2014/main" id="{F2386B9C-2A16-4947-A66F-111CBE3F941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69">
              <a:extLst>
                <a:ext uri="{FF2B5EF4-FFF2-40B4-BE49-F238E27FC236}">
                  <a16:creationId xmlns:a16="http://schemas.microsoft.com/office/drawing/2014/main" id="{89A66264-8C16-459D-8B6B-2F535825CB4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0">
              <a:extLst>
                <a:ext uri="{FF2B5EF4-FFF2-40B4-BE49-F238E27FC236}">
                  <a16:creationId xmlns:a16="http://schemas.microsoft.com/office/drawing/2014/main" id="{0F75974E-275A-463A-9F84-A7FE6C3B66C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1">
              <a:extLst>
                <a:ext uri="{FF2B5EF4-FFF2-40B4-BE49-F238E27FC236}">
                  <a16:creationId xmlns:a16="http://schemas.microsoft.com/office/drawing/2014/main" id="{FB9D0761-B16F-466E-9440-D35C3836B4F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2">
              <a:extLst>
                <a:ext uri="{FF2B5EF4-FFF2-40B4-BE49-F238E27FC236}">
                  <a16:creationId xmlns:a16="http://schemas.microsoft.com/office/drawing/2014/main" id="{2F4DDCAA-8B21-40A7-A4F2-818DB7A59C9F}"/>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73">
              <a:extLst>
                <a:ext uri="{FF2B5EF4-FFF2-40B4-BE49-F238E27FC236}">
                  <a16:creationId xmlns:a16="http://schemas.microsoft.com/office/drawing/2014/main" id="{FAE48D6E-6C59-4853-B04B-3EAC1422FDA7}"/>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4">
              <a:extLst>
                <a:ext uri="{FF2B5EF4-FFF2-40B4-BE49-F238E27FC236}">
                  <a16:creationId xmlns:a16="http://schemas.microsoft.com/office/drawing/2014/main" id="{575E3495-B0B2-48FA-B96B-D03ECD9890B8}"/>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5">
              <a:extLst>
                <a:ext uri="{FF2B5EF4-FFF2-40B4-BE49-F238E27FC236}">
                  <a16:creationId xmlns:a16="http://schemas.microsoft.com/office/drawing/2014/main" id="{864E45C2-270E-4612-A8F0-CB5A9F98DE8C}"/>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6">
              <a:extLst>
                <a:ext uri="{FF2B5EF4-FFF2-40B4-BE49-F238E27FC236}">
                  <a16:creationId xmlns:a16="http://schemas.microsoft.com/office/drawing/2014/main" id="{058042BC-3CD5-4BC7-82F3-1D172ED8B41A}"/>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77">
              <a:extLst>
                <a:ext uri="{FF2B5EF4-FFF2-40B4-BE49-F238E27FC236}">
                  <a16:creationId xmlns:a16="http://schemas.microsoft.com/office/drawing/2014/main" id="{FAE0007D-318F-478E-8970-751B2005F7F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8">
              <a:extLst>
                <a:ext uri="{FF2B5EF4-FFF2-40B4-BE49-F238E27FC236}">
                  <a16:creationId xmlns:a16="http://schemas.microsoft.com/office/drawing/2014/main" id="{75E03023-2AD3-4C51-94FE-E01ED6BED5B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9">
              <a:extLst>
                <a:ext uri="{FF2B5EF4-FFF2-40B4-BE49-F238E27FC236}">
                  <a16:creationId xmlns:a16="http://schemas.microsoft.com/office/drawing/2014/main" id="{301E4BA0-58B5-4D09-B28C-7562EB33924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0">
              <a:extLst>
                <a:ext uri="{FF2B5EF4-FFF2-40B4-BE49-F238E27FC236}">
                  <a16:creationId xmlns:a16="http://schemas.microsoft.com/office/drawing/2014/main" id="{407B9C6A-DEF3-4DED-81FF-EEF028FEB1DC}"/>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1">
              <a:extLst>
                <a:ext uri="{FF2B5EF4-FFF2-40B4-BE49-F238E27FC236}">
                  <a16:creationId xmlns:a16="http://schemas.microsoft.com/office/drawing/2014/main" id="{671FA83C-C481-4D7C-A0F1-DDA57AD8CC49}"/>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2">
              <a:extLst>
                <a:ext uri="{FF2B5EF4-FFF2-40B4-BE49-F238E27FC236}">
                  <a16:creationId xmlns:a16="http://schemas.microsoft.com/office/drawing/2014/main" id="{1BA1340D-632A-4776-B404-ECA74918E385}"/>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83">
              <a:extLst>
                <a:ext uri="{FF2B5EF4-FFF2-40B4-BE49-F238E27FC236}">
                  <a16:creationId xmlns:a16="http://schemas.microsoft.com/office/drawing/2014/main" id="{414E7CCF-AFAE-4905-A104-FFE11AA51EF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4">
              <a:extLst>
                <a:ext uri="{FF2B5EF4-FFF2-40B4-BE49-F238E27FC236}">
                  <a16:creationId xmlns:a16="http://schemas.microsoft.com/office/drawing/2014/main" id="{5DD1C2FB-B8CA-4518-AE75-01A531FDD99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5">
              <a:extLst>
                <a:ext uri="{FF2B5EF4-FFF2-40B4-BE49-F238E27FC236}">
                  <a16:creationId xmlns:a16="http://schemas.microsoft.com/office/drawing/2014/main" id="{2399D9C8-657F-4B1E-9CA4-F36CC465D887}"/>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86">
              <a:extLst>
                <a:ext uri="{FF2B5EF4-FFF2-40B4-BE49-F238E27FC236}">
                  <a16:creationId xmlns:a16="http://schemas.microsoft.com/office/drawing/2014/main" id="{88B31E9C-FA66-48FE-A7E7-3209284026B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7">
              <a:extLst>
                <a:ext uri="{FF2B5EF4-FFF2-40B4-BE49-F238E27FC236}">
                  <a16:creationId xmlns:a16="http://schemas.microsoft.com/office/drawing/2014/main" id="{9E3C5DE0-3191-448B-B860-24FF051FB35A}"/>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8">
              <a:extLst>
                <a:ext uri="{FF2B5EF4-FFF2-40B4-BE49-F238E27FC236}">
                  <a16:creationId xmlns:a16="http://schemas.microsoft.com/office/drawing/2014/main" id="{58B0F1BA-54B2-4C66-BC47-5A58A2B26DB0}"/>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89">
              <a:extLst>
                <a:ext uri="{FF2B5EF4-FFF2-40B4-BE49-F238E27FC236}">
                  <a16:creationId xmlns:a16="http://schemas.microsoft.com/office/drawing/2014/main" id="{0E9F846D-48E5-4C10-9945-09829F82D2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0">
              <a:extLst>
                <a:ext uri="{FF2B5EF4-FFF2-40B4-BE49-F238E27FC236}">
                  <a16:creationId xmlns:a16="http://schemas.microsoft.com/office/drawing/2014/main" id="{AEB606BF-7785-4835-951E-2B9A4D376DA2}"/>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1">
              <a:extLst>
                <a:ext uri="{FF2B5EF4-FFF2-40B4-BE49-F238E27FC236}">
                  <a16:creationId xmlns:a16="http://schemas.microsoft.com/office/drawing/2014/main" id="{347555F6-1022-4B04-AB6B-C7318068040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2">
              <a:extLst>
                <a:ext uri="{FF2B5EF4-FFF2-40B4-BE49-F238E27FC236}">
                  <a16:creationId xmlns:a16="http://schemas.microsoft.com/office/drawing/2014/main" id="{C17C0340-E51A-4F17-848E-91F461BEA6D9}"/>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3">
              <a:extLst>
                <a:ext uri="{FF2B5EF4-FFF2-40B4-BE49-F238E27FC236}">
                  <a16:creationId xmlns:a16="http://schemas.microsoft.com/office/drawing/2014/main" id="{CB7564AF-0488-42C1-B10C-E3D26A118F32}"/>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4">
              <a:extLst>
                <a:ext uri="{FF2B5EF4-FFF2-40B4-BE49-F238E27FC236}">
                  <a16:creationId xmlns:a16="http://schemas.microsoft.com/office/drawing/2014/main" id="{EB558EA9-4E02-4D7F-8E10-2B43F8AB1B88}"/>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95">
              <a:extLst>
                <a:ext uri="{FF2B5EF4-FFF2-40B4-BE49-F238E27FC236}">
                  <a16:creationId xmlns:a16="http://schemas.microsoft.com/office/drawing/2014/main" id="{BD079FCF-B5FD-4C73-BBCB-3CA2565BD6C0}"/>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6">
              <a:extLst>
                <a:ext uri="{FF2B5EF4-FFF2-40B4-BE49-F238E27FC236}">
                  <a16:creationId xmlns:a16="http://schemas.microsoft.com/office/drawing/2014/main" id="{72531B99-93E9-49EB-8BDB-598751A8A92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7">
              <a:extLst>
                <a:ext uri="{FF2B5EF4-FFF2-40B4-BE49-F238E27FC236}">
                  <a16:creationId xmlns:a16="http://schemas.microsoft.com/office/drawing/2014/main" id="{655DD5EF-76F5-439C-A59F-D32BC74587A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98">
              <a:extLst>
                <a:ext uri="{FF2B5EF4-FFF2-40B4-BE49-F238E27FC236}">
                  <a16:creationId xmlns:a16="http://schemas.microsoft.com/office/drawing/2014/main" id="{12614028-6637-4A32-9594-AD4AEBCA49D6}"/>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9">
              <a:extLst>
                <a:ext uri="{FF2B5EF4-FFF2-40B4-BE49-F238E27FC236}">
                  <a16:creationId xmlns:a16="http://schemas.microsoft.com/office/drawing/2014/main" id="{E5117DA5-34A5-4FF1-9582-E771FC0EC618}"/>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0">
              <a:extLst>
                <a:ext uri="{FF2B5EF4-FFF2-40B4-BE49-F238E27FC236}">
                  <a16:creationId xmlns:a16="http://schemas.microsoft.com/office/drawing/2014/main" id="{11CF2F24-E201-437D-8619-2CD4AE17C1DE}"/>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1">
              <a:extLst>
                <a:ext uri="{FF2B5EF4-FFF2-40B4-BE49-F238E27FC236}">
                  <a16:creationId xmlns:a16="http://schemas.microsoft.com/office/drawing/2014/main" id="{F1214A04-D28B-472F-BD56-BD1F9E42202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2">
              <a:extLst>
                <a:ext uri="{FF2B5EF4-FFF2-40B4-BE49-F238E27FC236}">
                  <a16:creationId xmlns:a16="http://schemas.microsoft.com/office/drawing/2014/main" id="{EF1A0428-1375-40F8-949D-73BF9D675116}"/>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3">
              <a:extLst>
                <a:ext uri="{FF2B5EF4-FFF2-40B4-BE49-F238E27FC236}">
                  <a16:creationId xmlns:a16="http://schemas.microsoft.com/office/drawing/2014/main" id="{5D2D8534-2FF4-4623-AEA6-7908FE31124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04">
              <a:extLst>
                <a:ext uri="{FF2B5EF4-FFF2-40B4-BE49-F238E27FC236}">
                  <a16:creationId xmlns:a16="http://schemas.microsoft.com/office/drawing/2014/main" id="{5BB9E17A-220B-48A2-8F0E-FCBDAE589CA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5">
              <a:extLst>
                <a:ext uri="{FF2B5EF4-FFF2-40B4-BE49-F238E27FC236}">
                  <a16:creationId xmlns:a16="http://schemas.microsoft.com/office/drawing/2014/main" id="{9A0D611E-9F25-4C68-AAFB-2130AD47F698}"/>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06">
              <a:extLst>
                <a:ext uri="{FF2B5EF4-FFF2-40B4-BE49-F238E27FC236}">
                  <a16:creationId xmlns:a16="http://schemas.microsoft.com/office/drawing/2014/main" id="{07EB0736-3617-4F98-AE1E-BC2A49521A88}"/>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07">
              <a:extLst>
                <a:ext uri="{FF2B5EF4-FFF2-40B4-BE49-F238E27FC236}">
                  <a16:creationId xmlns:a16="http://schemas.microsoft.com/office/drawing/2014/main" id="{F4D90D66-0E3B-4BC2-8FA3-D98C67D2C9D0}"/>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8">
              <a:extLst>
                <a:ext uri="{FF2B5EF4-FFF2-40B4-BE49-F238E27FC236}">
                  <a16:creationId xmlns:a16="http://schemas.microsoft.com/office/drawing/2014/main" id="{2AFD7427-6FA0-4B03-8EAE-D3FD2BFF98D1}"/>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09">
              <a:extLst>
                <a:ext uri="{FF2B5EF4-FFF2-40B4-BE49-F238E27FC236}">
                  <a16:creationId xmlns:a16="http://schemas.microsoft.com/office/drawing/2014/main" id="{95F0ABD9-F98C-47DA-B6CB-750AF10E6581}"/>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0">
              <a:extLst>
                <a:ext uri="{FF2B5EF4-FFF2-40B4-BE49-F238E27FC236}">
                  <a16:creationId xmlns:a16="http://schemas.microsoft.com/office/drawing/2014/main" id="{2B777433-D91C-45E4-8FBB-080911726A23}"/>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1">
              <a:extLst>
                <a:ext uri="{FF2B5EF4-FFF2-40B4-BE49-F238E27FC236}">
                  <a16:creationId xmlns:a16="http://schemas.microsoft.com/office/drawing/2014/main" id="{0F5EA16B-9564-44E4-A852-2B340A549E57}"/>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2">
              <a:extLst>
                <a:ext uri="{FF2B5EF4-FFF2-40B4-BE49-F238E27FC236}">
                  <a16:creationId xmlns:a16="http://schemas.microsoft.com/office/drawing/2014/main" id="{0C6CD059-A68A-4255-8A29-C3948126C99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3">
              <a:extLst>
                <a:ext uri="{FF2B5EF4-FFF2-40B4-BE49-F238E27FC236}">
                  <a16:creationId xmlns:a16="http://schemas.microsoft.com/office/drawing/2014/main" id="{0072BB92-886F-463B-A076-69C8D35E23F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4">
              <a:extLst>
                <a:ext uri="{FF2B5EF4-FFF2-40B4-BE49-F238E27FC236}">
                  <a16:creationId xmlns:a16="http://schemas.microsoft.com/office/drawing/2014/main" id="{6E9DC577-21E3-4D66-9993-7CD62B5B73FB}"/>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5">
              <a:extLst>
                <a:ext uri="{FF2B5EF4-FFF2-40B4-BE49-F238E27FC236}">
                  <a16:creationId xmlns:a16="http://schemas.microsoft.com/office/drawing/2014/main" id="{59728FCC-2F04-49FD-807F-0BE902EEFA46}"/>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16">
              <a:extLst>
                <a:ext uri="{FF2B5EF4-FFF2-40B4-BE49-F238E27FC236}">
                  <a16:creationId xmlns:a16="http://schemas.microsoft.com/office/drawing/2014/main" id="{44A1446D-B918-4420-A459-56138715034C}"/>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7">
              <a:extLst>
                <a:ext uri="{FF2B5EF4-FFF2-40B4-BE49-F238E27FC236}">
                  <a16:creationId xmlns:a16="http://schemas.microsoft.com/office/drawing/2014/main" id="{AADC5436-87CD-48D8-ACF7-3E0F37A16231}"/>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18">
              <a:extLst>
                <a:ext uri="{FF2B5EF4-FFF2-40B4-BE49-F238E27FC236}">
                  <a16:creationId xmlns:a16="http://schemas.microsoft.com/office/drawing/2014/main" id="{4D0E9D2F-48DC-48D3-8FE4-07713550F733}"/>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19">
              <a:extLst>
                <a:ext uri="{FF2B5EF4-FFF2-40B4-BE49-F238E27FC236}">
                  <a16:creationId xmlns:a16="http://schemas.microsoft.com/office/drawing/2014/main" id="{A472EDF8-7731-48DE-935E-DE77A1DE832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0">
              <a:extLst>
                <a:ext uri="{FF2B5EF4-FFF2-40B4-BE49-F238E27FC236}">
                  <a16:creationId xmlns:a16="http://schemas.microsoft.com/office/drawing/2014/main" id="{3A8ADDFA-5CBA-4993-969B-B1CE9ED623B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1">
              <a:extLst>
                <a:ext uri="{FF2B5EF4-FFF2-40B4-BE49-F238E27FC236}">
                  <a16:creationId xmlns:a16="http://schemas.microsoft.com/office/drawing/2014/main" id="{D1C253EF-87ED-4D24-9DC3-88D4215B9CA1}"/>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2">
              <a:extLst>
                <a:ext uri="{FF2B5EF4-FFF2-40B4-BE49-F238E27FC236}">
                  <a16:creationId xmlns:a16="http://schemas.microsoft.com/office/drawing/2014/main" id="{062AEF8F-7618-4714-B045-047397A16F5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23">
              <a:extLst>
                <a:ext uri="{FF2B5EF4-FFF2-40B4-BE49-F238E27FC236}">
                  <a16:creationId xmlns:a16="http://schemas.microsoft.com/office/drawing/2014/main" id="{542FD34D-2296-4664-B4FE-5BB07577234A}"/>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24">
              <a:extLst>
                <a:ext uri="{FF2B5EF4-FFF2-40B4-BE49-F238E27FC236}">
                  <a16:creationId xmlns:a16="http://schemas.microsoft.com/office/drawing/2014/main" id="{26A8FEB6-3DAC-421A-BC90-006925DFF2C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5">
              <a:extLst>
                <a:ext uri="{FF2B5EF4-FFF2-40B4-BE49-F238E27FC236}">
                  <a16:creationId xmlns:a16="http://schemas.microsoft.com/office/drawing/2014/main" id="{B6774275-A9EC-4A04-AE53-8A95FC5224B9}"/>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3" name="Rectangle 132">
            <a:extLst>
              <a:ext uri="{FF2B5EF4-FFF2-40B4-BE49-F238E27FC236}">
                <a16:creationId xmlns:a16="http://schemas.microsoft.com/office/drawing/2014/main" id="{29B7AB3E-6B5F-42B3-9E57-8633EC06F9E0}"/>
              </a:ext>
            </a:extLst>
          </p:cNvPr>
          <p:cNvSpPr/>
          <p:nvPr userDrawn="1"/>
        </p:nvSpPr>
        <p:spPr>
          <a:xfrm>
            <a:off x="272952" y="287255"/>
            <a:ext cx="368489"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4" y="287254"/>
            <a:ext cx="191071"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634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58190" y="662177"/>
            <a:ext cx="11075619"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6" name="Holder 6"/>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3885802900"/>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cxnSp>
        <p:nvCxnSpPr>
          <p:cNvPr id="6" name="直接连接符 5"/>
          <p:cNvCxnSpPr/>
          <p:nvPr userDrawn="1"/>
        </p:nvCxnSpPr>
        <p:spPr>
          <a:xfrm>
            <a:off x="4881" y="932723"/>
            <a:ext cx="1219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8C8C5D14-00C3-4F69-ABED-8FFDC362E167}"/>
              </a:ext>
            </a:extLst>
          </p:cNvPr>
          <p:cNvGrpSpPr/>
          <p:nvPr userDrawn="1"/>
        </p:nvGrpSpPr>
        <p:grpSpPr>
          <a:xfrm>
            <a:off x="-65901" y="0"/>
            <a:ext cx="1837871" cy="6858000"/>
            <a:chOff x="-55432" y="0"/>
            <a:chExt cx="1995284" cy="5143500"/>
          </a:xfrm>
        </p:grpSpPr>
        <p:sp>
          <p:nvSpPr>
            <p:cNvPr id="5" name="矩形 4"/>
            <p:cNvSpPr/>
            <p:nvPr userDrawn="1"/>
          </p:nvSpPr>
          <p:spPr>
            <a:xfrm>
              <a:off x="0" y="0"/>
              <a:ext cx="190770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7" name="直接连接符 6"/>
            <p:cNvCxnSpPr/>
            <p:nvPr userDrawn="1"/>
          </p:nvCxnSpPr>
          <p:spPr>
            <a:xfrm>
              <a:off x="0" y="699542"/>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a:off x="0" y="1275606"/>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3661" y="1851670"/>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0" y="2427734"/>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0" y="3003798"/>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0" y="3579862"/>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0" y="699542"/>
              <a:ext cx="1907704" cy="576064"/>
              <a:chOff x="0" y="699542"/>
              <a:chExt cx="1907704" cy="576064"/>
            </a:xfrm>
          </p:grpSpPr>
          <p:sp>
            <p:nvSpPr>
              <p:cNvPr id="13" name="矩形 12"/>
              <p:cNvSpPr/>
              <p:nvPr userDrawn="1"/>
            </p:nvSpPr>
            <p:spPr>
              <a:xfrm>
                <a:off x="0" y="699542"/>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5" name="TextBox 14"/>
              <p:cNvSpPr txBox="1"/>
              <p:nvPr userDrawn="1"/>
            </p:nvSpPr>
            <p:spPr>
              <a:xfrm>
                <a:off x="27910" y="773033"/>
                <a:ext cx="1832036" cy="438581"/>
              </a:xfrm>
              <a:prstGeom prst="rect">
                <a:avLst/>
              </a:prstGeom>
              <a:noFill/>
            </p:spPr>
            <p:txBody>
              <a:bodyPr wrap="square" rtlCol="0">
                <a:spAutoFit/>
              </a:bodyPr>
              <a:lstStyle/>
              <a:p>
                <a:pPr algn="ct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TSMC COC &amp; Standard</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等腰三角形 15"/>
              <p:cNvSpPr/>
              <p:nvPr userDrawn="1"/>
            </p:nvSpPr>
            <p:spPr>
              <a:xfrm rot="5400000">
                <a:off x="-20070" y="863645"/>
                <a:ext cx="288000" cy="247859"/>
              </a:xfrm>
              <a:prstGeom prst="triangle">
                <a:avLst>
                  <a:gd name="adj" fmla="val 5243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21" name="TextBox 20"/>
            <p:cNvSpPr txBox="1"/>
            <p:nvPr userDrawn="1"/>
          </p:nvSpPr>
          <p:spPr>
            <a:xfrm>
              <a:off x="37835" y="1309746"/>
              <a:ext cx="1832036"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SAQ Checklist</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26" name="TextBox 25"/>
            <p:cNvSpPr txBox="1"/>
            <p:nvPr userDrawn="1"/>
          </p:nvSpPr>
          <p:spPr>
            <a:xfrm>
              <a:off x="-55432" y="1919797"/>
              <a:ext cx="1979711"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Audit Protocol</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userDrawn="1"/>
          </p:nvSpPr>
          <p:spPr>
            <a:xfrm>
              <a:off x="-32148" y="2490779"/>
              <a:ext cx="1972000"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CAP Follow-Up</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34" name="TextBox 33"/>
            <p:cNvSpPr txBox="1"/>
            <p:nvPr userDrawn="1"/>
          </p:nvSpPr>
          <p:spPr>
            <a:xfrm>
              <a:off x="-16576" y="3046442"/>
              <a:ext cx="1832036"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Closure Audit</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69479DBB-D29A-4BE7-A5CC-9C3AC629FBC7}"/>
                </a:ext>
              </a:extLst>
            </p:cNvPr>
            <p:cNvSpPr/>
            <p:nvPr userDrawn="1"/>
          </p:nvSpPr>
          <p:spPr>
            <a:xfrm>
              <a:off x="882763" y="196729"/>
              <a:ext cx="852477" cy="438581"/>
            </a:xfrm>
            <a:prstGeom prst="rect">
              <a:avLst/>
            </a:prstGeom>
          </p:spPr>
          <p:txBody>
            <a:bodyPr wrap="square">
              <a:spAutoFit/>
            </a:bodyPr>
            <a:lstStyle/>
            <a:p>
              <a:pPr algn="dist">
                <a:spcBef>
                  <a:spcPts val="0"/>
                </a:spcBef>
              </a:pPr>
              <a:r>
                <a:rPr lang="zh-TW" altLang="en-US" sz="1600" b="1" spc="-400" dirty="0">
                  <a:solidFill>
                    <a:schemeClr val="bg1"/>
                  </a:solidFill>
                  <a:latin typeface="Microsoft YaqiHei" panose="020B0703020204020201" pitchFamily="34" charset="-122"/>
                  <a:ea typeface="Microsoft YaqiHei" panose="020B0703020204020201" pitchFamily="34" charset="-122"/>
                </a:rPr>
                <a:t>宏盛企管顧問</a:t>
              </a:r>
              <a:endParaRPr lang="en-US" altLang="zh-TW" sz="1600" b="1" spc="-400" dirty="0">
                <a:solidFill>
                  <a:schemeClr val="bg1"/>
                </a:solidFill>
                <a:latin typeface="Microsoft YaqiHei" panose="020B0703020204020201" pitchFamily="34" charset="-122"/>
                <a:ea typeface="Microsoft YaqiHei" panose="020B0703020204020201" pitchFamily="34" charset="-122"/>
              </a:endParaRPr>
            </a:p>
          </p:txBody>
        </p:sp>
        <p:pic>
          <p:nvPicPr>
            <p:cNvPr id="3" name="圖片 2">
              <a:extLst>
                <a:ext uri="{FF2B5EF4-FFF2-40B4-BE49-F238E27FC236}">
                  <a16:creationId xmlns:a16="http://schemas.microsoft.com/office/drawing/2014/main" id="{F32CA9C8-1483-49D9-B23A-1E1ED66FDE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3650" b="95620" l="4828" r="95862">
                          <a14:foregroundMark x1="33793" y1="24818" x2="33793" y2="24818"/>
                          <a14:foregroundMark x1="45517" y1="9489" x2="45517" y2="9489"/>
                          <a14:foregroundMark x1="56552" y1="5839" x2="56552" y2="5839"/>
                          <a14:foregroundMark x1="6207" y1="66423" x2="6207" y2="66423"/>
                          <a14:foregroundMark x1="68966" y1="50365" x2="68966" y2="50365"/>
                          <a14:foregroundMark x1="80690" y1="11679" x2="80690" y2="11679"/>
                          <a14:foregroundMark x1="75172" y1="8029" x2="75172" y2="8029"/>
                          <a14:foregroundMark x1="94483" y1="5109" x2="94483" y2="5109"/>
                          <a14:foregroundMark x1="94483" y1="4380" x2="94483" y2="4380"/>
                          <a14:foregroundMark x1="94483" y1="4380" x2="94483" y2="4380"/>
                          <a14:foregroundMark x1="94483" y1="4380" x2="94483" y2="4380"/>
                          <a14:foregroundMark x1="94483" y1="4380" x2="94483" y2="4380"/>
                          <a14:foregroundMark x1="95172" y1="3650" x2="95172" y2="3650"/>
                          <a14:foregroundMark x1="93793" y1="5839" x2="93793" y2="5839"/>
                          <a14:foregroundMark x1="95172" y1="5839" x2="95172" y2="5839"/>
                          <a14:foregroundMark x1="12414" y1="89781" x2="12414" y2="89781"/>
                          <a14:foregroundMark x1="13103" y1="93431" x2="13103" y2="93431"/>
                          <a14:foregroundMark x1="23448" y1="89051" x2="23448" y2="89051"/>
                          <a14:foregroundMark x1="44828" y1="83942" x2="44828" y2="83942"/>
                          <a14:foregroundMark x1="51724" y1="89781" x2="51724" y2="89781"/>
                          <a14:foregroundMark x1="64828" y1="87591" x2="64828" y2="87591"/>
                          <a14:foregroundMark x1="71034" y1="90511" x2="71034" y2="90511"/>
                          <a14:foregroundMark x1="88276" y1="91971" x2="88276" y2="91971"/>
                          <a14:foregroundMark x1="83448" y1="97810" x2="83448" y2="97810"/>
                          <a14:foregroundMark x1="4828" y1="67883" x2="4828" y2="67883"/>
                          <a14:foregroundMark x1="95862" y1="4380" x2="95862" y2="4380"/>
                          <a14:foregroundMark x1="94483" y1="5109" x2="94483" y2="5109"/>
                          <a14:foregroundMark x1="94483" y1="4380" x2="94483" y2="4380"/>
                          <a14:foregroundMark x1="94483" y1="5839" x2="94483" y2="5839"/>
                          <a14:foregroundMark x1="95862" y1="5109" x2="95862" y2="5109"/>
                          <a14:backgroundMark x1="95172" y1="3650" x2="95172" y2="3650"/>
                        </a14:backgroundRemoval>
                      </a14:imgEffect>
                    </a14:imgLayer>
                  </a14:imgProps>
                </a:ext>
              </a:extLst>
            </a:blip>
            <a:stretch>
              <a:fillRect/>
            </a:stretch>
          </p:blipFill>
          <p:spPr>
            <a:xfrm>
              <a:off x="247858" y="98852"/>
              <a:ext cx="757742" cy="497324"/>
            </a:xfrm>
            <a:prstGeom prst="rect">
              <a:avLst/>
            </a:prstGeom>
            <a:effectLst>
              <a:glow rad="12700">
                <a:schemeClr val="bg1"/>
              </a:glow>
            </a:effectLst>
          </p:spPr>
        </p:pic>
      </p:grpSp>
    </p:spTree>
    <p:extLst>
      <p:ext uri="{BB962C8B-B14F-4D97-AF65-F5344CB8AC3E}">
        <p14:creationId xmlns:p14="http://schemas.microsoft.com/office/powerpoint/2010/main" val="67448669"/>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CCD0D1"/>
              </a:gs>
              <a:gs pos="49200">
                <a:srgbClr val="E8EAE9"/>
              </a:gs>
              <a:gs pos="100000">
                <a:srgbClr val="FCFCF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extLst>
      <p:ext uri="{BB962C8B-B14F-4D97-AF65-F5344CB8AC3E}">
        <p14:creationId xmlns:p14="http://schemas.microsoft.com/office/powerpoint/2010/main" val="2571083871"/>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88882DFE-9D92-42FE-B003-DFF4F4A38BF2}"/>
              </a:ext>
            </a:extLst>
          </p:cNvPr>
          <p:cNvSpPr/>
          <p:nvPr userDrawn="1"/>
        </p:nvSpPr>
        <p:spPr>
          <a:xfrm>
            <a:off x="0" y="3349487"/>
            <a:ext cx="12192000" cy="3508515"/>
          </a:xfrm>
          <a:custGeom>
            <a:avLst/>
            <a:gdLst/>
            <a:ahLst/>
            <a:cxnLst/>
            <a:rect l="l" t="t" r="r" b="b"/>
            <a:pathLst>
              <a:path w="7772400" h="7141845">
                <a:moveTo>
                  <a:pt x="0" y="7141464"/>
                </a:moveTo>
                <a:lnTo>
                  <a:pt x="7772400" y="7141464"/>
                </a:lnTo>
                <a:lnTo>
                  <a:pt x="7772400" y="0"/>
                </a:lnTo>
                <a:lnTo>
                  <a:pt x="0" y="0"/>
                </a:lnTo>
                <a:lnTo>
                  <a:pt x="0" y="7141464"/>
                </a:lnTo>
                <a:close/>
              </a:path>
            </a:pathLst>
          </a:custGeom>
          <a:solidFill>
            <a:srgbClr val="054F98"/>
          </a:solidFill>
          <a:ln>
            <a:solidFill>
              <a:schemeClr val="accent1"/>
            </a:solidFill>
          </a:ln>
        </p:spPr>
        <p:txBody>
          <a:bodyPr wrap="square" lIns="0" tIns="0" rIns="0" bIns="0" rtlCol="0"/>
          <a:lstStyle/>
          <a:p>
            <a:endParaRPr sz="3106"/>
          </a:p>
        </p:txBody>
      </p:sp>
      <p:sp>
        <p:nvSpPr>
          <p:cNvPr id="24" name="Rectangle 4"/>
          <p:cNvSpPr txBox="1">
            <a:spLocks noChangeArrowheads="1"/>
          </p:cNvSpPr>
          <p:nvPr userDrawn="1"/>
        </p:nvSpPr>
        <p:spPr>
          <a:xfrm>
            <a:off x="11439271" y="6515100"/>
            <a:ext cx="1066800" cy="342900"/>
          </a:xfrm>
          <a:prstGeom prst="rect">
            <a:avLst/>
          </a:prstGeom>
          <a:ln/>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r>
              <a:rPr lang="en-US" altLang="zh-TW" sz="1400" b="1" dirty="0">
                <a:solidFill>
                  <a:schemeClr val="bg1"/>
                </a:solidFill>
                <a:ea typeface="新細明體" pitchFamily="18" charset="-120"/>
              </a:rPr>
              <a:t>P.</a:t>
            </a:r>
            <a:fld id="{A7F54B29-E5C7-44FE-9C90-0FA8EEC4F303}" type="slidenum">
              <a:rPr lang="zh-TW" altLang="en-US" sz="1400" b="1" smtClean="0">
                <a:solidFill>
                  <a:schemeClr val="bg1"/>
                </a:solidFill>
                <a:ea typeface="新細明體" pitchFamily="18" charset="-120"/>
              </a:rPr>
              <a:pPr eaLnBrk="1" hangingPunct="1"/>
              <a:t>‹#›</a:t>
            </a:fld>
            <a:endParaRPr lang="en-US" altLang="zh-TW" sz="1400" b="1" dirty="0">
              <a:solidFill>
                <a:schemeClr val="bg1"/>
              </a:solidFill>
              <a:ea typeface="新細明體" pitchFamily="18" charset="-120"/>
            </a:endParaRPr>
          </a:p>
        </p:txBody>
      </p:sp>
      <p:sp>
        <p:nvSpPr>
          <p:cNvPr id="4" name="Freeform 6">
            <a:extLst>
              <a:ext uri="{FF2B5EF4-FFF2-40B4-BE49-F238E27FC236}">
                <a16:creationId xmlns:a16="http://schemas.microsoft.com/office/drawing/2014/main" id="{18C7E81D-4DB9-4034-B400-1013AF1C3DD6}"/>
              </a:ext>
            </a:extLst>
          </p:cNvPr>
          <p:cNvSpPr>
            <a:spLocks noEditPoints="1"/>
          </p:cNvSpPr>
          <p:nvPr userDrawn="1"/>
        </p:nvSpPr>
        <p:spPr bwMode="auto">
          <a:xfrm>
            <a:off x="3758519" y="3196298"/>
            <a:ext cx="4674961" cy="2135857"/>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zh-CN" altLang="en-US" sz="1351"/>
          </a:p>
        </p:txBody>
      </p:sp>
      <p:sp>
        <p:nvSpPr>
          <p:cNvPr id="5" name="標題 1">
            <a:extLst>
              <a:ext uri="{FF2B5EF4-FFF2-40B4-BE49-F238E27FC236}">
                <a16:creationId xmlns:a16="http://schemas.microsoft.com/office/drawing/2014/main" id="{AC23555F-8129-4FC2-BDCF-1AD3180BD96F}"/>
              </a:ext>
            </a:extLst>
          </p:cNvPr>
          <p:cNvSpPr>
            <a:spLocks noGrp="1"/>
          </p:cNvSpPr>
          <p:nvPr>
            <p:ph type="title"/>
          </p:nvPr>
        </p:nvSpPr>
        <p:spPr>
          <a:xfrm>
            <a:off x="4373367" y="3645024"/>
            <a:ext cx="3445268" cy="559130"/>
          </a:xfrm>
        </p:spPr>
        <p:txBody>
          <a:bodyPr/>
          <a:lstStyle>
            <a:lvl1pPr algn="ctr">
              <a:defRPr sz="2400" b="1">
                <a:solidFill>
                  <a:schemeClr val="bg1"/>
                </a:solidFill>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1728570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095875" y="6237605"/>
            <a:ext cx="624840" cy="312420"/>
          </a:xfrm>
          <a:custGeom>
            <a:avLst/>
            <a:gdLst/>
            <a:ahLst/>
            <a:cxnLst/>
            <a:rect l="l" t="t" r="r" b="b"/>
            <a:pathLst>
              <a:path w="624840" h="312420">
                <a:moveTo>
                  <a:pt x="196545" y="228536"/>
                </a:moveTo>
                <a:lnTo>
                  <a:pt x="187058" y="187972"/>
                </a:lnTo>
                <a:lnTo>
                  <a:pt x="163372" y="159778"/>
                </a:lnTo>
                <a:lnTo>
                  <a:pt x="132575" y="139382"/>
                </a:lnTo>
                <a:lnTo>
                  <a:pt x="101777" y="122161"/>
                </a:lnTo>
                <a:lnTo>
                  <a:pt x="78092" y="103543"/>
                </a:lnTo>
                <a:lnTo>
                  <a:pt x="68618" y="78917"/>
                </a:lnTo>
                <a:lnTo>
                  <a:pt x="70840" y="64833"/>
                </a:lnTo>
                <a:lnTo>
                  <a:pt x="77266" y="54483"/>
                </a:lnTo>
                <a:lnTo>
                  <a:pt x="87503" y="48120"/>
                </a:lnTo>
                <a:lnTo>
                  <a:pt x="101180" y="45948"/>
                </a:lnTo>
                <a:lnTo>
                  <a:pt x="116611" y="49987"/>
                </a:lnTo>
                <a:lnTo>
                  <a:pt x="125603" y="60591"/>
                </a:lnTo>
                <a:lnTo>
                  <a:pt x="129794" y="75514"/>
                </a:lnTo>
                <a:lnTo>
                  <a:pt x="130835" y="92468"/>
                </a:lnTo>
                <a:lnTo>
                  <a:pt x="192468" y="92468"/>
                </a:lnTo>
                <a:lnTo>
                  <a:pt x="189039" y="50939"/>
                </a:lnTo>
                <a:lnTo>
                  <a:pt x="172923" y="22161"/>
                </a:lnTo>
                <a:lnTo>
                  <a:pt x="144475" y="5422"/>
                </a:lnTo>
                <a:lnTo>
                  <a:pt x="104089" y="0"/>
                </a:lnTo>
                <a:lnTo>
                  <a:pt x="55829" y="6731"/>
                </a:lnTo>
                <a:lnTo>
                  <a:pt x="25082" y="25184"/>
                </a:lnTo>
                <a:lnTo>
                  <a:pt x="8826" y="52679"/>
                </a:lnTo>
                <a:lnTo>
                  <a:pt x="4064" y="86588"/>
                </a:lnTo>
                <a:lnTo>
                  <a:pt x="17373" y="131953"/>
                </a:lnTo>
                <a:lnTo>
                  <a:pt x="49098" y="162953"/>
                </a:lnTo>
                <a:lnTo>
                  <a:pt x="86969" y="186296"/>
                </a:lnTo>
                <a:lnTo>
                  <a:pt x="118694" y="208673"/>
                </a:lnTo>
                <a:lnTo>
                  <a:pt x="132003" y="236791"/>
                </a:lnTo>
                <a:lnTo>
                  <a:pt x="130022" y="250913"/>
                </a:lnTo>
                <a:lnTo>
                  <a:pt x="124079" y="261899"/>
                </a:lnTo>
                <a:lnTo>
                  <a:pt x="114084" y="269011"/>
                </a:lnTo>
                <a:lnTo>
                  <a:pt x="100012" y="271538"/>
                </a:lnTo>
                <a:lnTo>
                  <a:pt x="79667" y="267220"/>
                </a:lnTo>
                <a:lnTo>
                  <a:pt x="68910" y="255485"/>
                </a:lnTo>
                <a:lnTo>
                  <a:pt x="64693" y="238239"/>
                </a:lnTo>
                <a:lnTo>
                  <a:pt x="63957" y="217347"/>
                </a:lnTo>
                <a:lnTo>
                  <a:pt x="0" y="217347"/>
                </a:lnTo>
                <a:lnTo>
                  <a:pt x="711" y="248399"/>
                </a:lnTo>
                <a:lnTo>
                  <a:pt x="7848" y="275805"/>
                </a:lnTo>
                <a:lnTo>
                  <a:pt x="23710" y="297688"/>
                </a:lnTo>
                <a:lnTo>
                  <a:pt x="50584" y="312178"/>
                </a:lnTo>
                <a:lnTo>
                  <a:pt x="138976" y="312178"/>
                </a:lnTo>
                <a:lnTo>
                  <a:pt x="161213" y="303174"/>
                </a:lnTo>
                <a:lnTo>
                  <a:pt x="179527" y="287375"/>
                </a:lnTo>
                <a:lnTo>
                  <a:pt x="191960" y="263067"/>
                </a:lnTo>
                <a:lnTo>
                  <a:pt x="196545" y="228536"/>
                </a:lnTo>
                <a:close/>
              </a:path>
              <a:path w="624840" h="312420">
                <a:moveTo>
                  <a:pt x="414007" y="99542"/>
                </a:moveTo>
                <a:lnTo>
                  <a:pt x="409295" y="56908"/>
                </a:lnTo>
                <a:lnTo>
                  <a:pt x="390309" y="25692"/>
                </a:lnTo>
                <a:lnTo>
                  <a:pt x="358889" y="6527"/>
                </a:lnTo>
                <a:lnTo>
                  <a:pt x="316903" y="0"/>
                </a:lnTo>
                <a:lnTo>
                  <a:pt x="265747" y="8826"/>
                </a:lnTo>
                <a:lnTo>
                  <a:pt x="234073" y="32715"/>
                </a:lnTo>
                <a:lnTo>
                  <a:pt x="217220" y="67805"/>
                </a:lnTo>
                <a:lnTo>
                  <a:pt x="210527" y="110223"/>
                </a:lnTo>
                <a:lnTo>
                  <a:pt x="209334" y="156095"/>
                </a:lnTo>
                <a:lnTo>
                  <a:pt x="211442" y="218173"/>
                </a:lnTo>
                <a:lnTo>
                  <a:pt x="220522" y="263956"/>
                </a:lnTo>
                <a:lnTo>
                  <a:pt x="240728" y="294830"/>
                </a:lnTo>
                <a:lnTo>
                  <a:pt x="276199" y="312178"/>
                </a:lnTo>
                <a:lnTo>
                  <a:pt x="384937" y="312178"/>
                </a:lnTo>
                <a:lnTo>
                  <a:pt x="414007" y="307479"/>
                </a:lnTo>
                <a:lnTo>
                  <a:pt x="414007" y="151371"/>
                </a:lnTo>
                <a:lnTo>
                  <a:pt x="316318" y="151371"/>
                </a:lnTo>
                <a:lnTo>
                  <a:pt x="316318" y="199085"/>
                </a:lnTo>
                <a:lnTo>
                  <a:pt x="350634" y="199085"/>
                </a:lnTo>
                <a:lnTo>
                  <a:pt x="350634" y="266827"/>
                </a:lnTo>
                <a:lnTo>
                  <a:pt x="343027" y="269240"/>
                </a:lnTo>
                <a:lnTo>
                  <a:pt x="335140" y="271094"/>
                </a:lnTo>
                <a:lnTo>
                  <a:pt x="327164" y="272300"/>
                </a:lnTo>
                <a:lnTo>
                  <a:pt x="319227" y="272719"/>
                </a:lnTo>
                <a:lnTo>
                  <a:pt x="296595" y="268554"/>
                </a:lnTo>
                <a:lnTo>
                  <a:pt x="282524" y="252171"/>
                </a:lnTo>
                <a:lnTo>
                  <a:pt x="275323" y="217805"/>
                </a:lnTo>
                <a:lnTo>
                  <a:pt x="273291" y="159626"/>
                </a:lnTo>
                <a:lnTo>
                  <a:pt x="273926" y="116763"/>
                </a:lnTo>
                <a:lnTo>
                  <a:pt x="278307" y="80467"/>
                </a:lnTo>
                <a:lnTo>
                  <a:pt x="290220" y="55333"/>
                </a:lnTo>
                <a:lnTo>
                  <a:pt x="313410" y="45948"/>
                </a:lnTo>
                <a:lnTo>
                  <a:pt x="333298" y="50342"/>
                </a:lnTo>
                <a:lnTo>
                  <a:pt x="344741" y="62141"/>
                </a:lnTo>
                <a:lnTo>
                  <a:pt x="349961" y="79235"/>
                </a:lnTo>
                <a:lnTo>
                  <a:pt x="351205" y="99542"/>
                </a:lnTo>
                <a:lnTo>
                  <a:pt x="414007" y="99542"/>
                </a:lnTo>
                <a:close/>
              </a:path>
              <a:path w="624840" h="312420">
                <a:moveTo>
                  <a:pt x="624522" y="71272"/>
                </a:moveTo>
                <a:lnTo>
                  <a:pt x="616470" y="39255"/>
                </a:lnTo>
                <a:lnTo>
                  <a:pt x="598601" y="17081"/>
                </a:lnTo>
                <a:lnTo>
                  <a:pt x="571169" y="4178"/>
                </a:lnTo>
                <a:lnTo>
                  <a:pt x="534365" y="0"/>
                </a:lnTo>
                <a:lnTo>
                  <a:pt x="486117" y="6985"/>
                </a:lnTo>
                <a:lnTo>
                  <a:pt x="455358" y="25400"/>
                </a:lnTo>
                <a:lnTo>
                  <a:pt x="439115" y="52768"/>
                </a:lnTo>
                <a:lnTo>
                  <a:pt x="434352" y="86588"/>
                </a:lnTo>
                <a:lnTo>
                  <a:pt x="447662" y="131953"/>
                </a:lnTo>
                <a:lnTo>
                  <a:pt x="479386" y="162953"/>
                </a:lnTo>
                <a:lnTo>
                  <a:pt x="517245" y="186296"/>
                </a:lnTo>
                <a:lnTo>
                  <a:pt x="548970" y="208673"/>
                </a:lnTo>
                <a:lnTo>
                  <a:pt x="562279" y="236791"/>
                </a:lnTo>
                <a:lnTo>
                  <a:pt x="560311" y="250913"/>
                </a:lnTo>
                <a:lnTo>
                  <a:pt x="554355" y="261899"/>
                </a:lnTo>
                <a:lnTo>
                  <a:pt x="544372" y="269011"/>
                </a:lnTo>
                <a:lnTo>
                  <a:pt x="530301" y="271538"/>
                </a:lnTo>
                <a:lnTo>
                  <a:pt x="509854" y="267220"/>
                </a:lnTo>
                <a:lnTo>
                  <a:pt x="498906" y="255485"/>
                </a:lnTo>
                <a:lnTo>
                  <a:pt x="494487" y="238239"/>
                </a:lnTo>
                <a:lnTo>
                  <a:pt x="493674" y="217347"/>
                </a:lnTo>
                <a:lnTo>
                  <a:pt x="430288" y="217347"/>
                </a:lnTo>
                <a:lnTo>
                  <a:pt x="430745" y="248399"/>
                </a:lnTo>
                <a:lnTo>
                  <a:pt x="437845" y="275805"/>
                </a:lnTo>
                <a:lnTo>
                  <a:pt x="453669" y="297688"/>
                </a:lnTo>
                <a:lnTo>
                  <a:pt x="480288" y="312178"/>
                </a:lnTo>
                <a:lnTo>
                  <a:pt x="569264" y="312178"/>
                </a:lnTo>
                <a:lnTo>
                  <a:pt x="587971" y="304952"/>
                </a:lnTo>
                <a:lnTo>
                  <a:pt x="604100" y="293255"/>
                </a:lnTo>
                <a:lnTo>
                  <a:pt x="616623" y="276148"/>
                </a:lnTo>
                <a:lnTo>
                  <a:pt x="624522" y="252691"/>
                </a:lnTo>
                <a:lnTo>
                  <a:pt x="624522" y="208508"/>
                </a:lnTo>
                <a:lnTo>
                  <a:pt x="604913" y="171005"/>
                </a:lnTo>
                <a:lnTo>
                  <a:pt x="572795" y="145516"/>
                </a:lnTo>
                <a:lnTo>
                  <a:pt x="537883" y="125818"/>
                </a:lnTo>
                <a:lnTo>
                  <a:pt x="509816" y="105689"/>
                </a:lnTo>
                <a:lnTo>
                  <a:pt x="498322" y="78917"/>
                </a:lnTo>
                <a:lnTo>
                  <a:pt x="500557" y="64833"/>
                </a:lnTo>
                <a:lnTo>
                  <a:pt x="507047" y="54483"/>
                </a:lnTo>
                <a:lnTo>
                  <a:pt x="517448" y="48120"/>
                </a:lnTo>
                <a:lnTo>
                  <a:pt x="531456" y="45948"/>
                </a:lnTo>
                <a:lnTo>
                  <a:pt x="547154" y="50063"/>
                </a:lnTo>
                <a:lnTo>
                  <a:pt x="556679" y="60820"/>
                </a:lnTo>
                <a:lnTo>
                  <a:pt x="561301" y="75755"/>
                </a:lnTo>
                <a:lnTo>
                  <a:pt x="562279" y="92468"/>
                </a:lnTo>
                <a:lnTo>
                  <a:pt x="624522" y="92468"/>
                </a:lnTo>
                <a:lnTo>
                  <a:pt x="624522" y="71272"/>
                </a:lnTo>
                <a:close/>
              </a:path>
            </a:pathLst>
          </a:custGeom>
          <a:solidFill>
            <a:srgbClr val="848484"/>
          </a:solidFill>
        </p:spPr>
        <p:txBody>
          <a:bodyPr wrap="square" lIns="0" tIns="0" rIns="0" bIns="0" rtlCol="0"/>
          <a:lstStyle/>
          <a:p>
            <a:endParaRPr/>
          </a:p>
        </p:txBody>
      </p:sp>
      <p:sp>
        <p:nvSpPr>
          <p:cNvPr id="17" name="bg object 17"/>
          <p:cNvSpPr/>
          <p:nvPr/>
        </p:nvSpPr>
        <p:spPr>
          <a:xfrm>
            <a:off x="10905744" y="6190488"/>
            <a:ext cx="939800" cy="440690"/>
          </a:xfrm>
          <a:custGeom>
            <a:avLst/>
            <a:gdLst/>
            <a:ahLst/>
            <a:cxnLst/>
            <a:rect l="l" t="t" r="r" b="b"/>
            <a:pathLst>
              <a:path w="939800" h="440689">
                <a:moveTo>
                  <a:pt x="939647" y="358127"/>
                </a:moveTo>
                <a:lnTo>
                  <a:pt x="832624" y="358127"/>
                </a:lnTo>
                <a:lnTo>
                  <a:pt x="832624" y="0"/>
                </a:lnTo>
                <a:lnTo>
                  <a:pt x="814654" y="0"/>
                </a:lnTo>
                <a:lnTo>
                  <a:pt x="814654" y="358127"/>
                </a:lnTo>
                <a:lnTo>
                  <a:pt x="0" y="358127"/>
                </a:lnTo>
                <a:lnTo>
                  <a:pt x="0" y="376974"/>
                </a:lnTo>
                <a:lnTo>
                  <a:pt x="814654" y="376974"/>
                </a:lnTo>
                <a:lnTo>
                  <a:pt x="814654" y="440436"/>
                </a:lnTo>
                <a:lnTo>
                  <a:pt x="832624" y="440436"/>
                </a:lnTo>
                <a:lnTo>
                  <a:pt x="832624" y="376974"/>
                </a:lnTo>
                <a:lnTo>
                  <a:pt x="939647" y="376974"/>
                </a:lnTo>
                <a:lnTo>
                  <a:pt x="939647" y="358127"/>
                </a:lnTo>
                <a:close/>
              </a:path>
            </a:pathLst>
          </a:custGeom>
          <a:solidFill>
            <a:srgbClr val="FF66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4" name="Holder 4"/>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291137141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80010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US"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p>
        </p:txBody>
      </p:sp>
      <p:sp>
        <p:nvSpPr>
          <p:cNvPr id="3" name="Text Placeholder 2"/>
          <p:cNvSpPr>
            <a:spLocks noGrp="1"/>
          </p:cNvSpPr>
          <p:nvPr>
            <p:ph type="body" sz="half" idx="1"/>
          </p:nvPr>
        </p:nvSpPr>
        <p:spPr>
          <a:xfrm>
            <a:off x="609600" y="1600200"/>
            <a:ext cx="5384800" cy="4114800"/>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4218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88882DFE-9D92-42FE-B003-DFF4F4A38BF2}"/>
              </a:ext>
            </a:extLst>
          </p:cNvPr>
          <p:cNvSpPr/>
          <p:nvPr userDrawn="1"/>
        </p:nvSpPr>
        <p:spPr>
          <a:xfrm>
            <a:off x="0" y="3349487"/>
            <a:ext cx="12192000" cy="3508515"/>
          </a:xfrm>
          <a:custGeom>
            <a:avLst/>
            <a:gdLst/>
            <a:ahLst/>
            <a:cxnLst/>
            <a:rect l="l" t="t" r="r" b="b"/>
            <a:pathLst>
              <a:path w="7772400" h="7141845">
                <a:moveTo>
                  <a:pt x="0" y="7141464"/>
                </a:moveTo>
                <a:lnTo>
                  <a:pt x="7772400" y="7141464"/>
                </a:lnTo>
                <a:lnTo>
                  <a:pt x="7772400" y="0"/>
                </a:lnTo>
                <a:lnTo>
                  <a:pt x="0" y="0"/>
                </a:lnTo>
                <a:lnTo>
                  <a:pt x="0" y="7141464"/>
                </a:lnTo>
                <a:close/>
              </a:path>
            </a:pathLst>
          </a:custGeom>
          <a:solidFill>
            <a:srgbClr val="054F98"/>
          </a:solidFill>
          <a:ln>
            <a:solidFill>
              <a:schemeClr val="accent1"/>
            </a:solidFill>
          </a:ln>
        </p:spPr>
        <p:txBody>
          <a:bodyPr wrap="square" lIns="0" tIns="0" rIns="0" bIns="0" rtlCol="0"/>
          <a:lstStyle/>
          <a:p>
            <a:endParaRPr sz="3106"/>
          </a:p>
        </p:txBody>
      </p:sp>
      <p:sp>
        <p:nvSpPr>
          <p:cNvPr id="24" name="Rectangle 4"/>
          <p:cNvSpPr txBox="1">
            <a:spLocks noChangeArrowheads="1"/>
          </p:cNvSpPr>
          <p:nvPr userDrawn="1"/>
        </p:nvSpPr>
        <p:spPr>
          <a:xfrm>
            <a:off x="11439271" y="6515100"/>
            <a:ext cx="1066800" cy="342900"/>
          </a:xfrm>
          <a:prstGeom prst="rect">
            <a:avLst/>
          </a:prstGeom>
          <a:ln/>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r>
              <a:rPr lang="en-US" altLang="zh-TW" sz="1400" b="1" dirty="0">
                <a:solidFill>
                  <a:schemeClr val="bg1"/>
                </a:solidFill>
                <a:ea typeface="新細明體" pitchFamily="18" charset="-120"/>
              </a:rPr>
              <a:t>P.</a:t>
            </a:r>
            <a:fld id="{A7F54B29-E5C7-44FE-9C90-0FA8EEC4F303}" type="slidenum">
              <a:rPr lang="zh-TW" altLang="en-US" sz="1400" b="1" smtClean="0">
                <a:solidFill>
                  <a:schemeClr val="bg1"/>
                </a:solidFill>
                <a:ea typeface="新細明體" pitchFamily="18" charset="-120"/>
              </a:rPr>
              <a:pPr eaLnBrk="1" hangingPunct="1"/>
              <a:t>‹#›</a:t>
            </a:fld>
            <a:endParaRPr lang="en-US" altLang="zh-TW" sz="1400" b="1" dirty="0">
              <a:solidFill>
                <a:schemeClr val="bg1"/>
              </a:solidFill>
              <a:ea typeface="新細明體" pitchFamily="18" charset="-120"/>
            </a:endParaRPr>
          </a:p>
        </p:txBody>
      </p:sp>
      <p:sp>
        <p:nvSpPr>
          <p:cNvPr id="4" name="Freeform 6">
            <a:extLst>
              <a:ext uri="{FF2B5EF4-FFF2-40B4-BE49-F238E27FC236}">
                <a16:creationId xmlns:a16="http://schemas.microsoft.com/office/drawing/2014/main" id="{18C7E81D-4DB9-4034-B400-1013AF1C3DD6}"/>
              </a:ext>
            </a:extLst>
          </p:cNvPr>
          <p:cNvSpPr>
            <a:spLocks noEditPoints="1"/>
          </p:cNvSpPr>
          <p:nvPr userDrawn="1"/>
        </p:nvSpPr>
        <p:spPr bwMode="auto">
          <a:xfrm>
            <a:off x="3758519" y="3196298"/>
            <a:ext cx="4674961" cy="2135857"/>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zh-CN" altLang="en-US" sz="1351"/>
          </a:p>
        </p:txBody>
      </p:sp>
      <p:sp>
        <p:nvSpPr>
          <p:cNvPr id="5" name="標題 1">
            <a:extLst>
              <a:ext uri="{FF2B5EF4-FFF2-40B4-BE49-F238E27FC236}">
                <a16:creationId xmlns:a16="http://schemas.microsoft.com/office/drawing/2014/main" id="{AC23555F-8129-4FC2-BDCF-1AD3180BD96F}"/>
              </a:ext>
            </a:extLst>
          </p:cNvPr>
          <p:cNvSpPr>
            <a:spLocks noGrp="1"/>
          </p:cNvSpPr>
          <p:nvPr>
            <p:ph type="title"/>
          </p:nvPr>
        </p:nvSpPr>
        <p:spPr>
          <a:xfrm>
            <a:off x="4373367" y="3645024"/>
            <a:ext cx="3445268" cy="559130"/>
          </a:xfrm>
        </p:spPr>
        <p:txBody>
          <a:bodyPr/>
          <a:lstStyle>
            <a:lvl1pPr algn="ctr">
              <a:defRPr sz="2400" b="1">
                <a:solidFill>
                  <a:schemeClr val="bg1"/>
                </a:solidFill>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685105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09600" y="941696"/>
            <a:ext cx="11074400" cy="51844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1278508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image" Target="../media/image2.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image" Target="../media/image5.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theme" Target="../theme/theme3.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2063262" y="3429000"/>
            <a:ext cx="6197600" cy="527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dirty="0"/>
              <a:t>Do Not Exceed 2 Lines. Use Arial Black – All Caps</a:t>
            </a:r>
          </a:p>
        </p:txBody>
      </p:sp>
      <p:sp>
        <p:nvSpPr>
          <p:cNvPr id="1028" name="Rectangle 3"/>
          <p:cNvSpPr>
            <a:spLocks noGrp="1" noChangeArrowheads="1"/>
          </p:cNvSpPr>
          <p:nvPr>
            <p:ph type="body" idx="1"/>
          </p:nvPr>
        </p:nvSpPr>
        <p:spPr bwMode="auto">
          <a:xfrm>
            <a:off x="2532187" y="1676400"/>
            <a:ext cx="8815754"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dirty="0"/>
              <a:t>Body copy level 1. Do not alter bullet points</a:t>
            </a:r>
          </a:p>
          <a:p>
            <a:pPr lvl="1"/>
            <a:r>
              <a:rPr lang="en-US" altLang="zh-TW" dirty="0"/>
              <a:t>Body copy level 2. Do not alter bullet points</a:t>
            </a:r>
          </a:p>
          <a:p>
            <a:pPr lvl="2"/>
            <a:r>
              <a:rPr lang="en-US" altLang="zh-TW" dirty="0"/>
              <a:t>Body copy level 3. Do not alter bullet points</a:t>
            </a:r>
          </a:p>
          <a:p>
            <a:pPr lvl="3"/>
            <a:r>
              <a:rPr lang="en-US" altLang="zh-TW" dirty="0"/>
              <a:t>Body copy level 4. Do not alter bullet points</a:t>
            </a:r>
          </a:p>
          <a:p>
            <a:pPr lvl="4"/>
            <a:r>
              <a:rPr lang="en-US" altLang="zh-TW" dirty="0"/>
              <a:t>Body copy level 5. Do not alter bullet points</a:t>
            </a:r>
          </a:p>
        </p:txBody>
      </p:sp>
      <p:sp>
        <p:nvSpPr>
          <p:cNvPr id="1031" name="Text Box 7"/>
          <p:cNvSpPr txBox="1">
            <a:spLocks noChangeArrowheads="1"/>
          </p:cNvSpPr>
          <p:nvPr/>
        </p:nvSpPr>
        <p:spPr bwMode="auto">
          <a:xfrm>
            <a:off x="5162062" y="6505571"/>
            <a:ext cx="1099312" cy="338554"/>
          </a:xfrm>
          <a:prstGeom prst="rect">
            <a:avLst/>
          </a:prstGeom>
          <a:noFill/>
          <a:ln w="9525">
            <a:noFill/>
            <a:miter lim="800000"/>
            <a:headEnd/>
            <a:tailEnd/>
          </a:ln>
          <a:effectLst/>
        </p:spPr>
        <p:txBody>
          <a:bodyPr wrap="square">
            <a:spAutoFit/>
          </a:bodyPr>
          <a:lstStyle/>
          <a:p>
            <a:pPr algn="r">
              <a:defRPr/>
            </a:pPr>
            <a:r>
              <a:rPr lang="en-US" altLang="zh-TW" sz="1600" b="1" dirty="0">
                <a:solidFill>
                  <a:srgbClr val="0033CC"/>
                </a:solidFill>
                <a:latin typeface="Microsoft YaHei" pitchFamily="34" charset="-122"/>
                <a:ea typeface="Microsoft YaHei" pitchFamily="34" charset="-122"/>
              </a:rPr>
              <a:t>P.</a:t>
            </a:r>
            <a:fld id="{183BFED3-86F3-4A8A-99D0-39A96F3075C0}" type="slidenum">
              <a:rPr lang="zh-TW" altLang="en-US" sz="1600" b="1" smtClean="0">
                <a:solidFill>
                  <a:srgbClr val="0033CC"/>
                </a:solidFill>
                <a:latin typeface="Microsoft YaHei" pitchFamily="34" charset="-122"/>
                <a:ea typeface="Microsoft YaHei" pitchFamily="34" charset="-122"/>
              </a:rPr>
              <a:pPr algn="r">
                <a:defRPr/>
              </a:pPr>
              <a:t>‹#›</a:t>
            </a:fld>
            <a:endParaRPr lang="en-US" altLang="zh-TW" sz="3600" b="1" dirty="0">
              <a:solidFill>
                <a:srgbClr val="0033CC"/>
              </a:solidFill>
              <a:latin typeface="Microsoft YaHei" pitchFamily="34" charset="-122"/>
              <a:ea typeface="Microsoft YaHei" pitchFamily="34" charset="-122"/>
            </a:endParaRPr>
          </a:p>
        </p:txBody>
      </p:sp>
      <p:sp>
        <p:nvSpPr>
          <p:cNvPr id="1033" name="Line 9"/>
          <p:cNvSpPr>
            <a:spLocks noChangeShapeType="1"/>
          </p:cNvSpPr>
          <p:nvPr/>
        </p:nvSpPr>
        <p:spPr bwMode="auto">
          <a:xfrm>
            <a:off x="187572" y="6476999"/>
            <a:ext cx="12004428" cy="23383"/>
          </a:xfrm>
          <a:prstGeom prst="line">
            <a:avLst/>
          </a:prstGeom>
          <a:noFill/>
          <a:ln w="12700">
            <a:solidFill>
              <a:srgbClr val="8B8B8B"/>
            </a:solidFill>
            <a:round/>
            <a:headEnd/>
            <a:tailEnd/>
          </a:ln>
          <a:effectLst/>
        </p:spPr>
        <p:txBody>
          <a:bodyPr wrap="none" anchor="ctr"/>
          <a:lstStyle/>
          <a:p>
            <a:pPr>
              <a:defRPr/>
            </a:pPr>
            <a:endParaRPr lang="en-GB" sz="2400">
              <a:latin typeface="Times New Roman" pitchFamily="18" charset="0"/>
            </a:endParaRPr>
          </a:p>
        </p:txBody>
      </p:sp>
      <p:sp>
        <p:nvSpPr>
          <p:cNvPr id="8" name="Text Box 7"/>
          <p:cNvSpPr txBox="1">
            <a:spLocks noChangeArrowheads="1"/>
          </p:cNvSpPr>
          <p:nvPr userDrawn="1"/>
        </p:nvSpPr>
        <p:spPr bwMode="auto">
          <a:xfrm>
            <a:off x="101603" y="6453193"/>
            <a:ext cx="3476210" cy="307777"/>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defRPr/>
            </a:pPr>
            <a:r>
              <a:rPr lang="en-US" altLang="zh-TW" sz="1400" b="1" dirty="0">
                <a:solidFill>
                  <a:schemeClr val="tx1">
                    <a:lumMod val="65000"/>
                    <a:lumOff val="35000"/>
                  </a:schemeClr>
                </a:solidFill>
                <a:latin typeface="Arial" pitchFamily="34" charset="0"/>
                <a:ea typeface="微軟正黑體" pitchFamily="34" charset="-120"/>
                <a:cs typeface="Arial" pitchFamily="34" charset="0"/>
              </a:rPr>
              <a:t>RBA7.1.1 </a:t>
            </a:r>
            <a:r>
              <a:rPr lang="en-GB" sz="1400" b="1" dirty="0">
                <a:solidFill>
                  <a:srgbClr val="C00000"/>
                </a:solidFill>
                <a:latin typeface="Microsoft YaHei" pitchFamily="34" charset="-122"/>
                <a:ea typeface="Microsoft YaHei" pitchFamily="34" charset="-122"/>
                <a:cs typeface="Arial" pitchFamily="34" charset="0"/>
              </a:rPr>
              <a:t>[</a:t>
            </a:r>
            <a:r>
              <a:rPr lang="zh-TW" altLang="en-US" sz="1400" b="1" dirty="0">
                <a:solidFill>
                  <a:srgbClr val="C00000"/>
                </a:solidFill>
                <a:latin typeface="Microsoft YaHei" pitchFamily="34" charset="-122"/>
                <a:ea typeface="Microsoft YaHei" pitchFamily="34" charset="-122"/>
                <a:cs typeface="Arial" pitchFamily="34" charset="0"/>
              </a:rPr>
              <a:t>存在性</a:t>
            </a:r>
            <a:r>
              <a:rPr lang="en-US" altLang="zh-TW" sz="1400" b="1" dirty="0">
                <a:solidFill>
                  <a:srgbClr val="C00000"/>
                </a:solidFill>
                <a:latin typeface="Microsoft YaHei" pitchFamily="34" charset="-122"/>
                <a:ea typeface="Microsoft YaHei" pitchFamily="34" charset="-122"/>
                <a:cs typeface="Arial" pitchFamily="34" charset="0"/>
              </a:rPr>
              <a:t>/</a:t>
            </a:r>
            <a:r>
              <a:rPr lang="zh-TW" altLang="en-US" sz="1400" b="1" dirty="0">
                <a:solidFill>
                  <a:srgbClr val="C00000"/>
                </a:solidFill>
                <a:latin typeface="Microsoft YaHei" pitchFamily="34" charset="-122"/>
                <a:ea typeface="Microsoft YaHei" pitchFamily="34" charset="-122"/>
                <a:cs typeface="Arial" pitchFamily="34" charset="0"/>
              </a:rPr>
              <a:t>一致性</a:t>
            </a:r>
            <a:r>
              <a:rPr lang="en-US" altLang="zh-TW" sz="1400" b="1" dirty="0">
                <a:solidFill>
                  <a:srgbClr val="C00000"/>
                </a:solidFill>
                <a:latin typeface="Microsoft YaHei" pitchFamily="34" charset="-122"/>
                <a:ea typeface="Microsoft YaHei" pitchFamily="34" charset="-122"/>
                <a:cs typeface="Arial" pitchFamily="34" charset="0"/>
              </a:rPr>
              <a:t>/</a:t>
            </a:r>
            <a:r>
              <a:rPr lang="zh-TW" altLang="en-US" sz="1400" b="1" dirty="0">
                <a:solidFill>
                  <a:srgbClr val="C00000"/>
                </a:solidFill>
                <a:latin typeface="Microsoft YaHei" pitchFamily="34" charset="-122"/>
                <a:ea typeface="Microsoft YaHei" pitchFamily="34" charset="-122"/>
                <a:cs typeface="Arial" pitchFamily="34" charset="0"/>
              </a:rPr>
              <a:t>有效性</a:t>
            </a:r>
            <a:r>
              <a:rPr lang="en-US" altLang="zh-TW" sz="1400" b="1" dirty="0">
                <a:solidFill>
                  <a:srgbClr val="C00000"/>
                </a:solidFill>
                <a:latin typeface="Microsoft YaHei" pitchFamily="34" charset="-122"/>
                <a:ea typeface="Microsoft YaHei" pitchFamily="34" charset="-122"/>
                <a:cs typeface="Arial" pitchFamily="34" charset="0"/>
              </a:rPr>
              <a:t>]</a:t>
            </a:r>
            <a:endParaRPr lang="en-GB" sz="1400" b="1" dirty="0">
              <a:solidFill>
                <a:srgbClr val="C00000"/>
              </a:solidFill>
              <a:latin typeface="Microsoft YaHei" pitchFamily="34" charset="-122"/>
              <a:ea typeface="Microsoft YaHei" pitchFamily="34" charset="-122"/>
              <a:cs typeface="Arial" pitchFamily="34" charset="0"/>
            </a:endParaRPr>
          </a:p>
        </p:txBody>
      </p:sp>
      <p:sp>
        <p:nvSpPr>
          <p:cNvPr id="11" name="object 2">
            <a:extLst>
              <a:ext uri="{FF2B5EF4-FFF2-40B4-BE49-F238E27FC236}">
                <a16:creationId xmlns:a16="http://schemas.microsoft.com/office/drawing/2014/main" id="{8E1B81FD-B97E-464F-B392-F9345DFDE475}"/>
              </a:ext>
            </a:extLst>
          </p:cNvPr>
          <p:cNvSpPr/>
          <p:nvPr userDrawn="1"/>
        </p:nvSpPr>
        <p:spPr>
          <a:xfrm>
            <a:off x="9787129" y="4248914"/>
            <a:ext cx="2404871" cy="2228085"/>
          </a:xfrm>
          <a:prstGeom prst="rect">
            <a:avLst/>
          </a:prstGeom>
          <a:blipFill>
            <a:blip r:embed="rId24" cstate="print"/>
            <a:stretch>
              <a:fillRect/>
            </a:stretch>
          </a:blipFill>
        </p:spPr>
        <p:txBody>
          <a:bodyPr wrap="square" lIns="0" tIns="0" rIns="0" bIns="0" rtlCol="0"/>
          <a:lstStyle/>
          <a:p>
            <a:endParaRPr/>
          </a:p>
        </p:txBody>
      </p:sp>
      <p:pic>
        <p:nvPicPr>
          <p:cNvPr id="13" name="Picture 1">
            <a:extLst>
              <a:ext uri="{FF2B5EF4-FFF2-40B4-BE49-F238E27FC236}">
                <a16:creationId xmlns:a16="http://schemas.microsoft.com/office/drawing/2014/main" id="{5F22A124-8B0A-48E8-8DC5-24B9F1FB7C4E}"/>
              </a:ext>
            </a:extLst>
          </p:cNvPr>
          <p:cNvPicPr>
            <a:picLocks noChangeAspect="1" noChangeArrowheads="1"/>
          </p:cNvPicPr>
          <p:nvPr userDrawn="1"/>
        </p:nvPicPr>
        <p:blipFill>
          <a:blip r:embed="rId25" cstate="print"/>
          <a:srcRect/>
          <a:stretch>
            <a:fillRect/>
          </a:stretch>
        </p:blipFill>
        <p:spPr bwMode="auto">
          <a:xfrm>
            <a:off x="11508969" y="6320516"/>
            <a:ext cx="612958" cy="469867"/>
          </a:xfrm>
          <a:prstGeom prst="rect">
            <a:avLst/>
          </a:prstGeom>
          <a:ln w="3175">
            <a:solidFill>
              <a:schemeClr val="accent1"/>
            </a:solidFill>
          </a:ln>
        </p:spPr>
      </p:pic>
      <p:pic>
        <p:nvPicPr>
          <p:cNvPr id="10" name="Picture 4" descr="「RBA Code of Conduct」的圖片搜尋結果">
            <a:extLst>
              <a:ext uri="{FF2B5EF4-FFF2-40B4-BE49-F238E27FC236}">
                <a16:creationId xmlns:a16="http://schemas.microsoft.com/office/drawing/2014/main" id="{1D5F2CA8-F8DE-47B5-1227-EEAB136E3C30}"/>
              </a:ext>
            </a:extLst>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9882809" y="152400"/>
            <a:ext cx="2239118" cy="503766"/>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6BD5F5B3-7102-B6B8-EABF-03B456B40B77}"/>
              </a:ext>
            </a:extLst>
          </p:cNvPr>
          <p:cNvPicPr>
            <a:picLocks noChangeAspect="1"/>
          </p:cNvPicPr>
          <p:nvPr userDrawn="1"/>
        </p:nvPicPr>
        <p:blipFill>
          <a:blip r:embed="rId27"/>
          <a:stretch>
            <a:fillRect/>
          </a:stretch>
        </p:blipFill>
        <p:spPr>
          <a:xfrm>
            <a:off x="10853027" y="6265250"/>
            <a:ext cx="612958" cy="592750"/>
          </a:xfrm>
          <a:prstGeom prst="rect">
            <a:avLst/>
          </a:prstGeom>
        </p:spPr>
      </p:pic>
    </p:spTree>
    <p:extLst>
      <p:ext uri="{BB962C8B-B14F-4D97-AF65-F5344CB8AC3E}">
        <p14:creationId xmlns:p14="http://schemas.microsoft.com/office/powerpoint/2010/main" val="5508436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2" r:id="rId7"/>
    <p:sldLayoutId id="2147483715" r:id="rId8"/>
    <p:sldLayoutId id="2147483716" r:id="rId9"/>
    <p:sldLayoutId id="2147483717" r:id="rId10"/>
    <p:sldLayoutId id="2147483718" r:id="rId11"/>
    <p:sldLayoutId id="2147483719" r:id="rId12"/>
    <p:sldLayoutId id="2147483723" r:id="rId13"/>
    <p:sldLayoutId id="2147483725" r:id="rId14"/>
    <p:sldLayoutId id="2147483728" r:id="rId15"/>
    <p:sldLayoutId id="2147483729" r:id="rId16"/>
    <p:sldLayoutId id="2147483735" r:id="rId17"/>
    <p:sldLayoutId id="2147483736" r:id="rId18"/>
    <p:sldLayoutId id="2147483737" r:id="rId19"/>
    <p:sldLayoutId id="2147483739" r:id="rId20"/>
    <p:sldLayoutId id="2147483792" r:id="rId21"/>
    <p:sldLayoutId id="2147483793" r:id="rId22"/>
  </p:sldLayoutIdLst>
  <p:transition spd="slow">
    <p:wipe/>
  </p:transition>
  <p:txStyles>
    <p:titleStyle>
      <a:lvl1pPr algn="l" rtl="0" eaLnBrk="1" fontAlgn="base" hangingPunct="1">
        <a:spcBef>
          <a:spcPct val="0"/>
        </a:spcBef>
        <a:spcAft>
          <a:spcPct val="0"/>
        </a:spcAft>
        <a:defRPr sz="2400" cap="none" baseline="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342900" indent="-342900" algn="l" rtl="0" eaLnBrk="1" fontAlgn="base" hangingPunct="1">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FF3F00"/>
        </a:buClr>
        <a:buSzPct val="100000"/>
        <a:buFont typeface="Symbol" charset="2"/>
        <a:buChar char="·"/>
        <a:defRPr sz="2000">
          <a:solidFill>
            <a:schemeClr val="tx1"/>
          </a:solidFill>
          <a:latin typeface="+mn-lt"/>
        </a:defRPr>
      </a:lvl2pPr>
      <a:lvl3pPr marL="1143000" indent="-228600" algn="l" rtl="0" eaLnBrk="1" fontAlgn="base" hangingPunct="1">
        <a:spcBef>
          <a:spcPct val="20000"/>
        </a:spcBef>
        <a:spcAft>
          <a:spcPct val="0"/>
        </a:spcAft>
        <a:buClr>
          <a:srgbClr val="FF3F00"/>
        </a:buClr>
        <a:buChar char="–"/>
        <a:defRPr sz="1600">
          <a:solidFill>
            <a:schemeClr val="tx1"/>
          </a:solidFill>
          <a:latin typeface="+mn-lt"/>
        </a:defRPr>
      </a:lvl3pPr>
      <a:lvl4pPr marL="1562100" indent="-228600" algn="l" rtl="0" eaLnBrk="1" fontAlgn="base" hangingPunct="1">
        <a:spcBef>
          <a:spcPct val="20000"/>
        </a:spcBef>
        <a:spcAft>
          <a:spcPct val="0"/>
        </a:spcAft>
        <a:buClr>
          <a:srgbClr val="FF3F00"/>
        </a:buClr>
        <a:buChar char="»"/>
        <a:defRPr sz="1400">
          <a:solidFill>
            <a:schemeClr val="tx1"/>
          </a:solidFill>
          <a:latin typeface="+mn-lt"/>
        </a:defRPr>
      </a:lvl4pPr>
      <a:lvl5pPr marL="1981200" indent="-228600" algn="l" rtl="0" eaLnBrk="1" fontAlgn="base" hangingPunct="1">
        <a:spcBef>
          <a:spcPct val="20000"/>
        </a:spcBef>
        <a:spcAft>
          <a:spcPct val="0"/>
        </a:spcAft>
        <a:buClr>
          <a:srgbClr val="FF3F00"/>
        </a:buClr>
        <a:buChar char="»"/>
        <a:defRPr sz="1400">
          <a:solidFill>
            <a:schemeClr val="tx1"/>
          </a:solidFill>
          <a:latin typeface="+mn-lt"/>
        </a:defRPr>
      </a:lvl5pPr>
      <a:lvl6pPr marL="2438400" indent="-228600" algn="l" rtl="0" eaLnBrk="1" fontAlgn="base" hangingPunct="1">
        <a:spcBef>
          <a:spcPct val="20000"/>
        </a:spcBef>
        <a:spcAft>
          <a:spcPct val="0"/>
        </a:spcAft>
        <a:buClr>
          <a:srgbClr val="FF3F00"/>
        </a:buClr>
        <a:defRPr sz="1400">
          <a:solidFill>
            <a:schemeClr val="tx1"/>
          </a:solidFill>
          <a:latin typeface="+mn-lt"/>
        </a:defRPr>
      </a:lvl6pPr>
      <a:lvl7pPr marL="2895600" indent="-228600" algn="l" rtl="0" eaLnBrk="1" fontAlgn="base" hangingPunct="1">
        <a:spcBef>
          <a:spcPct val="20000"/>
        </a:spcBef>
        <a:spcAft>
          <a:spcPct val="0"/>
        </a:spcAft>
        <a:buClr>
          <a:srgbClr val="FF3F00"/>
        </a:buClr>
        <a:defRPr sz="1400">
          <a:solidFill>
            <a:schemeClr val="tx1"/>
          </a:solidFill>
          <a:latin typeface="+mn-lt"/>
        </a:defRPr>
      </a:lvl7pPr>
      <a:lvl8pPr marL="3352800" indent="-228600" algn="l" rtl="0" eaLnBrk="1" fontAlgn="base" hangingPunct="1">
        <a:spcBef>
          <a:spcPct val="20000"/>
        </a:spcBef>
        <a:spcAft>
          <a:spcPct val="0"/>
        </a:spcAft>
        <a:buClr>
          <a:srgbClr val="FF3F00"/>
        </a:buClr>
        <a:defRPr sz="1400">
          <a:solidFill>
            <a:schemeClr val="tx1"/>
          </a:solidFill>
          <a:latin typeface="+mn-lt"/>
        </a:defRPr>
      </a:lvl8pPr>
      <a:lvl9pPr marL="3810000" indent="-228600" algn="l" rtl="0" eaLnBrk="1" fontAlgn="base" hangingPunct="1">
        <a:spcBef>
          <a:spcPct val="20000"/>
        </a:spcBef>
        <a:spcAft>
          <a:spcPct val="0"/>
        </a:spcAft>
        <a:buClr>
          <a:srgbClr val="FF3F00"/>
        </a:buCl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圖片 2">
            <a:extLst>
              <a:ext uri="{FF2B5EF4-FFF2-40B4-BE49-F238E27FC236}">
                <a16:creationId xmlns:a16="http://schemas.microsoft.com/office/drawing/2014/main" id="{58EA3FB6-4080-40D3-9B7C-20159C787C88}"/>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A8406A07-E42F-4897-95C3-B27D8F1762F0}"/>
              </a:ext>
            </a:extLst>
          </p:cNvPr>
          <p:cNvSpPr/>
          <p:nvPr userDrawn="1"/>
        </p:nvSpPr>
        <p:spPr>
          <a:xfrm rot="10800000">
            <a:off x="0" y="6713538"/>
            <a:ext cx="12192000" cy="192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800"/>
          </a:p>
        </p:txBody>
      </p:sp>
      <p:pic>
        <p:nvPicPr>
          <p:cNvPr id="1028" name="Picture 5">
            <a:extLst>
              <a:ext uri="{FF2B5EF4-FFF2-40B4-BE49-F238E27FC236}">
                <a16:creationId xmlns:a16="http://schemas.microsoft.com/office/drawing/2014/main" id="{3AD2689E-5E0D-4F64-9298-03E99C4C7E3B}"/>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520488" y="107950"/>
            <a:ext cx="577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0">
            <a:extLst>
              <a:ext uri="{FF2B5EF4-FFF2-40B4-BE49-F238E27FC236}">
                <a16:creationId xmlns:a16="http://schemas.microsoft.com/office/drawing/2014/main" id="{F24F59A6-0690-4498-B7F9-23DE9A62FF30}"/>
              </a:ext>
            </a:extLst>
          </p:cNvPr>
          <p:cNvSpPr>
            <a:spLocks noGrp="1" noChangeArrowheads="1"/>
          </p:cNvSpPr>
          <p:nvPr userDrawn="1">
            <p:ph type="body" idx="1"/>
          </p:nvPr>
        </p:nvSpPr>
        <p:spPr bwMode="auto">
          <a:xfrm>
            <a:off x="711200" y="15240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Bullet point 1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a:p>
            <a:pPr lvl="0"/>
            <a:r>
              <a:rPr lang="en-US" altLang="zh-TW"/>
              <a:t>Bullet point 2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p:txBody>
      </p:sp>
      <p:sp>
        <p:nvSpPr>
          <p:cNvPr id="1030" name="Rectangle 9">
            <a:extLst>
              <a:ext uri="{FF2B5EF4-FFF2-40B4-BE49-F238E27FC236}">
                <a16:creationId xmlns:a16="http://schemas.microsoft.com/office/drawing/2014/main" id="{DF5403F4-34E6-4619-BAFD-789CE53F089A}"/>
              </a:ext>
            </a:extLst>
          </p:cNvPr>
          <p:cNvSpPr>
            <a:spLocks noGrp="1" noChangeArrowheads="1"/>
          </p:cNvSpPr>
          <p:nvPr userDrawn="1">
            <p:ph type="title"/>
          </p:nvPr>
        </p:nvSpPr>
        <p:spPr bwMode="auto">
          <a:xfrm>
            <a:off x="538162" y="14287"/>
            <a:ext cx="10974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Headline Title Goes Here (Arial 32 Bold)</a:t>
            </a:r>
          </a:p>
        </p:txBody>
      </p:sp>
      <p:sp>
        <p:nvSpPr>
          <p:cNvPr id="1034" name="Text Box 7">
            <a:extLst>
              <a:ext uri="{FF2B5EF4-FFF2-40B4-BE49-F238E27FC236}">
                <a16:creationId xmlns:a16="http://schemas.microsoft.com/office/drawing/2014/main" id="{E65D6019-5F7F-4521-8E4D-0588335701D7}"/>
              </a:ext>
            </a:extLst>
          </p:cNvPr>
          <p:cNvSpPr txBox="1">
            <a:spLocks noChangeArrowheads="1"/>
          </p:cNvSpPr>
          <p:nvPr userDrawn="1"/>
        </p:nvSpPr>
        <p:spPr bwMode="auto">
          <a:xfrm>
            <a:off x="5546725" y="6628705"/>
            <a:ext cx="109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P.</a:t>
            </a:r>
            <a:fld id="{5D6B58E9-71E0-441D-A568-03FF0688E184}" type="slidenum">
              <a:rPr lang="zh-TW" altLang="en-US" sz="1400">
                <a:solidFill>
                  <a:schemeClr val="bg1"/>
                </a:solidFill>
                <a:latin typeface="Microsoft YaHei" panose="020B0503020204020204" pitchFamily="34" charset="-122"/>
                <a:ea typeface="Microsoft YaHei" panose="020B0503020204020204" pitchFamily="34" charset="-122"/>
              </a:rPr>
              <a:pPr algn="ctr"/>
              <a:t>‹#›</a:t>
            </a:fld>
            <a:endParaRPr lang="en-US" altLang="zh-TW" sz="3200" dirty="0">
              <a:solidFill>
                <a:schemeClr val="bg1"/>
              </a:solidFill>
              <a:latin typeface="Microsoft YaHei" panose="020B0503020204020204" pitchFamily="34" charset="-122"/>
              <a:ea typeface="Microsoft YaHei" panose="020B0503020204020204" pitchFamily="34" charset="-122"/>
            </a:endParaRPr>
          </a:p>
        </p:txBody>
      </p:sp>
      <p:grpSp>
        <p:nvGrpSpPr>
          <p:cNvPr id="12" name="群組 1">
            <a:extLst>
              <a:ext uri="{FF2B5EF4-FFF2-40B4-BE49-F238E27FC236}">
                <a16:creationId xmlns:a16="http://schemas.microsoft.com/office/drawing/2014/main" id="{693CF21E-9591-499E-9AC2-21C90ADCC7CB}"/>
              </a:ext>
            </a:extLst>
          </p:cNvPr>
          <p:cNvGrpSpPr>
            <a:grpSpLocks/>
          </p:cNvGrpSpPr>
          <p:nvPr userDrawn="1"/>
        </p:nvGrpSpPr>
        <p:grpSpPr bwMode="auto">
          <a:xfrm>
            <a:off x="77788" y="6721475"/>
            <a:ext cx="1104900" cy="122238"/>
            <a:chOff x="198964" y="6156268"/>
            <a:chExt cx="1106411" cy="122852"/>
          </a:xfrm>
        </p:grpSpPr>
        <p:sp>
          <p:nvSpPr>
            <p:cNvPr id="13" name="Text Box 20">
              <a:extLst>
                <a:ext uri="{FF2B5EF4-FFF2-40B4-BE49-F238E27FC236}">
                  <a16:creationId xmlns:a16="http://schemas.microsoft.com/office/drawing/2014/main" id="{9E879D2B-AC01-41E0-BAFF-7390D5336900}"/>
                </a:ext>
              </a:extLst>
            </p:cNvPr>
            <p:cNvSpPr txBox="1">
              <a:spLocks noChangeArrowheads="1"/>
            </p:cNvSpPr>
            <p:nvPr userDrawn="1"/>
          </p:nvSpPr>
          <p:spPr bwMode="auto">
            <a:xfrm>
              <a:off x="264140" y="6156268"/>
              <a:ext cx="791656" cy="122852"/>
            </a:xfrm>
            <a:prstGeom prst="rect">
              <a:avLst/>
            </a:prstGeom>
            <a:solidFill>
              <a:schemeClr val="tx1"/>
            </a:solidFill>
            <a:ln>
              <a:noFill/>
            </a:ln>
          </p:spPr>
          <p:txBody>
            <a:bodyPr tIns="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fld id="{A314ACFF-7976-4F5D-9197-BB8D168949EC}" type="datetime1">
                <a:rPr kumimoji="0" lang="zh-TW" altLang="en-US" sz="800" smtClean="0">
                  <a:solidFill>
                    <a:schemeClr val="bg1"/>
                  </a:solidFill>
                </a:rPr>
                <a:pPr eaLnBrk="1" hangingPunct="1">
                  <a:spcBef>
                    <a:spcPct val="30000"/>
                  </a:spcBef>
                  <a:defRPr/>
                </a:pPr>
                <a:t>2023/8/1</a:t>
              </a:fld>
              <a:endParaRPr lang="en-US" altLang="zh-TW" sz="800" dirty="0">
                <a:solidFill>
                  <a:schemeClr val="bg1"/>
                </a:solidFill>
              </a:endParaRPr>
            </a:p>
          </p:txBody>
        </p:sp>
        <p:sp>
          <p:nvSpPr>
            <p:cNvPr id="14" name="Text Box 20">
              <a:extLst>
                <a:ext uri="{FF2B5EF4-FFF2-40B4-BE49-F238E27FC236}">
                  <a16:creationId xmlns:a16="http://schemas.microsoft.com/office/drawing/2014/main" id="{D18A6293-CB4B-488A-8077-AE2E9FC0776E}"/>
                </a:ext>
              </a:extLst>
            </p:cNvPr>
            <p:cNvSpPr txBox="1">
              <a:spLocks noChangeArrowheads="1"/>
            </p:cNvSpPr>
            <p:nvPr userDrawn="1"/>
          </p:nvSpPr>
          <p:spPr bwMode="auto">
            <a:xfrm>
              <a:off x="585254" y="6156268"/>
              <a:ext cx="720121"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TSMC, Ltd</a:t>
              </a:r>
              <a:endParaRPr lang="en-US" altLang="zh-TW" sz="800" dirty="0">
                <a:solidFill>
                  <a:schemeClr val="bg1"/>
                </a:solidFill>
              </a:endParaRPr>
            </a:p>
          </p:txBody>
        </p:sp>
        <p:sp>
          <p:nvSpPr>
            <p:cNvPr id="16" name="Text Box 20">
              <a:extLst>
                <a:ext uri="{FF2B5EF4-FFF2-40B4-BE49-F238E27FC236}">
                  <a16:creationId xmlns:a16="http://schemas.microsoft.com/office/drawing/2014/main" id="{07802A02-CAC3-40CC-B6AE-27EC84E5A3DC}"/>
                </a:ext>
              </a:extLst>
            </p:cNvPr>
            <p:cNvSpPr txBox="1">
              <a:spLocks noChangeArrowheads="1"/>
            </p:cNvSpPr>
            <p:nvPr userDrawn="1"/>
          </p:nvSpPr>
          <p:spPr bwMode="auto">
            <a:xfrm>
              <a:off x="198964" y="6156268"/>
              <a:ext cx="144660"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a:t>
              </a:r>
              <a:endParaRPr lang="en-US" altLang="zh-TW" sz="800" dirty="0">
                <a:solidFill>
                  <a:schemeClr val="bg1"/>
                </a:solidFill>
              </a:endParaRPr>
            </a:p>
          </p:txBody>
        </p:sp>
      </p:grpSp>
      <p:pic>
        <p:nvPicPr>
          <p:cNvPr id="17" name="圖片 4">
            <a:extLst>
              <a:ext uri="{FF2B5EF4-FFF2-40B4-BE49-F238E27FC236}">
                <a16:creationId xmlns:a16="http://schemas.microsoft.com/office/drawing/2014/main" id="{70740137-0C82-4AE4-8D76-C960052D8E5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255250" y="6718300"/>
            <a:ext cx="1936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接點 2">
            <a:extLst>
              <a:ext uri="{FF2B5EF4-FFF2-40B4-BE49-F238E27FC236}">
                <a16:creationId xmlns:a16="http://schemas.microsoft.com/office/drawing/2014/main" id="{07BD2BCD-0503-4017-B183-2804BFA5E497}"/>
              </a:ext>
            </a:extLst>
          </p:cNvPr>
          <p:cNvCxnSpPr>
            <a:cxnSpLocks noChangeShapeType="1"/>
          </p:cNvCxnSpPr>
          <p:nvPr userDrawn="1"/>
        </p:nvCxnSpPr>
        <p:spPr bwMode="auto">
          <a:xfrm flipH="1">
            <a:off x="0" y="6700838"/>
            <a:ext cx="12193588"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097557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ransition spd="slow">
    <p:wipe/>
  </p:transition>
  <p:txStyles>
    <p:titleStyle>
      <a:lvl1pPr algn="l" rtl="0" eaLnBrk="0" fontAlgn="base" hangingPunct="0">
        <a:spcBef>
          <a:spcPct val="0"/>
        </a:spcBef>
        <a:spcAft>
          <a:spcPct val="0"/>
        </a:spcAft>
        <a:defRPr kumimoji="1" sz="3200" b="1">
          <a:solidFill>
            <a:schemeClr val="tx2"/>
          </a:solidFill>
          <a:latin typeface="微軟正黑體" panose="020B0604030504040204" pitchFamily="34" charset="-120"/>
          <a:ea typeface="微軟正黑體" panose="020B0604030504040204" pitchFamily="34" charset="-120"/>
          <a:cs typeface="+mj-cs"/>
        </a:defRPr>
      </a:lvl1pPr>
      <a:lvl2pPr algn="l" rtl="0" eaLnBrk="0" fontAlgn="base" hangingPunct="0">
        <a:spcBef>
          <a:spcPct val="0"/>
        </a:spcBef>
        <a:spcAft>
          <a:spcPct val="0"/>
        </a:spcAft>
        <a:defRPr kumimoji="1" sz="3200" b="1">
          <a:solidFill>
            <a:schemeClr val="tx2"/>
          </a:solidFill>
          <a:latin typeface="Arial" charset="0"/>
          <a:ea typeface="新細明體" charset="-120"/>
        </a:defRPr>
      </a:lvl2pPr>
      <a:lvl3pPr algn="l" rtl="0" eaLnBrk="0" fontAlgn="base" hangingPunct="0">
        <a:spcBef>
          <a:spcPct val="0"/>
        </a:spcBef>
        <a:spcAft>
          <a:spcPct val="0"/>
        </a:spcAft>
        <a:defRPr kumimoji="1" sz="3200" b="1">
          <a:solidFill>
            <a:schemeClr val="tx2"/>
          </a:solidFill>
          <a:latin typeface="Arial" charset="0"/>
          <a:ea typeface="新細明體" charset="-120"/>
        </a:defRPr>
      </a:lvl3pPr>
      <a:lvl4pPr algn="l" rtl="0" eaLnBrk="0" fontAlgn="base" hangingPunct="0">
        <a:spcBef>
          <a:spcPct val="0"/>
        </a:spcBef>
        <a:spcAft>
          <a:spcPct val="0"/>
        </a:spcAft>
        <a:defRPr kumimoji="1" sz="3200" b="1">
          <a:solidFill>
            <a:schemeClr val="tx2"/>
          </a:solidFill>
          <a:latin typeface="Arial" charset="0"/>
          <a:ea typeface="新細明體" charset="-120"/>
        </a:defRPr>
      </a:lvl4pPr>
      <a:lvl5pPr algn="l" rtl="0" eaLnBrk="0" fontAlgn="base" hangingPunct="0">
        <a:spcBef>
          <a:spcPct val="0"/>
        </a:spcBef>
        <a:spcAft>
          <a:spcPct val="0"/>
        </a:spcAft>
        <a:defRPr kumimoji="1" sz="3200" b="1">
          <a:solidFill>
            <a:schemeClr val="tx2"/>
          </a:solidFill>
          <a:latin typeface="Arial" charset="0"/>
          <a:ea typeface="新細明體" charset="-120"/>
        </a:defRPr>
      </a:lvl5pPr>
      <a:lvl6pPr marL="457200" algn="l" rtl="0" fontAlgn="base">
        <a:spcBef>
          <a:spcPct val="0"/>
        </a:spcBef>
        <a:spcAft>
          <a:spcPct val="0"/>
        </a:spcAft>
        <a:defRPr kumimoji="1" sz="3200" b="1">
          <a:solidFill>
            <a:schemeClr val="tx2"/>
          </a:solidFill>
          <a:latin typeface="Arial" charset="0"/>
          <a:ea typeface="新細明體" charset="-120"/>
        </a:defRPr>
      </a:lvl6pPr>
      <a:lvl7pPr marL="914400" algn="l" rtl="0" fontAlgn="base">
        <a:spcBef>
          <a:spcPct val="0"/>
        </a:spcBef>
        <a:spcAft>
          <a:spcPct val="0"/>
        </a:spcAft>
        <a:defRPr kumimoji="1" sz="3200" b="1">
          <a:solidFill>
            <a:schemeClr val="tx2"/>
          </a:solidFill>
          <a:latin typeface="Arial" charset="0"/>
          <a:ea typeface="新細明體" charset="-120"/>
        </a:defRPr>
      </a:lvl7pPr>
      <a:lvl8pPr marL="1371600" algn="l" rtl="0" fontAlgn="base">
        <a:spcBef>
          <a:spcPct val="0"/>
        </a:spcBef>
        <a:spcAft>
          <a:spcPct val="0"/>
        </a:spcAft>
        <a:defRPr kumimoji="1" sz="3200" b="1">
          <a:solidFill>
            <a:schemeClr val="tx2"/>
          </a:solidFill>
          <a:latin typeface="Arial" charset="0"/>
          <a:ea typeface="新細明體" charset="-120"/>
        </a:defRPr>
      </a:lvl8pPr>
      <a:lvl9pPr marL="1828800" algn="l" rtl="0" fontAlgn="base">
        <a:spcBef>
          <a:spcPct val="0"/>
        </a:spcBef>
        <a:spcAft>
          <a:spcPct val="0"/>
        </a:spcAft>
        <a:defRPr kumimoji="1" sz="3200" b="1">
          <a:solidFill>
            <a:schemeClr val="tx2"/>
          </a:solidFill>
          <a:latin typeface="Arial" charset="0"/>
          <a:ea typeface="新細明體" charset="-120"/>
        </a:defRPr>
      </a:lvl9pPr>
    </p:titleStyle>
    <p:bodyStyle>
      <a:lvl1pPr marL="323850" indent="-250825" algn="l" rtl="0" eaLnBrk="0" fontAlgn="base" hangingPunct="0">
        <a:spcBef>
          <a:spcPts val="600"/>
        </a:spcBef>
        <a:spcAft>
          <a:spcPct val="0"/>
        </a:spcAft>
        <a:buClr>
          <a:srgbClr val="FF0000"/>
        </a:buClr>
        <a:buSzPct val="120000"/>
        <a:buFont typeface="Arial" panose="020B0604020202020204" pitchFamily="34" charset="0"/>
        <a:buChar char="•"/>
        <a:defRPr kumimoji="1" sz="2400" b="1">
          <a:solidFill>
            <a:schemeClr val="tx1"/>
          </a:solidFill>
          <a:latin typeface="+mn-lt"/>
          <a:ea typeface="+mn-ea"/>
          <a:cs typeface="+mn-cs"/>
        </a:defRPr>
      </a:lvl1pPr>
      <a:lvl2pPr marL="863600" indent="-250825" algn="l" rtl="0" eaLnBrk="0" fontAlgn="base" hangingPunct="0">
        <a:spcBef>
          <a:spcPts val="600"/>
        </a:spcBef>
        <a:spcAft>
          <a:spcPct val="0"/>
        </a:spcAft>
        <a:buSzPct val="140000"/>
        <a:buFont typeface="Calibri" panose="020F0502020204030204" pitchFamily="34" charset="0"/>
        <a:buChar char="▪"/>
        <a:defRPr kumimoji="1" sz="2000" b="1">
          <a:solidFill>
            <a:schemeClr val="tx1"/>
          </a:solidFill>
          <a:latin typeface="+mn-lt"/>
          <a:ea typeface="+mn-ea"/>
        </a:defRPr>
      </a:lvl2pPr>
      <a:lvl3pPr marL="1331913" indent="-250825" algn="l" rtl="0" eaLnBrk="0" fontAlgn="base" hangingPunct="0">
        <a:spcBef>
          <a:spcPts val="600"/>
        </a:spcBef>
        <a:spcAft>
          <a:spcPct val="0"/>
        </a:spcAft>
        <a:buSzPct val="130000"/>
        <a:buFont typeface="Calibri" panose="020F0502020204030204" pitchFamily="34" charset="0"/>
        <a:buChar char="▫"/>
        <a:defRPr kumimoji="1" b="1">
          <a:solidFill>
            <a:schemeClr val="tx1"/>
          </a:solidFill>
          <a:latin typeface="+mn-lt"/>
          <a:ea typeface="+mn-ea"/>
        </a:defRPr>
      </a:lvl3pPr>
      <a:lvl4pPr marL="1798638" indent="-250825" algn="l" rtl="0" eaLnBrk="0" fontAlgn="base" hangingPunct="0">
        <a:spcBef>
          <a:spcPts val="600"/>
        </a:spcBef>
        <a:spcAft>
          <a:spcPct val="0"/>
        </a:spcAft>
        <a:buSzPct val="90000"/>
        <a:buFont typeface="Arial" panose="020B0604020202020204" pitchFamily="34" charset="0"/>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Times New Roman" pitchFamily="18" charset="0"/>
          <a:ea typeface="+mn-ea"/>
        </a:defRPr>
      </a:lvl5pPr>
      <a:lvl6pPr marL="2514600" indent="-228600" algn="l" rtl="0" fontAlgn="base">
        <a:spcBef>
          <a:spcPct val="20000"/>
        </a:spcBef>
        <a:spcAft>
          <a:spcPct val="0"/>
        </a:spcAft>
        <a:buChar char="»"/>
        <a:defRPr kumimoji="1" sz="2000">
          <a:solidFill>
            <a:schemeClr val="tx1"/>
          </a:solidFill>
          <a:latin typeface="Times New Roman" pitchFamily="18" charset="0"/>
          <a:ea typeface="+mn-ea"/>
        </a:defRPr>
      </a:lvl6pPr>
      <a:lvl7pPr marL="2971800" indent="-228600" algn="l" rtl="0" fontAlgn="base">
        <a:spcBef>
          <a:spcPct val="20000"/>
        </a:spcBef>
        <a:spcAft>
          <a:spcPct val="0"/>
        </a:spcAft>
        <a:buChar char="»"/>
        <a:defRPr kumimoji="1" sz="2000">
          <a:solidFill>
            <a:schemeClr val="tx1"/>
          </a:solidFill>
          <a:latin typeface="Times New Roman" pitchFamily="18" charset="0"/>
          <a:ea typeface="+mn-ea"/>
        </a:defRPr>
      </a:lvl7pPr>
      <a:lvl8pPr marL="3429000" indent="-228600" algn="l" rtl="0" fontAlgn="base">
        <a:spcBef>
          <a:spcPct val="20000"/>
        </a:spcBef>
        <a:spcAft>
          <a:spcPct val="0"/>
        </a:spcAft>
        <a:buChar char="»"/>
        <a:defRPr kumimoji="1" sz="2000">
          <a:solidFill>
            <a:schemeClr val="tx1"/>
          </a:solidFill>
          <a:latin typeface="Times New Roman" pitchFamily="18" charset="0"/>
          <a:ea typeface="+mn-ea"/>
        </a:defRPr>
      </a:lvl8pPr>
      <a:lvl9pPr marL="3886200" indent="-228600" algn="l" rtl="0" fontAlgn="base">
        <a:spcBef>
          <a:spcPct val="20000"/>
        </a:spcBef>
        <a:spcAft>
          <a:spcPct val="0"/>
        </a:spcAft>
        <a:buChar char="»"/>
        <a:defRPr kumimoji="1" sz="2000">
          <a:solidFill>
            <a:schemeClr val="tx1"/>
          </a:solidFill>
          <a:latin typeface="Times New Roman" pitchFamily="18" charset="0"/>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圖片 2">
            <a:extLst>
              <a:ext uri="{FF2B5EF4-FFF2-40B4-BE49-F238E27FC236}">
                <a16:creationId xmlns:a16="http://schemas.microsoft.com/office/drawing/2014/main" id="{58EA3FB6-4080-40D3-9B7C-20159C787C88}"/>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A8406A07-E42F-4897-95C3-B27D8F1762F0}"/>
              </a:ext>
            </a:extLst>
          </p:cNvPr>
          <p:cNvSpPr/>
          <p:nvPr userDrawn="1"/>
        </p:nvSpPr>
        <p:spPr>
          <a:xfrm rot="10800000">
            <a:off x="0" y="6665913"/>
            <a:ext cx="12192000" cy="192087"/>
          </a:xfrm>
          <a:prstGeom prst="rect">
            <a:avLst/>
          </a:prstGeom>
          <a:solidFill>
            <a:srgbClr val="072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800"/>
          </a:p>
        </p:txBody>
      </p:sp>
      <p:sp>
        <p:nvSpPr>
          <p:cNvPr id="1029" name="Rectangle 10">
            <a:extLst>
              <a:ext uri="{FF2B5EF4-FFF2-40B4-BE49-F238E27FC236}">
                <a16:creationId xmlns:a16="http://schemas.microsoft.com/office/drawing/2014/main" id="{F24F59A6-0690-4498-B7F9-23DE9A62FF30}"/>
              </a:ext>
            </a:extLst>
          </p:cNvPr>
          <p:cNvSpPr>
            <a:spLocks noGrp="1" noChangeArrowheads="1"/>
          </p:cNvSpPr>
          <p:nvPr userDrawn="1">
            <p:ph type="body" idx="1"/>
          </p:nvPr>
        </p:nvSpPr>
        <p:spPr bwMode="auto">
          <a:xfrm>
            <a:off x="711200" y="15240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Bullet point 1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a:p>
            <a:pPr lvl="0"/>
            <a:r>
              <a:rPr lang="en-US" altLang="zh-TW"/>
              <a:t>Bullet point 2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p:txBody>
      </p:sp>
      <p:sp>
        <p:nvSpPr>
          <p:cNvPr id="1030" name="Rectangle 9">
            <a:extLst>
              <a:ext uri="{FF2B5EF4-FFF2-40B4-BE49-F238E27FC236}">
                <a16:creationId xmlns:a16="http://schemas.microsoft.com/office/drawing/2014/main" id="{DF5403F4-34E6-4619-BAFD-789CE53F089A}"/>
              </a:ext>
            </a:extLst>
          </p:cNvPr>
          <p:cNvSpPr>
            <a:spLocks noGrp="1" noChangeArrowheads="1"/>
          </p:cNvSpPr>
          <p:nvPr userDrawn="1">
            <p:ph type="title"/>
          </p:nvPr>
        </p:nvSpPr>
        <p:spPr bwMode="auto">
          <a:xfrm>
            <a:off x="538162" y="14287"/>
            <a:ext cx="10974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Headline Title Goes Here (Arial 32 Bold)</a:t>
            </a:r>
          </a:p>
        </p:txBody>
      </p:sp>
      <p:sp>
        <p:nvSpPr>
          <p:cNvPr id="13" name="Text Box 20">
            <a:extLst>
              <a:ext uri="{FF2B5EF4-FFF2-40B4-BE49-F238E27FC236}">
                <a16:creationId xmlns:a16="http://schemas.microsoft.com/office/drawing/2014/main" id="{E71C74B2-457C-4EA8-94C9-46873BC7F664}"/>
              </a:ext>
            </a:extLst>
          </p:cNvPr>
          <p:cNvSpPr txBox="1">
            <a:spLocks noChangeArrowheads="1"/>
          </p:cNvSpPr>
          <p:nvPr userDrawn="1"/>
        </p:nvSpPr>
        <p:spPr bwMode="auto">
          <a:xfrm>
            <a:off x="78055" y="6678663"/>
            <a:ext cx="2792493" cy="153888"/>
          </a:xfrm>
          <a:prstGeom prst="rect">
            <a:avLst/>
          </a:prstGeom>
          <a:solidFill>
            <a:srgbClr val="07286B"/>
          </a:solidFill>
          <a:ln>
            <a:noFill/>
          </a:ln>
        </p:spPr>
        <p:txBody>
          <a:bodyPr wrap="square"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1000" b="0" dirty="0">
                <a:solidFill>
                  <a:schemeClr val="bg1"/>
                </a:solidFill>
                <a:latin typeface="+mj-ea"/>
                <a:ea typeface="+mj-ea"/>
              </a:rPr>
              <a:t>HS</a:t>
            </a:r>
            <a:r>
              <a:rPr kumimoji="0" lang="zh-TW" altLang="en-US" sz="1000" b="0" dirty="0">
                <a:solidFill>
                  <a:schemeClr val="bg1"/>
                </a:solidFill>
                <a:latin typeface="+mj-ea"/>
                <a:ea typeface="+mj-ea"/>
              </a:rPr>
              <a:t> </a:t>
            </a:r>
            <a:r>
              <a:rPr kumimoji="0" lang="en-US" altLang="zh-TW" sz="1000" b="0" dirty="0">
                <a:solidFill>
                  <a:schemeClr val="bg1"/>
                </a:solidFill>
                <a:latin typeface="+mj-ea"/>
                <a:ea typeface="+mj-ea"/>
              </a:rPr>
              <a:t>Group Co. Ltd.</a:t>
            </a:r>
            <a:r>
              <a:rPr kumimoji="0" lang="zh-TW" altLang="en-US" sz="1000" b="0" dirty="0">
                <a:solidFill>
                  <a:schemeClr val="bg1"/>
                </a:solidFill>
                <a:latin typeface="+mj-ea"/>
                <a:ea typeface="+mj-ea"/>
              </a:rPr>
              <a:t>宏盛企業管理顧問公司</a:t>
            </a:r>
            <a:endParaRPr lang="en-US" altLang="zh-TW" sz="1000" b="0" dirty="0">
              <a:solidFill>
                <a:schemeClr val="bg1"/>
              </a:solidFill>
              <a:latin typeface="+mj-ea"/>
              <a:ea typeface="+mj-ea"/>
            </a:endParaRPr>
          </a:p>
        </p:txBody>
      </p:sp>
      <p:cxnSp>
        <p:nvCxnSpPr>
          <p:cNvPr id="1032" name="直線接點 2">
            <a:extLst>
              <a:ext uri="{FF2B5EF4-FFF2-40B4-BE49-F238E27FC236}">
                <a16:creationId xmlns:a16="http://schemas.microsoft.com/office/drawing/2014/main" id="{B6DB9C15-8061-4EBD-AE8E-A065F70322B7}"/>
              </a:ext>
            </a:extLst>
          </p:cNvPr>
          <p:cNvCxnSpPr>
            <a:cxnSpLocks noChangeShapeType="1"/>
          </p:cNvCxnSpPr>
          <p:nvPr userDrawn="1"/>
        </p:nvCxnSpPr>
        <p:spPr bwMode="auto">
          <a:xfrm flipH="1">
            <a:off x="0" y="6653213"/>
            <a:ext cx="12193588" cy="0"/>
          </a:xfrm>
          <a:prstGeom prst="line">
            <a:avLst/>
          </a:prstGeom>
          <a:noFill/>
          <a:ln w="28575" algn="ctr">
            <a:solidFill>
              <a:schemeClr val="accent5">
                <a:lumMod val="50000"/>
              </a:schemeClr>
            </a:solidFill>
            <a:round/>
            <a:headEnd/>
            <a:tailEnd/>
          </a:ln>
          <a:extLst>
            <a:ext uri="{909E8E84-426E-40DD-AFC4-6F175D3DCCD1}">
              <a14:hiddenFill xmlns:a14="http://schemas.microsoft.com/office/drawing/2010/main">
                <a:noFill/>
              </a14:hiddenFill>
            </a:ext>
          </a:extLst>
        </p:spPr>
      </p:cxnSp>
      <p:sp>
        <p:nvSpPr>
          <p:cNvPr id="1034" name="Text Box 7">
            <a:extLst>
              <a:ext uri="{FF2B5EF4-FFF2-40B4-BE49-F238E27FC236}">
                <a16:creationId xmlns:a16="http://schemas.microsoft.com/office/drawing/2014/main" id="{E65D6019-5F7F-4521-8E4D-0588335701D7}"/>
              </a:ext>
            </a:extLst>
          </p:cNvPr>
          <p:cNvSpPr txBox="1">
            <a:spLocks noChangeArrowheads="1"/>
          </p:cNvSpPr>
          <p:nvPr userDrawn="1"/>
        </p:nvSpPr>
        <p:spPr bwMode="auto">
          <a:xfrm>
            <a:off x="5546725" y="6581080"/>
            <a:ext cx="109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P.</a:t>
            </a:r>
            <a:fld id="{5D6B58E9-71E0-441D-A568-03FF0688E184}" type="slidenum">
              <a:rPr lang="zh-TW" altLang="en-US" sz="1400">
                <a:solidFill>
                  <a:schemeClr val="bg1"/>
                </a:solidFill>
                <a:latin typeface="Microsoft YaHei" panose="020B0503020204020204" pitchFamily="34" charset="-122"/>
                <a:ea typeface="Microsoft YaHei" panose="020B0503020204020204" pitchFamily="34" charset="-122"/>
              </a:rPr>
              <a:pPr algn="ctr"/>
              <a:t>‹#›</a:t>
            </a:fld>
            <a:endParaRPr lang="en-US" altLang="zh-TW" sz="3200" dirty="0">
              <a:solidFill>
                <a:schemeClr val="bg1"/>
              </a:solidFill>
              <a:latin typeface="Microsoft YaHei" panose="020B0503020204020204" pitchFamily="34" charset="-122"/>
              <a:ea typeface="Microsoft YaHei" panose="020B0503020204020204" pitchFamily="34" charset="-122"/>
            </a:endParaRPr>
          </a:p>
        </p:txBody>
      </p:sp>
      <p:sp>
        <p:nvSpPr>
          <p:cNvPr id="2" name="文字方塊 1">
            <a:extLst>
              <a:ext uri="{FF2B5EF4-FFF2-40B4-BE49-F238E27FC236}">
                <a16:creationId xmlns:a16="http://schemas.microsoft.com/office/drawing/2014/main" id="{00F546A7-67E3-4D35-8EBD-331423A94468}"/>
              </a:ext>
            </a:extLst>
          </p:cNvPr>
          <p:cNvSpPr txBox="1"/>
          <p:nvPr userDrawn="1"/>
        </p:nvSpPr>
        <p:spPr>
          <a:xfrm>
            <a:off x="10717698" y="6653213"/>
            <a:ext cx="1516762" cy="220573"/>
          </a:xfrm>
          <a:prstGeom prst="rect">
            <a:avLst/>
          </a:prstGeom>
          <a:noFill/>
        </p:spPr>
        <p:txBody>
          <a:bodyPr wrap="none" rtlCol="0">
            <a:spAutoFit/>
          </a:bodyPr>
          <a:lstStyle/>
          <a:p>
            <a:pPr>
              <a:lnSpc>
                <a:spcPts val="1000"/>
              </a:lnSpc>
            </a:pPr>
            <a:r>
              <a:rPr lang="en-US" altLang="zh-TW" sz="1000" b="1" dirty="0">
                <a:solidFill>
                  <a:schemeClr val="bg1"/>
                </a:solidFill>
                <a:latin typeface="微軟正黑體" panose="020B0604030504040204" pitchFamily="34" charset="-120"/>
                <a:ea typeface="微軟正黑體" panose="020B0604030504040204" pitchFamily="34" charset="-120"/>
                <a:cs typeface="Arial" pitchFamily="34" charset="0"/>
                <a:sym typeface="Wingdings" pitchFamily="2" charset="2"/>
              </a:rPr>
              <a:t>ESG / CSR / ISO / RBA</a:t>
            </a:r>
            <a:endParaRPr lang="zh-TW" altLang="en-US" sz="1000" dirty="0">
              <a:solidFill>
                <a:schemeClr val="bg1"/>
              </a:solidFill>
            </a:endParaRPr>
          </a:p>
        </p:txBody>
      </p:sp>
      <p:pic>
        <p:nvPicPr>
          <p:cNvPr id="18" name="Picture 1">
            <a:extLst>
              <a:ext uri="{FF2B5EF4-FFF2-40B4-BE49-F238E27FC236}">
                <a16:creationId xmlns:a16="http://schemas.microsoft.com/office/drawing/2014/main" id="{F741D08F-8EE6-4279-A497-F59A748DEB80}"/>
              </a:ext>
            </a:extLst>
          </p:cNvPr>
          <p:cNvPicPr>
            <a:picLocks noChangeAspect="1" noChangeArrowheads="1"/>
          </p:cNvPicPr>
          <p:nvPr userDrawn="1"/>
        </p:nvPicPr>
        <p:blipFill>
          <a:blip r:embed="rId34" cstate="print"/>
          <a:srcRect/>
          <a:stretch>
            <a:fillRect/>
          </a:stretch>
        </p:blipFill>
        <p:spPr bwMode="auto">
          <a:xfrm>
            <a:off x="11405028" y="116632"/>
            <a:ext cx="630878" cy="483603"/>
          </a:xfrm>
          <a:prstGeom prst="rect">
            <a:avLst/>
          </a:prstGeom>
          <a:noFill/>
          <a:ln w="9525">
            <a:solidFill>
              <a:srgbClr val="082674"/>
            </a:solidFill>
            <a:miter lim="800000"/>
            <a:headEnd/>
            <a:tailEnd/>
          </a:ln>
        </p:spPr>
      </p:pic>
    </p:spTree>
    <p:extLst>
      <p:ext uri="{BB962C8B-B14F-4D97-AF65-F5344CB8AC3E}">
        <p14:creationId xmlns:p14="http://schemas.microsoft.com/office/powerpoint/2010/main" val="34641126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Lst>
  <p:transition spd="slow">
    <p:wipe/>
  </p:transition>
  <p:txStyles>
    <p:titleStyle>
      <a:lvl1pPr algn="l" rtl="0" eaLnBrk="0" fontAlgn="base" hangingPunct="0">
        <a:spcBef>
          <a:spcPct val="0"/>
        </a:spcBef>
        <a:spcAft>
          <a:spcPct val="0"/>
        </a:spcAft>
        <a:defRPr kumimoji="1" sz="3200" b="1">
          <a:solidFill>
            <a:schemeClr val="tx2"/>
          </a:solidFill>
          <a:latin typeface="微軟正黑體" panose="020B0604030504040204" pitchFamily="34" charset="-120"/>
          <a:ea typeface="微軟正黑體" panose="020B0604030504040204" pitchFamily="34" charset="-120"/>
          <a:cs typeface="+mj-cs"/>
        </a:defRPr>
      </a:lvl1pPr>
      <a:lvl2pPr algn="l" rtl="0" eaLnBrk="0" fontAlgn="base" hangingPunct="0">
        <a:spcBef>
          <a:spcPct val="0"/>
        </a:spcBef>
        <a:spcAft>
          <a:spcPct val="0"/>
        </a:spcAft>
        <a:defRPr kumimoji="1" sz="3200" b="1">
          <a:solidFill>
            <a:schemeClr val="tx2"/>
          </a:solidFill>
          <a:latin typeface="Arial" charset="0"/>
          <a:ea typeface="新細明體" charset="-120"/>
        </a:defRPr>
      </a:lvl2pPr>
      <a:lvl3pPr algn="l" rtl="0" eaLnBrk="0" fontAlgn="base" hangingPunct="0">
        <a:spcBef>
          <a:spcPct val="0"/>
        </a:spcBef>
        <a:spcAft>
          <a:spcPct val="0"/>
        </a:spcAft>
        <a:defRPr kumimoji="1" sz="3200" b="1">
          <a:solidFill>
            <a:schemeClr val="tx2"/>
          </a:solidFill>
          <a:latin typeface="Arial" charset="0"/>
          <a:ea typeface="新細明體" charset="-120"/>
        </a:defRPr>
      </a:lvl3pPr>
      <a:lvl4pPr algn="l" rtl="0" eaLnBrk="0" fontAlgn="base" hangingPunct="0">
        <a:spcBef>
          <a:spcPct val="0"/>
        </a:spcBef>
        <a:spcAft>
          <a:spcPct val="0"/>
        </a:spcAft>
        <a:defRPr kumimoji="1" sz="3200" b="1">
          <a:solidFill>
            <a:schemeClr val="tx2"/>
          </a:solidFill>
          <a:latin typeface="Arial" charset="0"/>
          <a:ea typeface="新細明體" charset="-120"/>
        </a:defRPr>
      </a:lvl4pPr>
      <a:lvl5pPr algn="l" rtl="0" eaLnBrk="0" fontAlgn="base" hangingPunct="0">
        <a:spcBef>
          <a:spcPct val="0"/>
        </a:spcBef>
        <a:spcAft>
          <a:spcPct val="0"/>
        </a:spcAft>
        <a:defRPr kumimoji="1" sz="3200" b="1">
          <a:solidFill>
            <a:schemeClr val="tx2"/>
          </a:solidFill>
          <a:latin typeface="Arial" charset="0"/>
          <a:ea typeface="新細明體" charset="-120"/>
        </a:defRPr>
      </a:lvl5pPr>
      <a:lvl6pPr marL="457200" algn="l" rtl="0" fontAlgn="base">
        <a:spcBef>
          <a:spcPct val="0"/>
        </a:spcBef>
        <a:spcAft>
          <a:spcPct val="0"/>
        </a:spcAft>
        <a:defRPr kumimoji="1" sz="3200" b="1">
          <a:solidFill>
            <a:schemeClr val="tx2"/>
          </a:solidFill>
          <a:latin typeface="Arial" charset="0"/>
          <a:ea typeface="新細明體" charset="-120"/>
        </a:defRPr>
      </a:lvl6pPr>
      <a:lvl7pPr marL="914400" algn="l" rtl="0" fontAlgn="base">
        <a:spcBef>
          <a:spcPct val="0"/>
        </a:spcBef>
        <a:spcAft>
          <a:spcPct val="0"/>
        </a:spcAft>
        <a:defRPr kumimoji="1" sz="3200" b="1">
          <a:solidFill>
            <a:schemeClr val="tx2"/>
          </a:solidFill>
          <a:latin typeface="Arial" charset="0"/>
          <a:ea typeface="新細明體" charset="-120"/>
        </a:defRPr>
      </a:lvl7pPr>
      <a:lvl8pPr marL="1371600" algn="l" rtl="0" fontAlgn="base">
        <a:spcBef>
          <a:spcPct val="0"/>
        </a:spcBef>
        <a:spcAft>
          <a:spcPct val="0"/>
        </a:spcAft>
        <a:defRPr kumimoji="1" sz="3200" b="1">
          <a:solidFill>
            <a:schemeClr val="tx2"/>
          </a:solidFill>
          <a:latin typeface="Arial" charset="0"/>
          <a:ea typeface="新細明體" charset="-120"/>
        </a:defRPr>
      </a:lvl8pPr>
      <a:lvl9pPr marL="1828800" algn="l" rtl="0" fontAlgn="base">
        <a:spcBef>
          <a:spcPct val="0"/>
        </a:spcBef>
        <a:spcAft>
          <a:spcPct val="0"/>
        </a:spcAft>
        <a:defRPr kumimoji="1" sz="3200" b="1">
          <a:solidFill>
            <a:schemeClr val="tx2"/>
          </a:solidFill>
          <a:latin typeface="Arial" charset="0"/>
          <a:ea typeface="新細明體" charset="-120"/>
        </a:defRPr>
      </a:lvl9pPr>
    </p:titleStyle>
    <p:bodyStyle>
      <a:lvl1pPr marL="323850" indent="-250825" algn="l" rtl="0" eaLnBrk="0" fontAlgn="base" hangingPunct="0">
        <a:spcBef>
          <a:spcPts val="600"/>
        </a:spcBef>
        <a:spcAft>
          <a:spcPct val="0"/>
        </a:spcAft>
        <a:buClr>
          <a:srgbClr val="FF0000"/>
        </a:buClr>
        <a:buSzPct val="120000"/>
        <a:buFont typeface="Arial" panose="020B0604020202020204" pitchFamily="34" charset="0"/>
        <a:buChar char="•"/>
        <a:defRPr kumimoji="1" sz="2400" b="1">
          <a:solidFill>
            <a:schemeClr val="tx1"/>
          </a:solidFill>
          <a:latin typeface="+mn-lt"/>
          <a:ea typeface="+mn-ea"/>
          <a:cs typeface="+mn-cs"/>
        </a:defRPr>
      </a:lvl1pPr>
      <a:lvl2pPr marL="863600" indent="-250825" algn="l" rtl="0" eaLnBrk="0" fontAlgn="base" hangingPunct="0">
        <a:spcBef>
          <a:spcPts val="600"/>
        </a:spcBef>
        <a:spcAft>
          <a:spcPct val="0"/>
        </a:spcAft>
        <a:buSzPct val="140000"/>
        <a:buFont typeface="Calibri" panose="020F0502020204030204" pitchFamily="34" charset="0"/>
        <a:buChar char="▪"/>
        <a:defRPr kumimoji="1" sz="2000" b="1">
          <a:solidFill>
            <a:schemeClr val="tx1"/>
          </a:solidFill>
          <a:latin typeface="+mn-lt"/>
          <a:ea typeface="+mn-ea"/>
        </a:defRPr>
      </a:lvl2pPr>
      <a:lvl3pPr marL="1331913" indent="-250825" algn="l" rtl="0" eaLnBrk="0" fontAlgn="base" hangingPunct="0">
        <a:spcBef>
          <a:spcPts val="600"/>
        </a:spcBef>
        <a:spcAft>
          <a:spcPct val="0"/>
        </a:spcAft>
        <a:buSzPct val="130000"/>
        <a:buFont typeface="Calibri" panose="020F0502020204030204" pitchFamily="34" charset="0"/>
        <a:buChar char="▫"/>
        <a:defRPr kumimoji="1" b="1">
          <a:solidFill>
            <a:schemeClr val="tx1"/>
          </a:solidFill>
          <a:latin typeface="+mn-lt"/>
          <a:ea typeface="+mn-ea"/>
        </a:defRPr>
      </a:lvl3pPr>
      <a:lvl4pPr marL="1798638" indent="-250825" algn="l" rtl="0" eaLnBrk="0" fontAlgn="base" hangingPunct="0">
        <a:spcBef>
          <a:spcPts val="600"/>
        </a:spcBef>
        <a:spcAft>
          <a:spcPct val="0"/>
        </a:spcAft>
        <a:buSzPct val="90000"/>
        <a:buFont typeface="Arial" panose="020B0604020202020204" pitchFamily="34" charset="0"/>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Times New Roman" pitchFamily="18" charset="0"/>
          <a:ea typeface="+mn-ea"/>
        </a:defRPr>
      </a:lvl5pPr>
      <a:lvl6pPr marL="2514600" indent="-228600" algn="l" rtl="0" fontAlgn="base">
        <a:spcBef>
          <a:spcPct val="20000"/>
        </a:spcBef>
        <a:spcAft>
          <a:spcPct val="0"/>
        </a:spcAft>
        <a:buChar char="»"/>
        <a:defRPr kumimoji="1" sz="2000">
          <a:solidFill>
            <a:schemeClr val="tx1"/>
          </a:solidFill>
          <a:latin typeface="Times New Roman" pitchFamily="18" charset="0"/>
          <a:ea typeface="+mn-ea"/>
        </a:defRPr>
      </a:lvl6pPr>
      <a:lvl7pPr marL="2971800" indent="-228600" algn="l" rtl="0" fontAlgn="base">
        <a:spcBef>
          <a:spcPct val="20000"/>
        </a:spcBef>
        <a:spcAft>
          <a:spcPct val="0"/>
        </a:spcAft>
        <a:buChar char="»"/>
        <a:defRPr kumimoji="1" sz="2000">
          <a:solidFill>
            <a:schemeClr val="tx1"/>
          </a:solidFill>
          <a:latin typeface="Times New Roman" pitchFamily="18" charset="0"/>
          <a:ea typeface="+mn-ea"/>
        </a:defRPr>
      </a:lvl7pPr>
      <a:lvl8pPr marL="3429000" indent="-228600" algn="l" rtl="0" fontAlgn="base">
        <a:spcBef>
          <a:spcPct val="20000"/>
        </a:spcBef>
        <a:spcAft>
          <a:spcPct val="0"/>
        </a:spcAft>
        <a:buChar char="»"/>
        <a:defRPr kumimoji="1" sz="2000">
          <a:solidFill>
            <a:schemeClr val="tx1"/>
          </a:solidFill>
          <a:latin typeface="Times New Roman" pitchFamily="18" charset="0"/>
          <a:ea typeface="+mn-ea"/>
        </a:defRPr>
      </a:lvl8pPr>
      <a:lvl9pPr marL="3886200" indent="-228600" algn="l" rtl="0" fontAlgn="base">
        <a:spcBef>
          <a:spcPct val="20000"/>
        </a:spcBef>
        <a:spcAft>
          <a:spcPct val="0"/>
        </a:spcAft>
        <a:buChar char="»"/>
        <a:defRPr kumimoji="1" sz="2000">
          <a:solidFill>
            <a:schemeClr val="tx1"/>
          </a:solidFill>
          <a:latin typeface="Times New Roman" pitchFamily="18" charset="0"/>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1.xml"/><Relationship Id="rId6" Type="http://schemas.openxmlformats.org/officeDocument/2006/relationships/image" Target="../media/image19.jpg"/><Relationship Id="rId11" Type="http://schemas.openxmlformats.org/officeDocument/2006/relationships/image" Target="../media/image24.jpe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17.xml"/><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7.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7.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jp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104.png"/><Relationship Id="rId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png"/><Relationship Id="rId7" Type="http://schemas.openxmlformats.org/officeDocument/2006/relationships/image" Target="../media/image112.jp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5.png"/><Relationship Id="rId7" Type="http://schemas.openxmlformats.org/officeDocument/2006/relationships/image" Target="../media/image122.jp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5.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16.png"/><Relationship Id="rId9" Type="http://schemas.openxmlformats.org/officeDocument/2006/relationships/image" Target="../media/image128.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34.jpg"/><Relationship Id="rId2"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37.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jp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image" Target="../media/image138.png"/><Relationship Id="rId1" Type="http://schemas.openxmlformats.org/officeDocument/2006/relationships/slideLayout" Target="../slideLayouts/slideLayout22.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16.png"/><Relationship Id="rId9"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16.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39.png"/><Relationship Id="rId5" Type="http://schemas.openxmlformats.org/officeDocument/2006/relationships/image" Target="../media/image149.png"/><Relationship Id="rId10" Type="http://schemas.openxmlformats.org/officeDocument/2006/relationships/image" Target="../media/image114.png"/><Relationship Id="rId4" Type="http://schemas.openxmlformats.org/officeDocument/2006/relationships/image" Target="../media/image148.png"/><Relationship Id="rId9" Type="http://schemas.openxmlformats.org/officeDocument/2006/relationships/image" Target="../media/image153.png"/></Relationships>
</file>

<file path=ppt/slides/_rels/slide39.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4.png"/><Relationship Id="rId7" Type="http://schemas.openxmlformats.org/officeDocument/2006/relationships/image" Target="../media/image157.jpg"/><Relationship Id="rId12" Type="http://schemas.openxmlformats.org/officeDocument/2006/relationships/image" Target="../media/image162.jp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56.jpg"/><Relationship Id="rId11" Type="http://schemas.openxmlformats.org/officeDocument/2006/relationships/image" Target="../media/image161.jpg"/><Relationship Id="rId5" Type="http://schemas.openxmlformats.org/officeDocument/2006/relationships/image" Target="../media/image155.jpg"/><Relationship Id="rId10" Type="http://schemas.openxmlformats.org/officeDocument/2006/relationships/image" Target="../media/image160.png"/><Relationship Id="rId4" Type="http://schemas.openxmlformats.org/officeDocument/2006/relationships/image" Target="../media/image116.png"/><Relationship Id="rId9" Type="http://schemas.openxmlformats.org/officeDocument/2006/relationships/image" Target="../media/image159.jp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54.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image" Target="../media/image114.png"/><Relationship Id="rId1" Type="http://schemas.openxmlformats.org/officeDocument/2006/relationships/slideLayout" Target="../slideLayouts/slideLayout21.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16.png"/><Relationship Id="rId9" Type="http://schemas.openxmlformats.org/officeDocument/2006/relationships/image" Target="../media/image167.png"/><Relationship Id="rId14" Type="http://schemas.openxmlformats.org/officeDocument/2006/relationships/image" Target="../media/image172.png"/></Relationships>
</file>

<file path=ppt/slides/_rels/slide4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jpg"/><Relationship Id="rId10" Type="http://schemas.openxmlformats.org/officeDocument/2006/relationships/image" Target="../media/image179.png"/><Relationship Id="rId4" Type="http://schemas.openxmlformats.org/officeDocument/2006/relationships/image" Target="../media/image116.png"/><Relationship Id="rId9" Type="http://schemas.openxmlformats.org/officeDocument/2006/relationships/image" Target="../media/image178.jpg"/></Relationships>
</file>

<file path=ppt/slides/_rels/slide42.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73.png"/><Relationship Id="rId7" Type="http://schemas.openxmlformats.org/officeDocument/2006/relationships/image" Target="../media/image183.jpg"/><Relationship Id="rId12" Type="http://schemas.openxmlformats.org/officeDocument/2006/relationships/image" Target="../media/image188.jp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82.jpg"/><Relationship Id="rId11" Type="http://schemas.openxmlformats.org/officeDocument/2006/relationships/image" Target="../media/image187.jpg"/><Relationship Id="rId5" Type="http://schemas.openxmlformats.org/officeDocument/2006/relationships/image" Target="../media/image181.jpg"/><Relationship Id="rId10" Type="http://schemas.openxmlformats.org/officeDocument/2006/relationships/image" Target="../media/image186.jpg"/><Relationship Id="rId4" Type="http://schemas.openxmlformats.org/officeDocument/2006/relationships/image" Target="../media/image116.png"/><Relationship Id="rId9" Type="http://schemas.openxmlformats.org/officeDocument/2006/relationships/image" Target="../media/image185.jpg"/></Relationships>
</file>

<file path=ppt/slides/_rels/slide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91.jpg"/><Relationship Id="rId5" Type="http://schemas.openxmlformats.org/officeDocument/2006/relationships/image" Target="../media/image190.jp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9.png"/><Relationship Id="rId7" Type="http://schemas.openxmlformats.org/officeDocument/2006/relationships/image" Target="../media/image194.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16.png"/><Relationship Id="rId9" Type="http://schemas.openxmlformats.org/officeDocument/2006/relationships/image" Target="../media/image196.png"/></Relationships>
</file>

<file path=ppt/slides/_rels/slide4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14.png"/><Relationship Id="rId7" Type="http://schemas.openxmlformats.org/officeDocument/2006/relationships/image" Target="../media/image200.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16.png"/><Relationship Id="rId4" Type="http://schemas.openxmlformats.org/officeDocument/2006/relationships/image" Target="../media/image198.png"/></Relationships>
</file>

<file path=ppt/slides/_rels/slide4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png"/><Relationship Id="rId18" Type="http://schemas.openxmlformats.org/officeDocument/2006/relationships/image" Target="../media/image221.png"/><Relationship Id="rId3" Type="http://schemas.openxmlformats.org/officeDocument/2006/relationships/image" Target="../media/image207.png"/><Relationship Id="rId21" Type="http://schemas.openxmlformats.org/officeDocument/2006/relationships/image" Target="../media/image224.png"/><Relationship Id="rId7" Type="http://schemas.openxmlformats.org/officeDocument/2006/relationships/image" Target="../media/image210.png"/><Relationship Id="rId12" Type="http://schemas.openxmlformats.org/officeDocument/2006/relationships/image" Target="../media/image215.png"/><Relationship Id="rId17" Type="http://schemas.openxmlformats.org/officeDocument/2006/relationships/image" Target="../media/image220.png"/><Relationship Id="rId2" Type="http://schemas.openxmlformats.org/officeDocument/2006/relationships/image" Target="../media/image114.png"/><Relationship Id="rId16" Type="http://schemas.openxmlformats.org/officeDocument/2006/relationships/image" Target="../media/image219.png"/><Relationship Id="rId20"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09.png"/><Relationship Id="rId11" Type="http://schemas.openxmlformats.org/officeDocument/2006/relationships/image" Target="../media/image214.png"/><Relationship Id="rId5" Type="http://schemas.openxmlformats.org/officeDocument/2006/relationships/image" Target="../media/image208.png"/><Relationship Id="rId15" Type="http://schemas.openxmlformats.org/officeDocument/2006/relationships/image" Target="../media/image218.png"/><Relationship Id="rId23" Type="http://schemas.openxmlformats.org/officeDocument/2006/relationships/image" Target="../media/image226.png"/><Relationship Id="rId10" Type="http://schemas.openxmlformats.org/officeDocument/2006/relationships/image" Target="../media/image213.png"/><Relationship Id="rId19" Type="http://schemas.openxmlformats.org/officeDocument/2006/relationships/image" Target="../media/image222.png"/><Relationship Id="rId4" Type="http://schemas.openxmlformats.org/officeDocument/2006/relationships/image" Target="../media/image116.png"/><Relationship Id="rId9" Type="http://schemas.openxmlformats.org/officeDocument/2006/relationships/image" Target="../media/image212.png"/><Relationship Id="rId14" Type="http://schemas.openxmlformats.org/officeDocument/2006/relationships/image" Target="../media/image217.png"/><Relationship Id="rId22" Type="http://schemas.openxmlformats.org/officeDocument/2006/relationships/image" Target="../media/image225.png"/></Relationships>
</file>

<file path=ppt/slides/_rels/slide5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29.jpg"/><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31.jp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32.jp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34.jpg"/><Relationship Id="rId5" Type="http://schemas.openxmlformats.org/officeDocument/2006/relationships/image" Target="../media/image233.jp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28.png"/><Relationship Id="rId7" Type="http://schemas.openxmlformats.org/officeDocument/2006/relationships/image" Target="../media/image238.jp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jpg"/><Relationship Id="rId4" Type="http://schemas.openxmlformats.org/officeDocument/2006/relationships/image" Target="../media/image116.png"/><Relationship Id="rId9" Type="http://schemas.openxmlformats.org/officeDocument/2006/relationships/image" Target="../media/image240.jpg"/></Relationships>
</file>

<file path=ppt/slides/_rels/slide5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42.jpg"/><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5.png"/><Relationship Id="rId3" Type="http://schemas.openxmlformats.org/officeDocument/2006/relationships/image" Target="../media/image35.jpeg"/><Relationship Id="rId21"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34.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2.png"/><Relationship Id="rId24" Type="http://schemas.openxmlformats.org/officeDocument/2006/relationships/image" Target="../media/image53.png"/><Relationship Id="rId5" Type="http://schemas.openxmlformats.org/officeDocument/2006/relationships/image" Target="../media/image37.jpeg"/><Relationship Id="rId15" Type="http://schemas.openxmlformats.org/officeDocument/2006/relationships/image" Target="../media/image46.png"/><Relationship Id="rId23" Type="http://schemas.openxmlformats.org/officeDocument/2006/relationships/image" Target="../media/image32.png"/><Relationship Id="rId10" Type="http://schemas.microsoft.com/office/2007/relationships/hdphoto" Target="../media/hdphoto3.wdp"/><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jpeg"/><Relationship Id="rId22" Type="http://schemas.openxmlformats.org/officeDocument/2006/relationships/image" Target="../media/image31.png"/><Relationship Id="rId27" Type="http://schemas.openxmlformats.org/officeDocument/2006/relationships/image" Target="../media/image56.png"/></Relationships>
</file>

<file path=ppt/slides/_rels/slide6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jpg"/><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250.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53.jpg"/><Relationship Id="rId5" Type="http://schemas.openxmlformats.org/officeDocument/2006/relationships/image" Target="../media/image252.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7.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jp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59.jpg"/><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8" Type="http://schemas.openxmlformats.org/officeDocument/2006/relationships/image" Target="../media/image260.jpg"/><Relationship Id="rId3" Type="http://schemas.openxmlformats.org/officeDocument/2006/relationships/hyperlink" Target="mailto:hrr@gudeng.com" TargetMode="External"/><Relationship Id="rId7" Type="http://schemas.openxmlformats.org/officeDocument/2006/relationships/image" Target="../media/image116.png"/><Relationship Id="rId2" Type="http://schemas.openxmlformats.org/officeDocument/2006/relationships/hyperlink" Target="http://www.gudeng.com/Page" TargetMode="Externa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114.png"/><Relationship Id="rId10" Type="http://schemas.openxmlformats.org/officeDocument/2006/relationships/image" Target="../media/image262.jpg"/><Relationship Id="rId4" Type="http://schemas.openxmlformats.org/officeDocument/2006/relationships/hyperlink" Target="mailto:GDAudit@gudeng.com" TargetMode="External"/><Relationship Id="rId9" Type="http://schemas.openxmlformats.org/officeDocument/2006/relationships/image" Target="../media/image261.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63.jp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258.png"/></Relationships>
</file>

<file path=ppt/slides/_rels/slide6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264.pn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hyperlink" Target="http://www.eicc.info/about_us05.shtml"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7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73.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hyperlink" Target="mailto:GDAudit@gudeng.com" TargetMode="External"/><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7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1.png"/><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7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jpg"/></Relationships>
</file>

<file path=ppt/slides/_rels/slide76.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image" Target="../media/image271.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28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g"/><Relationship Id="rId3" Type="http://schemas.openxmlformats.org/officeDocument/2006/relationships/hyperlink" Target="http://www.eicc.info/about_us05.shtml" TargetMode="External"/><Relationship Id="rId7" Type="http://schemas.openxmlformats.org/officeDocument/2006/relationships/image" Target="../media/image62.png"/><Relationship Id="rId12" Type="http://schemas.openxmlformats.org/officeDocument/2006/relationships/image" Target="../media/image67.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jpg"/><Relationship Id="rId14" Type="http://schemas.openxmlformats.org/officeDocument/2006/relationships/image" Target="../media/image69.jpg"/></Relationships>
</file>

<file path=ppt/slides/_rels/slide80.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291.png"/><Relationship Id="rId4" Type="http://schemas.openxmlformats.org/officeDocument/2006/relationships/image" Target="../media/image29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93.png"/><Relationship Id="rId7" Type="http://schemas.openxmlformats.org/officeDocument/2006/relationships/image" Target="../media/image58.png"/><Relationship Id="rId2" Type="http://schemas.openxmlformats.org/officeDocument/2006/relationships/image" Target="../media/image292.jpeg"/><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295.png"/><Relationship Id="rId4" Type="http://schemas.openxmlformats.org/officeDocument/2006/relationships/image" Target="../media/image294.png"/></Relationships>
</file>

<file path=ppt/slides/_rels/slide84.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hyperlink" Target="https://www.iso.org/standard/75472.html" TargetMode="External"/><Relationship Id="rId2" Type="http://schemas.openxmlformats.org/officeDocument/2006/relationships/hyperlink" Target="https://www.iso.org/standard/66453.html" TargetMode="External"/><Relationship Id="rId1" Type="http://schemas.openxmlformats.org/officeDocument/2006/relationships/slideLayout" Target="../slideLayouts/slideLayout17.xml"/><Relationship Id="rId6" Type="http://schemas.openxmlformats.org/officeDocument/2006/relationships/hyperlink" Target="https://www.iso.org/standard/65601.html" TargetMode="External"/><Relationship Id="rId5" Type="http://schemas.openxmlformats.org/officeDocument/2006/relationships/hyperlink" Target="https://www.iso.org/standard/64148.html" TargetMode="External"/><Relationship Id="rId4" Type="http://schemas.openxmlformats.org/officeDocument/2006/relationships/hyperlink" Target="https://www.iso.org/standard/17186.html"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01.png"/><Relationship Id="rId4" Type="http://schemas.openxmlformats.org/officeDocument/2006/relationships/image" Target="../media/image300.png"/></Relationships>
</file>

<file path=ppt/slides/_rels/slide89.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2" Type="http://schemas.openxmlformats.org/officeDocument/2006/relationships/image" Target="../media/image304.png"/><Relationship Id="rId1" Type="http://schemas.openxmlformats.org/officeDocument/2006/relationships/slideLayout" Target="../slideLayouts/slideLayout15.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 Id="rId9" Type="http://schemas.openxmlformats.org/officeDocument/2006/relationships/image" Target="../media/image311.png"/></Relationships>
</file>

<file path=ppt/slides/_rels/slide91.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312.png"/><Relationship Id="rId7" Type="http://schemas.openxmlformats.org/officeDocument/2006/relationships/image" Target="../media/image31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 y="258793"/>
            <a:ext cx="12191997" cy="6599207"/>
          </a:xfrm>
          <a:prstGeom prst="rect">
            <a:avLst/>
          </a:prstGeom>
        </p:spPr>
      </p:pic>
      <p:sp>
        <p:nvSpPr>
          <p:cNvPr id="6" name="object 6"/>
          <p:cNvSpPr txBox="1">
            <a:spLocks noGrp="1"/>
          </p:cNvSpPr>
          <p:nvPr>
            <p:ph type="sldNum" sz="quarter" idx="7"/>
          </p:nvPr>
        </p:nvSpPr>
        <p:spPr>
          <a:xfrm>
            <a:off x="1524000" y="0"/>
            <a:ext cx="0" cy="153888"/>
          </a:xfrm>
          <a:prstGeom prst="rect">
            <a:avLst/>
          </a:prstGeom>
        </p:spPr>
        <p:txBody>
          <a:bodyPr vert="horz" wrap="square" lIns="0" tIns="0" rIns="0" bIns="0" rtlCol="0">
            <a:spAutoFit/>
          </a:bodyPr>
          <a:lstStyle/>
          <a:p>
            <a:pPr marL="38100"/>
            <a:fld id="{81D60167-4931-47E6-BA6A-407CBD079E47}" type="slidenum">
              <a:rPr spc="-25" dirty="0"/>
              <a:pPr marL="38100"/>
              <a:t>1</a:t>
            </a:fld>
            <a:endParaRPr spc="-25" dirty="0"/>
          </a:p>
        </p:txBody>
      </p:sp>
      <p:sp>
        <p:nvSpPr>
          <p:cNvPr id="9" name="Rectangle 5">
            <a:extLst>
              <a:ext uri="{FF2B5EF4-FFF2-40B4-BE49-F238E27FC236}">
                <a16:creationId xmlns:a16="http://schemas.microsoft.com/office/drawing/2014/main" id="{BCAAC49E-17BC-5BF0-FFE8-A9A75DDE2986}"/>
              </a:ext>
            </a:extLst>
          </p:cNvPr>
          <p:cNvSpPr>
            <a:spLocks noChangeArrowheads="1"/>
          </p:cNvSpPr>
          <p:nvPr/>
        </p:nvSpPr>
        <p:spPr bwMode="auto">
          <a:xfrm>
            <a:off x="2458864" y="4600938"/>
            <a:ext cx="9144001" cy="15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kumimoji="1" sz="2400">
                <a:solidFill>
                  <a:schemeClr val="tx1"/>
                </a:solidFill>
                <a:latin typeface="Times New Roman" panose="02020603050405020304" pitchFamily="18" charset="0"/>
                <a:ea typeface="標楷體" panose="03000509000000000000" pitchFamily="65" charset="-120"/>
              </a:defRPr>
            </a:lvl1pPr>
            <a:lvl2pPr marL="742950" indent="-285750">
              <a:defRPr kumimoji="1" sz="2400">
                <a:solidFill>
                  <a:schemeClr val="tx1"/>
                </a:solidFill>
                <a:latin typeface="Times New Roman" panose="02020603050405020304" pitchFamily="18" charset="0"/>
                <a:ea typeface="標楷體" panose="03000509000000000000" pitchFamily="65" charset="-120"/>
              </a:defRPr>
            </a:lvl2pPr>
            <a:lvl3pPr marL="1143000" indent="-228600">
              <a:defRPr kumimoji="1" sz="2400">
                <a:solidFill>
                  <a:schemeClr val="tx1"/>
                </a:solidFill>
                <a:latin typeface="Times New Roman" panose="02020603050405020304" pitchFamily="18" charset="0"/>
                <a:ea typeface="標楷體" panose="03000509000000000000" pitchFamily="65" charset="-120"/>
              </a:defRPr>
            </a:lvl3pPr>
            <a:lvl4pPr marL="1600200" indent="-228600">
              <a:defRPr kumimoji="1" sz="2400">
                <a:solidFill>
                  <a:schemeClr val="tx1"/>
                </a:solidFill>
                <a:latin typeface="Times New Roman" panose="02020603050405020304" pitchFamily="18" charset="0"/>
                <a:ea typeface="標楷體" panose="03000509000000000000" pitchFamily="65" charset="-120"/>
              </a:defRPr>
            </a:lvl4pPr>
            <a:lvl5pPr marL="2057400" indent="-228600">
              <a:defRPr kumimoji="1" sz="2400">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algn="r">
              <a:lnSpc>
                <a:spcPct val="120000"/>
              </a:lnSpc>
              <a:spcBef>
                <a:spcPts val="0"/>
              </a:spcBef>
            </a:pPr>
            <a:r>
              <a:rPr lang="en-US" altLang="zh-TW" sz="2800"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Ronnie Chen</a:t>
            </a:r>
            <a:r>
              <a:rPr lang="zh-TW" altLang="en-US" sz="2800"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 陳孝倫</a:t>
            </a:r>
            <a:r>
              <a:rPr lang="en-US" altLang="zh-TW" sz="2800"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 </a:t>
            </a:r>
          </a:p>
          <a:p>
            <a:pPr algn="r">
              <a:lnSpc>
                <a:spcPct val="120000"/>
              </a:lnSpc>
              <a:spcBef>
                <a:spcPts val="0"/>
              </a:spcBef>
            </a:pPr>
            <a:r>
              <a:rPr lang="en-US" altLang="zh-TW" sz="1650" b="1" dirty="0">
                <a:solidFill>
                  <a:srgbClr val="0000CC"/>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RONNIE.HL.CHEN@GMAIL.COM</a:t>
            </a:r>
          </a:p>
          <a:p>
            <a:pPr algn="r">
              <a:lnSpc>
                <a:spcPct val="120000"/>
              </a:lnSpc>
              <a:spcBef>
                <a:spcPts val="0"/>
              </a:spcBef>
            </a:pPr>
            <a:r>
              <a:rPr lang="en-US" altLang="zh-TW" sz="1800" b="1" dirty="0">
                <a:solidFill>
                  <a:srgbClr val="0000CC"/>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2023/03/07 </a:t>
            </a:r>
            <a:r>
              <a:rPr lang="en-US" altLang="zh-TW" sz="1400" b="1" dirty="0">
                <a:solidFill>
                  <a:srgbClr val="FF0000"/>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Part:13:20~15:00</a:t>
            </a:r>
            <a:endParaRPr lang="zh-TW" altLang="en-US" sz="1400" b="1" dirty="0">
              <a:solidFill>
                <a:srgbClr val="FF0000"/>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Picture 2" descr="http://www.jsconsulting.com.tw/wp-content/uploads/2017/10/RBA-Responsible-Business-Alliance.png">
            <a:extLst>
              <a:ext uri="{FF2B5EF4-FFF2-40B4-BE49-F238E27FC236}">
                <a16:creationId xmlns:a16="http://schemas.microsoft.com/office/drawing/2014/main" id="{27790D41-0154-CDF9-ED74-D428EA83A8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2481" y="423964"/>
            <a:ext cx="4031217" cy="9200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jsconsulting.com.tw/wp-content/uploads/2017/10/RBA_CodeofConduct.png">
            <a:extLst>
              <a:ext uri="{FF2B5EF4-FFF2-40B4-BE49-F238E27FC236}">
                <a16:creationId xmlns:a16="http://schemas.microsoft.com/office/drawing/2014/main" id="{5E9885AB-4663-5AC6-F3F2-4D59802C8F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140" y="335201"/>
            <a:ext cx="1089328" cy="109477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object 6">
            <a:extLst>
              <a:ext uri="{FF2B5EF4-FFF2-40B4-BE49-F238E27FC236}">
                <a16:creationId xmlns:a16="http://schemas.microsoft.com/office/drawing/2014/main" id="{A0B9D4AD-0DA5-4634-5447-1FCBAA7435F7}"/>
              </a:ext>
            </a:extLst>
          </p:cNvPr>
          <p:cNvGrpSpPr/>
          <p:nvPr/>
        </p:nvGrpSpPr>
        <p:grpSpPr>
          <a:xfrm>
            <a:off x="893518" y="454523"/>
            <a:ext cx="4028814" cy="1840423"/>
            <a:chOff x="996192" y="2547620"/>
            <a:chExt cx="3161030" cy="1469390"/>
          </a:xfrm>
        </p:grpSpPr>
        <p:pic>
          <p:nvPicPr>
            <p:cNvPr id="13" name="object 7">
              <a:extLst>
                <a:ext uri="{FF2B5EF4-FFF2-40B4-BE49-F238E27FC236}">
                  <a16:creationId xmlns:a16="http://schemas.microsoft.com/office/drawing/2014/main" id="{02CED08E-DA69-24C0-8881-5084DB34D820}"/>
                </a:ext>
              </a:extLst>
            </p:cNvPr>
            <p:cNvPicPr/>
            <p:nvPr/>
          </p:nvPicPr>
          <p:blipFill>
            <a:blip r:embed="rId5" cstate="print"/>
            <a:stretch>
              <a:fillRect/>
            </a:stretch>
          </p:blipFill>
          <p:spPr>
            <a:xfrm>
              <a:off x="996192" y="3301732"/>
              <a:ext cx="725704" cy="707456"/>
            </a:xfrm>
            <a:prstGeom prst="rect">
              <a:avLst/>
            </a:prstGeom>
          </p:spPr>
        </p:pic>
        <p:pic>
          <p:nvPicPr>
            <p:cNvPr id="14" name="object 8">
              <a:extLst>
                <a:ext uri="{FF2B5EF4-FFF2-40B4-BE49-F238E27FC236}">
                  <a16:creationId xmlns:a16="http://schemas.microsoft.com/office/drawing/2014/main" id="{824D94AB-7185-5FF1-7612-73AB48764AEF}"/>
                </a:ext>
              </a:extLst>
            </p:cNvPr>
            <p:cNvPicPr/>
            <p:nvPr/>
          </p:nvPicPr>
          <p:blipFill>
            <a:blip r:embed="rId6" cstate="print"/>
            <a:stretch>
              <a:fillRect/>
            </a:stretch>
          </p:blipFill>
          <p:spPr>
            <a:xfrm>
              <a:off x="2224371" y="3308951"/>
              <a:ext cx="719087" cy="707456"/>
            </a:xfrm>
            <a:prstGeom prst="rect">
              <a:avLst/>
            </a:prstGeom>
          </p:spPr>
        </p:pic>
        <p:pic>
          <p:nvPicPr>
            <p:cNvPr id="15" name="object 9">
              <a:extLst>
                <a:ext uri="{FF2B5EF4-FFF2-40B4-BE49-F238E27FC236}">
                  <a16:creationId xmlns:a16="http://schemas.microsoft.com/office/drawing/2014/main" id="{849C908D-CC29-F936-4DA0-38D10767FDE3}"/>
                </a:ext>
              </a:extLst>
            </p:cNvPr>
            <p:cNvPicPr/>
            <p:nvPr/>
          </p:nvPicPr>
          <p:blipFill>
            <a:blip r:embed="rId7" cstate="print"/>
            <a:stretch>
              <a:fillRect/>
            </a:stretch>
          </p:blipFill>
          <p:spPr>
            <a:xfrm>
              <a:off x="1310640" y="2547620"/>
              <a:ext cx="1310639" cy="764539"/>
            </a:xfrm>
            <a:prstGeom prst="rect">
              <a:avLst/>
            </a:prstGeom>
          </p:spPr>
        </p:pic>
        <p:sp>
          <p:nvSpPr>
            <p:cNvPr id="16" name="object 10">
              <a:extLst>
                <a:ext uri="{FF2B5EF4-FFF2-40B4-BE49-F238E27FC236}">
                  <a16:creationId xmlns:a16="http://schemas.microsoft.com/office/drawing/2014/main" id="{718E76C4-F955-9053-6576-506C958521B7}"/>
                </a:ext>
              </a:extLst>
            </p:cNvPr>
            <p:cNvSpPr/>
            <p:nvPr/>
          </p:nvSpPr>
          <p:spPr>
            <a:xfrm>
              <a:off x="1361437" y="2570480"/>
              <a:ext cx="1208405" cy="680085"/>
            </a:xfrm>
            <a:custGeom>
              <a:avLst/>
              <a:gdLst/>
              <a:ahLst/>
              <a:cxnLst/>
              <a:rect l="l" t="t" r="r" b="b"/>
              <a:pathLst>
                <a:path w="1208405" h="680085">
                  <a:moveTo>
                    <a:pt x="1208239" y="0"/>
                  </a:moveTo>
                  <a:lnTo>
                    <a:pt x="1208239" y="339801"/>
                  </a:lnTo>
                  <a:lnTo>
                    <a:pt x="0" y="339801"/>
                  </a:lnTo>
                  <a:lnTo>
                    <a:pt x="0" y="679615"/>
                  </a:lnTo>
                </a:path>
              </a:pathLst>
            </a:custGeom>
            <a:ln w="15875">
              <a:solidFill>
                <a:srgbClr val="4F81BC"/>
              </a:solidFill>
            </a:ln>
          </p:spPr>
          <p:txBody>
            <a:bodyPr wrap="square" lIns="0" tIns="0" rIns="0" bIns="0" rtlCol="0"/>
            <a:lstStyle/>
            <a:p>
              <a:endParaRPr/>
            </a:p>
          </p:txBody>
        </p:sp>
        <p:pic>
          <p:nvPicPr>
            <p:cNvPr id="17" name="object 11">
              <a:extLst>
                <a:ext uri="{FF2B5EF4-FFF2-40B4-BE49-F238E27FC236}">
                  <a16:creationId xmlns:a16="http://schemas.microsoft.com/office/drawing/2014/main" id="{C83772E2-5EFD-C4D8-C39D-7F7AEF2A08B1}"/>
                </a:ext>
              </a:extLst>
            </p:cNvPr>
            <p:cNvPicPr/>
            <p:nvPr/>
          </p:nvPicPr>
          <p:blipFill>
            <a:blip r:embed="rId8" cstate="print"/>
            <a:stretch>
              <a:fillRect/>
            </a:stretch>
          </p:blipFill>
          <p:spPr>
            <a:xfrm>
              <a:off x="2519680" y="2547620"/>
              <a:ext cx="104139" cy="764539"/>
            </a:xfrm>
            <a:prstGeom prst="rect">
              <a:avLst/>
            </a:prstGeom>
          </p:spPr>
        </p:pic>
        <p:sp>
          <p:nvSpPr>
            <p:cNvPr id="18" name="object 12">
              <a:extLst>
                <a:ext uri="{FF2B5EF4-FFF2-40B4-BE49-F238E27FC236}">
                  <a16:creationId xmlns:a16="http://schemas.microsoft.com/office/drawing/2014/main" id="{807C9457-BA58-988B-67C2-6AB207165177}"/>
                </a:ext>
              </a:extLst>
            </p:cNvPr>
            <p:cNvSpPr/>
            <p:nvPr/>
          </p:nvSpPr>
          <p:spPr>
            <a:xfrm>
              <a:off x="2570480" y="2570480"/>
              <a:ext cx="1905" cy="680085"/>
            </a:xfrm>
            <a:custGeom>
              <a:avLst/>
              <a:gdLst/>
              <a:ahLst/>
              <a:cxnLst/>
              <a:rect l="l" t="t" r="r" b="b"/>
              <a:pathLst>
                <a:path w="1905" h="680085">
                  <a:moveTo>
                    <a:pt x="736" y="-7937"/>
                  </a:moveTo>
                  <a:lnTo>
                    <a:pt x="736" y="687552"/>
                  </a:lnTo>
                </a:path>
              </a:pathLst>
            </a:custGeom>
            <a:ln w="17348">
              <a:solidFill>
                <a:srgbClr val="4F81BC"/>
              </a:solidFill>
            </a:ln>
          </p:spPr>
          <p:txBody>
            <a:bodyPr wrap="square" lIns="0" tIns="0" rIns="0" bIns="0" rtlCol="0"/>
            <a:lstStyle/>
            <a:p>
              <a:endParaRPr/>
            </a:p>
          </p:txBody>
        </p:sp>
        <p:pic>
          <p:nvPicPr>
            <p:cNvPr id="19" name="object 13">
              <a:extLst>
                <a:ext uri="{FF2B5EF4-FFF2-40B4-BE49-F238E27FC236}">
                  <a16:creationId xmlns:a16="http://schemas.microsoft.com/office/drawing/2014/main" id="{3A0BC8E4-1492-B3C0-BB61-2E3B6FA7976A}"/>
                </a:ext>
              </a:extLst>
            </p:cNvPr>
            <p:cNvPicPr/>
            <p:nvPr/>
          </p:nvPicPr>
          <p:blipFill>
            <a:blip r:embed="rId9" cstate="print"/>
            <a:stretch>
              <a:fillRect/>
            </a:stretch>
          </p:blipFill>
          <p:spPr>
            <a:xfrm>
              <a:off x="3435818" y="3301732"/>
              <a:ext cx="721292" cy="707456"/>
            </a:xfrm>
            <a:prstGeom prst="rect">
              <a:avLst/>
            </a:prstGeom>
          </p:spPr>
        </p:pic>
        <p:pic>
          <p:nvPicPr>
            <p:cNvPr id="20" name="object 14">
              <a:extLst>
                <a:ext uri="{FF2B5EF4-FFF2-40B4-BE49-F238E27FC236}">
                  <a16:creationId xmlns:a16="http://schemas.microsoft.com/office/drawing/2014/main" id="{87E999B7-151B-72A6-4104-4F8FD52DEED4}"/>
                </a:ext>
              </a:extLst>
            </p:cNvPr>
            <p:cNvPicPr/>
            <p:nvPr/>
          </p:nvPicPr>
          <p:blipFill>
            <a:blip r:embed="rId10" cstate="print"/>
            <a:stretch>
              <a:fillRect/>
            </a:stretch>
          </p:blipFill>
          <p:spPr>
            <a:xfrm>
              <a:off x="2519680" y="2547620"/>
              <a:ext cx="1308099" cy="764539"/>
            </a:xfrm>
            <a:prstGeom prst="rect">
              <a:avLst/>
            </a:prstGeom>
          </p:spPr>
        </p:pic>
        <p:sp>
          <p:nvSpPr>
            <p:cNvPr id="21" name="object 15">
              <a:extLst>
                <a:ext uri="{FF2B5EF4-FFF2-40B4-BE49-F238E27FC236}">
                  <a16:creationId xmlns:a16="http://schemas.microsoft.com/office/drawing/2014/main" id="{EA2AE61D-8BA5-7CFE-B7E5-6667E41CC09B}"/>
                </a:ext>
              </a:extLst>
            </p:cNvPr>
            <p:cNvSpPr/>
            <p:nvPr/>
          </p:nvSpPr>
          <p:spPr>
            <a:xfrm>
              <a:off x="2570480" y="2570480"/>
              <a:ext cx="1207770" cy="680085"/>
            </a:xfrm>
            <a:custGeom>
              <a:avLst/>
              <a:gdLst/>
              <a:ahLst/>
              <a:cxnLst/>
              <a:rect l="l" t="t" r="r" b="b"/>
              <a:pathLst>
                <a:path w="1207770" h="680085">
                  <a:moveTo>
                    <a:pt x="0" y="0"/>
                  </a:moveTo>
                  <a:lnTo>
                    <a:pt x="0" y="339801"/>
                  </a:lnTo>
                  <a:lnTo>
                    <a:pt x="1207211" y="339801"/>
                  </a:lnTo>
                  <a:lnTo>
                    <a:pt x="1207211" y="679615"/>
                  </a:lnTo>
                </a:path>
              </a:pathLst>
            </a:custGeom>
            <a:ln w="15875">
              <a:solidFill>
                <a:srgbClr val="4F81BC"/>
              </a:solidFill>
            </a:ln>
          </p:spPr>
          <p:txBody>
            <a:bodyPr wrap="square" lIns="0" tIns="0" rIns="0" bIns="0" rtlCol="0"/>
            <a:lstStyle/>
            <a:p>
              <a:endParaRPr/>
            </a:p>
          </p:txBody>
        </p:sp>
      </p:grpSp>
      <p:sp>
        <p:nvSpPr>
          <p:cNvPr id="22" name="標題 3">
            <a:extLst>
              <a:ext uri="{FF2B5EF4-FFF2-40B4-BE49-F238E27FC236}">
                <a16:creationId xmlns:a16="http://schemas.microsoft.com/office/drawing/2014/main" id="{278369E5-AC4A-CB85-163E-9634D223F6BD}"/>
              </a:ext>
            </a:extLst>
          </p:cNvPr>
          <p:cNvSpPr txBox="1">
            <a:spLocks/>
          </p:cNvSpPr>
          <p:nvPr/>
        </p:nvSpPr>
        <p:spPr bwMode="auto">
          <a:xfrm>
            <a:off x="6095996" y="1608914"/>
            <a:ext cx="5729960" cy="1656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lang="zh-TW" altLang="en-US" sz="6000" b="1" cap="none" baseline="0">
                <a:solidFill>
                  <a:schemeClr val="bg1"/>
                </a:solidFill>
                <a:latin typeface="Microsoft YaHei" panose="020B0503020204020204" pitchFamily="34" charset="-122"/>
                <a:ea typeface="Microsoft YaHei" panose="020B0503020204020204" pitchFamily="34" charset="-122"/>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lgn="ctr">
              <a:lnSpc>
                <a:spcPts val="4400"/>
              </a:lnSpc>
            </a:pPr>
            <a:r>
              <a:rPr lang="en-US" altLang="zh-TW" sz="3600" kern="0" dirty="0">
                <a:solidFill>
                  <a:schemeClr val="bg2">
                    <a:lumMod val="50000"/>
                  </a:schemeClr>
                </a:solidFill>
              </a:rPr>
              <a:t>RBA </a:t>
            </a:r>
            <a:r>
              <a:rPr lang="zh-TW" altLang="en-US" sz="3600" kern="0" dirty="0">
                <a:solidFill>
                  <a:schemeClr val="bg2">
                    <a:lumMod val="50000"/>
                  </a:schemeClr>
                </a:solidFill>
              </a:rPr>
              <a:t>責任商業聯盟</a:t>
            </a:r>
            <a:r>
              <a:rPr lang="en-US" altLang="zh-TW" sz="3600" kern="0" dirty="0">
                <a:solidFill>
                  <a:schemeClr val="bg2">
                    <a:lumMod val="50000"/>
                  </a:schemeClr>
                </a:solidFill>
              </a:rPr>
              <a:t>®</a:t>
            </a:r>
          </a:p>
          <a:p>
            <a:pPr algn="ctr">
              <a:lnSpc>
                <a:spcPts val="4400"/>
              </a:lnSpc>
            </a:pPr>
            <a:r>
              <a:rPr lang="zh-TW" altLang="en-US" sz="3600" kern="0" dirty="0">
                <a:solidFill>
                  <a:schemeClr val="bg2">
                    <a:lumMod val="50000"/>
                  </a:schemeClr>
                </a:solidFill>
              </a:rPr>
              <a:t>服務類供應商教育訓練</a:t>
            </a:r>
            <a:br>
              <a:rPr lang="zh-TW" altLang="en-US" sz="3600" kern="0" dirty="0">
                <a:solidFill>
                  <a:schemeClr val="bg2">
                    <a:lumMod val="50000"/>
                  </a:schemeClr>
                </a:solidFill>
                <a:effectLst>
                  <a:outerShdw blurRad="38100" dist="38100" dir="2700000" algn="tl">
                    <a:srgbClr val="000000">
                      <a:alpha val="43137"/>
                    </a:srgbClr>
                  </a:outerShdw>
                </a:effectLst>
              </a:rPr>
            </a:br>
            <a:endParaRPr lang="en-US" sz="3600" kern="0" dirty="0">
              <a:solidFill>
                <a:schemeClr val="bg2">
                  <a:lumMod val="50000"/>
                </a:schemeClr>
              </a:solidFill>
              <a:effectLst>
                <a:outerShdw blurRad="38100" dist="38100" dir="2700000" algn="tl">
                  <a:srgbClr val="000000">
                    <a:alpha val="43137"/>
                  </a:srgbClr>
                </a:outerShdw>
              </a:effectLst>
            </a:endParaRPr>
          </a:p>
        </p:txBody>
      </p:sp>
      <p:sp>
        <p:nvSpPr>
          <p:cNvPr id="23" name="文字方塊 22">
            <a:extLst>
              <a:ext uri="{FF2B5EF4-FFF2-40B4-BE49-F238E27FC236}">
                <a16:creationId xmlns:a16="http://schemas.microsoft.com/office/drawing/2014/main" id="{633FF562-CAA4-2790-93C4-7750606C43B2}"/>
              </a:ext>
            </a:extLst>
          </p:cNvPr>
          <p:cNvSpPr txBox="1"/>
          <p:nvPr/>
        </p:nvSpPr>
        <p:spPr>
          <a:xfrm>
            <a:off x="1358220" y="71903"/>
            <a:ext cx="5199640" cy="5265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lnSpc>
                <a:spcPts val="4400"/>
              </a:lnSpc>
              <a:defRPr kumimoji="1" lang="zh-TW" altLang="en-US" sz="4000" b="1" cap="none" baseline="0">
                <a:solidFill>
                  <a:schemeClr val="bg1"/>
                </a:solidFill>
                <a:latin typeface="Microsoft YaHei" panose="020B0503020204020204" pitchFamily="34" charset="-122"/>
                <a:ea typeface="Microsoft YaHei" panose="020B0503020204020204" pitchFamily="34" charset="-122"/>
                <a:cs typeface="+mj-cs"/>
              </a:defRPr>
            </a:lvl1pPr>
            <a:lvl2pPr eaLnBrk="1" hangingPunct="1">
              <a:defRPr>
                <a:solidFill>
                  <a:schemeClr val="tx2"/>
                </a:solidFill>
                <a:latin typeface="Arial" charset="0"/>
              </a:defRPr>
            </a:lvl2pPr>
            <a:lvl3pPr eaLnBrk="1" hangingPunct="1">
              <a:defRPr>
                <a:solidFill>
                  <a:schemeClr val="tx2"/>
                </a:solidFill>
                <a:latin typeface="Arial" charset="0"/>
              </a:defRPr>
            </a:lvl3pPr>
            <a:lvl4pPr eaLnBrk="1" hangingPunct="1">
              <a:defRPr>
                <a:solidFill>
                  <a:schemeClr val="tx2"/>
                </a:solidFill>
                <a:latin typeface="Arial" charset="0"/>
              </a:defRPr>
            </a:lvl4pPr>
            <a:lvl5pPr eaLnBrk="1" hangingPunct="1">
              <a:defRPr>
                <a:solidFill>
                  <a:schemeClr val="tx2"/>
                </a:solidFill>
                <a:latin typeface="Arial" charset="0"/>
              </a:defRPr>
            </a:lvl5pPr>
            <a:lvl6pPr marL="457200" fontAlgn="base">
              <a:spcBef>
                <a:spcPct val="0"/>
              </a:spcBef>
              <a:spcAft>
                <a:spcPct val="0"/>
              </a:spcAft>
              <a:defRPr>
                <a:solidFill>
                  <a:schemeClr val="tx2"/>
                </a:solidFill>
                <a:latin typeface="Arial" charset="0"/>
              </a:defRPr>
            </a:lvl6pPr>
            <a:lvl7pPr marL="914400" fontAlgn="base">
              <a:spcBef>
                <a:spcPct val="0"/>
              </a:spcBef>
              <a:spcAft>
                <a:spcPct val="0"/>
              </a:spcAft>
              <a:defRPr>
                <a:solidFill>
                  <a:schemeClr val="tx2"/>
                </a:solidFill>
                <a:latin typeface="Arial" charset="0"/>
              </a:defRPr>
            </a:lvl7pPr>
            <a:lvl8pPr marL="1371600" fontAlgn="base">
              <a:spcBef>
                <a:spcPct val="0"/>
              </a:spcBef>
              <a:spcAft>
                <a:spcPct val="0"/>
              </a:spcAft>
              <a:defRPr>
                <a:solidFill>
                  <a:schemeClr val="tx2"/>
                </a:solidFill>
                <a:latin typeface="Arial" charset="0"/>
              </a:defRPr>
            </a:lvl8pPr>
            <a:lvl9pPr marL="1828800" fontAlgn="base">
              <a:spcBef>
                <a:spcPct val="0"/>
              </a:spcBef>
              <a:spcAft>
                <a:spcPct val="0"/>
              </a:spcAft>
              <a:defRPr>
                <a:solidFill>
                  <a:schemeClr val="tx2"/>
                </a:solidFill>
                <a:latin typeface="Arial" charset="0"/>
              </a:defRPr>
            </a:lvl9pPr>
          </a:lstStyle>
          <a:p>
            <a:pPr algn="l"/>
            <a:r>
              <a:rPr lang="en-US" altLang="zh-TW" sz="3200" dirty="0">
                <a:solidFill>
                  <a:srgbClr val="FF6600"/>
                </a:solidFill>
              </a:rPr>
              <a:t>2023</a:t>
            </a:r>
            <a:r>
              <a:rPr lang="zh-TW" altLang="en-US" sz="3200" dirty="0">
                <a:solidFill>
                  <a:srgbClr val="FF6600"/>
                </a:solidFill>
              </a:rPr>
              <a:t>年服務類供應商會議</a:t>
            </a:r>
          </a:p>
        </p:txBody>
      </p:sp>
      <p:pic>
        <p:nvPicPr>
          <p:cNvPr id="24" name="Picture 34" descr="Paper_top">
            <a:extLst>
              <a:ext uri="{FF2B5EF4-FFF2-40B4-BE49-F238E27FC236}">
                <a16:creationId xmlns:a16="http://schemas.microsoft.com/office/drawing/2014/main" id="{567C1C5B-49DF-DD5E-7DF8-FC74C4BB5DE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7114" r="80826"/>
          <a:stretch>
            <a:fillRect/>
          </a:stretch>
        </p:blipFill>
        <p:spPr bwMode="auto">
          <a:xfrm>
            <a:off x="9477620" y="3953996"/>
            <a:ext cx="774653" cy="64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a:extLst>
              <a:ext uri="{FF2B5EF4-FFF2-40B4-BE49-F238E27FC236}">
                <a16:creationId xmlns:a16="http://schemas.microsoft.com/office/drawing/2014/main" id="{1A97D1B8-2E39-EB47-BC5B-4CBA4A07DFD4}"/>
              </a:ext>
            </a:extLst>
          </p:cNvPr>
          <p:cNvSpPr/>
          <p:nvPr/>
        </p:nvSpPr>
        <p:spPr>
          <a:xfrm>
            <a:off x="10215975" y="4012255"/>
            <a:ext cx="1466432" cy="584775"/>
          </a:xfrm>
          <a:prstGeom prst="rect">
            <a:avLst/>
          </a:prstGeom>
        </p:spPr>
        <p:txBody>
          <a:bodyPr wrap="square">
            <a:spAutoFit/>
          </a:bodyPr>
          <a:lstStyle/>
          <a:p>
            <a:pPr algn="dist">
              <a:spcBef>
                <a:spcPts val="0"/>
              </a:spcBef>
            </a:pPr>
            <a:r>
              <a:rPr lang="zh-TW" altLang="en-US" sz="1600" b="1" dirty="0">
                <a:solidFill>
                  <a:srgbClr val="002060"/>
                </a:solidFill>
                <a:latin typeface="微軟正黑體" pitchFamily="34" charset="-120"/>
                <a:ea typeface="微軟正黑體" pitchFamily="34" charset="-120"/>
              </a:rPr>
              <a:t>宏盛企業管理</a:t>
            </a:r>
            <a:endParaRPr lang="en-US" altLang="zh-TW" sz="1600" b="1" dirty="0">
              <a:solidFill>
                <a:srgbClr val="002060"/>
              </a:solidFill>
              <a:latin typeface="微軟正黑體" pitchFamily="34" charset="-120"/>
              <a:ea typeface="微軟正黑體" pitchFamily="34" charset="-120"/>
            </a:endParaRPr>
          </a:p>
          <a:p>
            <a:pPr algn="dist">
              <a:spcBef>
                <a:spcPts val="0"/>
              </a:spcBef>
            </a:pPr>
            <a:r>
              <a:rPr lang="zh-TW" altLang="en-US" sz="1600" b="1" dirty="0">
                <a:solidFill>
                  <a:srgbClr val="002060"/>
                </a:solidFill>
                <a:latin typeface="微軟正黑體" pitchFamily="34" charset="-120"/>
                <a:ea typeface="微軟正黑體" pitchFamily="34" charset="-120"/>
              </a:rPr>
              <a:t>顧問有限公司</a:t>
            </a:r>
            <a:endParaRPr lang="en-US" altLang="zh-TW" sz="1600" b="1" dirty="0">
              <a:solidFill>
                <a:srgbClr val="002060"/>
              </a:solidFill>
              <a:latin typeface="微軟正黑體" pitchFamily="34" charset="-120"/>
              <a:ea typeface="微軟正黑體" pitchFamily="34" charset="-120"/>
            </a:endParaRPr>
          </a:p>
        </p:txBody>
      </p:sp>
      <p:pic>
        <p:nvPicPr>
          <p:cNvPr id="27" name="圖片 26">
            <a:extLst>
              <a:ext uri="{FF2B5EF4-FFF2-40B4-BE49-F238E27FC236}">
                <a16:creationId xmlns:a16="http://schemas.microsoft.com/office/drawing/2014/main" id="{24F33EB4-42CC-ADAF-2A7F-9295B0C51A60}"/>
              </a:ext>
            </a:extLst>
          </p:cNvPr>
          <p:cNvPicPr>
            <a:picLocks noChangeAspect="1"/>
          </p:cNvPicPr>
          <p:nvPr/>
        </p:nvPicPr>
        <p:blipFill>
          <a:blip r:embed="rId12"/>
          <a:stretch>
            <a:fillRect/>
          </a:stretch>
        </p:blipFill>
        <p:spPr>
          <a:xfrm>
            <a:off x="141114" y="71903"/>
            <a:ext cx="1054375" cy="10196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圆角矩形 19">
            <a:extLst>
              <a:ext uri="{FF2B5EF4-FFF2-40B4-BE49-F238E27FC236}">
                <a16:creationId xmlns:a16="http://schemas.microsoft.com/office/drawing/2014/main" id="{DE915226-03BC-0293-CF58-D610E10468E8}"/>
              </a:ext>
            </a:extLst>
          </p:cNvPr>
          <p:cNvSpPr/>
          <p:nvPr/>
        </p:nvSpPr>
        <p:spPr>
          <a:xfrm>
            <a:off x="1745662" y="1818286"/>
            <a:ext cx="2767536" cy="407227"/>
          </a:xfrm>
          <a:prstGeom prst="roundRect">
            <a:avLst>
              <a:gd name="adj" fmla="val 50000"/>
            </a:avLst>
          </a:prstGeom>
          <a:solidFill>
            <a:srgbClr val="8FBCE9"/>
          </a:solidFill>
          <a:ln/>
        </p:spPr>
        <p:style>
          <a:lnRef idx="3">
            <a:schemeClr val="lt1"/>
          </a:lnRef>
          <a:fillRef idx="1">
            <a:schemeClr val="accent3"/>
          </a:fillRef>
          <a:effectRef idx="1">
            <a:schemeClr val="accent3"/>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0" name="圆角矩形 18">
            <a:extLst>
              <a:ext uri="{FF2B5EF4-FFF2-40B4-BE49-F238E27FC236}">
                <a16:creationId xmlns:a16="http://schemas.microsoft.com/office/drawing/2014/main" id="{C14C880D-F1DC-38BC-4B4D-B4C234551EE4}"/>
              </a:ext>
            </a:extLst>
          </p:cNvPr>
          <p:cNvSpPr/>
          <p:nvPr/>
        </p:nvSpPr>
        <p:spPr>
          <a:xfrm>
            <a:off x="1201005" y="1278934"/>
            <a:ext cx="2977672" cy="432047"/>
          </a:xfrm>
          <a:prstGeom prst="roundRect">
            <a:avLst>
              <a:gd name="adj" fmla="val 50000"/>
            </a:avLst>
          </a:prstGeom>
          <a:solidFill>
            <a:srgbClr val="5E9FE0"/>
          </a:solidFill>
          <a:ln/>
        </p:spPr>
        <p:style>
          <a:lnRef idx="3">
            <a:schemeClr val="lt1"/>
          </a:lnRef>
          <a:fillRef idx="1">
            <a:schemeClr val="accent3"/>
          </a:fillRef>
          <a:effectRef idx="1">
            <a:schemeClr val="accent3"/>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1" name="圆角矩形 19">
            <a:extLst>
              <a:ext uri="{FF2B5EF4-FFF2-40B4-BE49-F238E27FC236}">
                <a16:creationId xmlns:a16="http://schemas.microsoft.com/office/drawing/2014/main" id="{2904823B-4A75-AE44-121C-49C297B97DDC}"/>
              </a:ext>
            </a:extLst>
          </p:cNvPr>
          <p:cNvSpPr/>
          <p:nvPr/>
        </p:nvSpPr>
        <p:spPr>
          <a:xfrm>
            <a:off x="2532192" y="808720"/>
            <a:ext cx="1887055" cy="407227"/>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2" name="TextBox 106">
            <a:extLst>
              <a:ext uri="{FF2B5EF4-FFF2-40B4-BE49-F238E27FC236}">
                <a16:creationId xmlns:a16="http://schemas.microsoft.com/office/drawing/2014/main" id="{9071C603-2174-E7F9-5DC7-49B109CD11C4}"/>
              </a:ext>
            </a:extLst>
          </p:cNvPr>
          <p:cNvSpPr txBox="1"/>
          <p:nvPr/>
        </p:nvSpPr>
        <p:spPr>
          <a:xfrm>
            <a:off x="2137191" y="839386"/>
            <a:ext cx="1812879" cy="369332"/>
          </a:xfrm>
          <a:prstGeom prst="rect">
            <a:avLst/>
          </a:prstGeom>
          <a:noFill/>
        </p:spPr>
        <p:txBody>
          <a:bodyPr wrap="square" rtlCol="0">
            <a:spAutoFit/>
          </a:bodyPr>
          <a:lstStyle/>
          <a:p>
            <a:pPr algn="r"/>
            <a:r>
              <a:rPr lang="en-US" altLang="zh-CN" sz="1800" b="1" dirty="0">
                <a:solidFill>
                  <a:schemeClr val="bg1"/>
                </a:solidFill>
                <a:latin typeface="微软雅黑" panose="020B0503020204020204" pitchFamily="34" charset="-122"/>
                <a:ea typeface="微软雅黑" panose="020B0503020204020204" pitchFamily="34" charset="-122"/>
              </a:rPr>
              <a:t>Full VAP</a:t>
            </a:r>
          </a:p>
        </p:txBody>
      </p:sp>
      <p:sp>
        <p:nvSpPr>
          <p:cNvPr id="63" name="TextBox 112">
            <a:extLst>
              <a:ext uri="{FF2B5EF4-FFF2-40B4-BE49-F238E27FC236}">
                <a16:creationId xmlns:a16="http://schemas.microsoft.com/office/drawing/2014/main" id="{09D3090D-8BCA-F95E-C123-17D539AB38FC}"/>
              </a:ext>
            </a:extLst>
          </p:cNvPr>
          <p:cNvSpPr txBox="1"/>
          <p:nvPr/>
        </p:nvSpPr>
        <p:spPr>
          <a:xfrm>
            <a:off x="615468" y="1347515"/>
            <a:ext cx="3288927" cy="369332"/>
          </a:xfrm>
          <a:prstGeom prst="rect">
            <a:avLst/>
          </a:prstGeom>
          <a:noFill/>
        </p:spPr>
        <p:txBody>
          <a:bodyPr wrap="square" rtlCol="0">
            <a:spAutoFit/>
          </a:bodyPr>
          <a:lstStyle>
            <a:defPPr>
              <a:defRPr lang="en-US"/>
            </a:defPPr>
            <a:lvl1pPr algn="r">
              <a:defRPr sz="1800" b="1">
                <a:solidFill>
                  <a:schemeClr val="bg1"/>
                </a:solidFill>
                <a:latin typeface="微软雅黑" panose="020B0503020204020204" pitchFamily="34" charset="-122"/>
                <a:ea typeface="微软雅黑" panose="020B0503020204020204" pitchFamily="34" charset="-122"/>
              </a:defRPr>
            </a:lvl1pPr>
          </a:lstStyle>
          <a:p>
            <a:r>
              <a:rPr lang="en-US" altLang="zh-CN" dirty="0"/>
              <a:t>VAP-Medium Scope</a:t>
            </a:r>
          </a:p>
        </p:txBody>
      </p:sp>
      <p:sp>
        <p:nvSpPr>
          <p:cNvPr id="2" name="標題 1">
            <a:extLst>
              <a:ext uri="{FF2B5EF4-FFF2-40B4-BE49-F238E27FC236}">
                <a16:creationId xmlns:a16="http://schemas.microsoft.com/office/drawing/2014/main" id="{BA977FFC-9331-3629-5A1F-6736DFBB78BC}"/>
              </a:ext>
            </a:extLst>
          </p:cNvPr>
          <p:cNvSpPr>
            <a:spLocks noGrp="1"/>
          </p:cNvSpPr>
          <p:nvPr>
            <p:ph type="title"/>
          </p:nvPr>
        </p:nvSpPr>
        <p:spPr/>
        <p:txBody>
          <a:bodyPr/>
          <a:lstStyle/>
          <a:p>
            <a:r>
              <a:rPr lang="en-US" altLang="zh-TW" dirty="0"/>
              <a:t>Introducing New RBA Audit Types</a:t>
            </a:r>
            <a:endParaRPr lang="zh-TW" altLang="en-US" dirty="0"/>
          </a:p>
        </p:txBody>
      </p:sp>
      <p:sp>
        <p:nvSpPr>
          <p:cNvPr id="4" name="Freeform 5">
            <a:extLst>
              <a:ext uri="{FF2B5EF4-FFF2-40B4-BE49-F238E27FC236}">
                <a16:creationId xmlns:a16="http://schemas.microsoft.com/office/drawing/2014/main" id="{5138977B-C527-D941-3AFD-FE68561E64CB}"/>
              </a:ext>
            </a:extLst>
          </p:cNvPr>
          <p:cNvSpPr>
            <a:spLocks/>
          </p:cNvSpPr>
          <p:nvPr/>
        </p:nvSpPr>
        <p:spPr bwMode="auto">
          <a:xfrm>
            <a:off x="5839801" y="1066214"/>
            <a:ext cx="2048933" cy="4891617"/>
          </a:xfrm>
          <a:custGeom>
            <a:avLst/>
            <a:gdLst/>
            <a:ahLst/>
            <a:cxnLst/>
            <a:rect l="l" t="t" r="r" b="b"/>
            <a:pathLst>
              <a:path w="1536700" h="3668713">
                <a:moveTo>
                  <a:pt x="196789" y="0"/>
                </a:moveTo>
                <a:lnTo>
                  <a:pt x="978699" y="0"/>
                </a:lnTo>
                <a:lnTo>
                  <a:pt x="982663" y="0"/>
                </a:lnTo>
                <a:lnTo>
                  <a:pt x="982663" y="401"/>
                </a:lnTo>
                <a:cubicBezTo>
                  <a:pt x="1135160" y="1079"/>
                  <a:pt x="1273070" y="63504"/>
                  <a:pt x="1373318" y="163655"/>
                </a:cubicBezTo>
                <a:cubicBezTo>
                  <a:pt x="1474168" y="264940"/>
                  <a:pt x="1536700" y="404607"/>
                  <a:pt x="1536700" y="558933"/>
                </a:cubicBezTo>
                <a:cubicBezTo>
                  <a:pt x="1536700" y="712993"/>
                  <a:pt x="1474168" y="852926"/>
                  <a:pt x="1373318" y="953945"/>
                </a:cubicBezTo>
                <a:cubicBezTo>
                  <a:pt x="1272202" y="1054963"/>
                  <a:pt x="1132768" y="1117600"/>
                  <a:pt x="978699" y="1117600"/>
                </a:cubicBezTo>
                <a:lnTo>
                  <a:pt x="977900" y="1117600"/>
                </a:lnTo>
                <a:lnTo>
                  <a:pt x="556679" y="1117600"/>
                </a:lnTo>
                <a:cubicBezTo>
                  <a:pt x="476645" y="1117871"/>
                  <a:pt x="404309" y="1150571"/>
                  <a:pt x="351679" y="1202999"/>
                </a:cubicBezTo>
                <a:cubicBezTo>
                  <a:pt x="298967" y="1256040"/>
                  <a:pt x="266222" y="1329072"/>
                  <a:pt x="266222" y="1409833"/>
                </a:cubicBezTo>
                <a:cubicBezTo>
                  <a:pt x="266222" y="1490595"/>
                  <a:pt x="298967" y="1563627"/>
                  <a:pt x="351679" y="1616401"/>
                </a:cubicBezTo>
                <a:cubicBezTo>
                  <a:pt x="404427" y="1669212"/>
                  <a:pt x="476967" y="1701677"/>
                  <a:pt x="557213" y="1701855"/>
                </a:cubicBezTo>
                <a:lnTo>
                  <a:pt x="557213" y="1701800"/>
                </a:lnTo>
                <a:lnTo>
                  <a:pt x="978699" y="1701800"/>
                </a:lnTo>
                <a:lnTo>
                  <a:pt x="982663" y="1701800"/>
                </a:lnTo>
                <a:lnTo>
                  <a:pt x="982663" y="1702201"/>
                </a:lnTo>
                <a:cubicBezTo>
                  <a:pt x="1135160" y="1702879"/>
                  <a:pt x="1273070" y="1765289"/>
                  <a:pt x="1373318" y="1865416"/>
                </a:cubicBezTo>
                <a:cubicBezTo>
                  <a:pt x="1474168" y="1966677"/>
                  <a:pt x="1536700" y="2106311"/>
                  <a:pt x="1536700" y="2260600"/>
                </a:cubicBezTo>
                <a:cubicBezTo>
                  <a:pt x="1536700" y="2414890"/>
                  <a:pt x="1474168" y="2554523"/>
                  <a:pt x="1373318" y="2655517"/>
                </a:cubicBezTo>
                <a:cubicBezTo>
                  <a:pt x="1272202" y="2756778"/>
                  <a:pt x="1132768" y="2819400"/>
                  <a:pt x="978699" y="2819400"/>
                </a:cubicBezTo>
                <a:lnTo>
                  <a:pt x="977900" y="2819400"/>
                </a:lnTo>
                <a:lnTo>
                  <a:pt x="552450" y="2819400"/>
                </a:lnTo>
                <a:lnTo>
                  <a:pt x="552450" y="2819385"/>
                </a:lnTo>
                <a:cubicBezTo>
                  <a:pt x="474092" y="2820390"/>
                  <a:pt x="403379" y="2852806"/>
                  <a:pt x="351679" y="2904481"/>
                </a:cubicBezTo>
                <a:cubicBezTo>
                  <a:pt x="298967" y="2957168"/>
                  <a:pt x="266222" y="3030079"/>
                  <a:pt x="266222" y="3110707"/>
                </a:cubicBezTo>
                <a:cubicBezTo>
                  <a:pt x="266222" y="3191334"/>
                  <a:pt x="298967" y="3264245"/>
                  <a:pt x="351679" y="3316932"/>
                </a:cubicBezTo>
                <a:cubicBezTo>
                  <a:pt x="404658" y="3369886"/>
                  <a:pt x="477602" y="3402616"/>
                  <a:pt x="558268" y="3402616"/>
                </a:cubicBezTo>
                <a:lnTo>
                  <a:pt x="558800" y="3402616"/>
                </a:lnTo>
                <a:lnTo>
                  <a:pt x="558800" y="3403600"/>
                </a:lnTo>
                <a:lnTo>
                  <a:pt x="1343112" y="3403600"/>
                </a:lnTo>
                <a:lnTo>
                  <a:pt x="1428750" y="3536157"/>
                </a:lnTo>
                <a:lnTo>
                  <a:pt x="1343112" y="3668713"/>
                </a:lnTo>
                <a:lnTo>
                  <a:pt x="558800" y="3668713"/>
                </a:lnTo>
                <a:lnTo>
                  <a:pt x="558268" y="3668713"/>
                </a:lnTo>
                <a:lnTo>
                  <a:pt x="557212" y="3668713"/>
                </a:lnTo>
                <a:lnTo>
                  <a:pt x="557212" y="3668607"/>
                </a:lnTo>
                <a:cubicBezTo>
                  <a:pt x="403488" y="3668427"/>
                  <a:pt x="264394" y="3605950"/>
                  <a:pt x="163460" y="3505329"/>
                </a:cubicBezTo>
                <a:cubicBezTo>
                  <a:pt x="62562" y="3404212"/>
                  <a:pt x="0" y="3264777"/>
                  <a:pt x="0" y="3110707"/>
                </a:cubicBezTo>
                <a:cubicBezTo>
                  <a:pt x="0" y="2956636"/>
                  <a:pt x="62562" y="2817201"/>
                  <a:pt x="163460" y="2716350"/>
                </a:cubicBezTo>
                <a:cubicBezTo>
                  <a:pt x="263349" y="2616508"/>
                  <a:pt x="400614" y="2554283"/>
                  <a:pt x="552450" y="2553287"/>
                </a:cubicBezTo>
                <a:lnTo>
                  <a:pt x="552450" y="2552700"/>
                </a:lnTo>
                <a:lnTo>
                  <a:pt x="558268" y="2552700"/>
                </a:lnTo>
                <a:lnTo>
                  <a:pt x="977900" y="2552700"/>
                </a:lnTo>
                <a:lnTo>
                  <a:pt x="977900" y="2552924"/>
                </a:lnTo>
                <a:lnTo>
                  <a:pt x="978699" y="2552924"/>
                </a:lnTo>
                <a:cubicBezTo>
                  <a:pt x="1059325" y="2552924"/>
                  <a:pt x="1132235" y="2520148"/>
                  <a:pt x="1185188" y="2467119"/>
                </a:cubicBezTo>
                <a:cubicBezTo>
                  <a:pt x="1237875" y="2414357"/>
                  <a:pt x="1270605" y="2341342"/>
                  <a:pt x="1270605" y="2260600"/>
                </a:cubicBezTo>
                <a:cubicBezTo>
                  <a:pt x="1270605" y="2179858"/>
                  <a:pt x="1237875" y="2106844"/>
                  <a:pt x="1185188" y="2054081"/>
                </a:cubicBezTo>
                <a:cubicBezTo>
                  <a:pt x="1132721" y="2001539"/>
                  <a:pt x="1060661" y="1968879"/>
                  <a:pt x="980914" y="1968500"/>
                </a:cubicBezTo>
                <a:lnTo>
                  <a:pt x="558800" y="1968500"/>
                </a:lnTo>
                <a:lnTo>
                  <a:pt x="558268" y="1968500"/>
                </a:lnTo>
                <a:lnTo>
                  <a:pt x="557213" y="1968500"/>
                </a:lnTo>
                <a:lnTo>
                  <a:pt x="557213" y="1968394"/>
                </a:lnTo>
                <a:cubicBezTo>
                  <a:pt x="403489" y="1968215"/>
                  <a:pt x="264394" y="1905899"/>
                  <a:pt x="163460" y="1804845"/>
                </a:cubicBezTo>
                <a:cubicBezTo>
                  <a:pt x="62562" y="1703826"/>
                  <a:pt x="0" y="1564160"/>
                  <a:pt x="0" y="1409833"/>
                </a:cubicBezTo>
                <a:cubicBezTo>
                  <a:pt x="0" y="1255507"/>
                  <a:pt x="62562" y="1115840"/>
                  <a:pt x="163460" y="1014555"/>
                </a:cubicBezTo>
                <a:cubicBezTo>
                  <a:pt x="263349" y="914810"/>
                  <a:pt x="400614" y="852486"/>
                  <a:pt x="552450" y="851488"/>
                </a:cubicBezTo>
                <a:lnTo>
                  <a:pt x="552450" y="850900"/>
                </a:lnTo>
                <a:lnTo>
                  <a:pt x="558268" y="850900"/>
                </a:lnTo>
                <a:lnTo>
                  <a:pt x="977900" y="850900"/>
                </a:lnTo>
                <a:lnTo>
                  <a:pt x="977900" y="851061"/>
                </a:lnTo>
                <a:lnTo>
                  <a:pt x="978699" y="851061"/>
                </a:lnTo>
                <a:cubicBezTo>
                  <a:pt x="1059325" y="851061"/>
                  <a:pt x="1132235" y="818276"/>
                  <a:pt x="1185188" y="765501"/>
                </a:cubicBezTo>
                <a:cubicBezTo>
                  <a:pt x="1237875" y="712726"/>
                  <a:pt x="1270605" y="639428"/>
                  <a:pt x="1270605" y="558933"/>
                </a:cubicBezTo>
                <a:cubicBezTo>
                  <a:pt x="1270605" y="478172"/>
                  <a:pt x="1237875" y="405140"/>
                  <a:pt x="1185188" y="352099"/>
                </a:cubicBezTo>
                <a:cubicBezTo>
                  <a:pt x="1132583" y="299671"/>
                  <a:pt x="1060283" y="266971"/>
                  <a:pt x="980287" y="266700"/>
                </a:cubicBezTo>
                <a:lnTo>
                  <a:pt x="196789" y="266700"/>
                </a:lnTo>
                <a:lnTo>
                  <a:pt x="111125" y="133350"/>
                </a:lnTo>
                <a:close/>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9" name="TextBox 35">
            <a:extLst>
              <a:ext uri="{FF2B5EF4-FFF2-40B4-BE49-F238E27FC236}">
                <a16:creationId xmlns:a16="http://schemas.microsoft.com/office/drawing/2014/main" id="{005FE762-6456-F9D3-8B36-6C9A5B1C4CE8}"/>
              </a:ext>
            </a:extLst>
          </p:cNvPr>
          <p:cNvSpPr txBox="1"/>
          <p:nvPr/>
        </p:nvSpPr>
        <p:spPr>
          <a:xfrm>
            <a:off x="8116832" y="1449718"/>
            <a:ext cx="3664011" cy="1368452"/>
          </a:xfrm>
          <a:prstGeom prst="rect">
            <a:avLst/>
          </a:prstGeom>
          <a:noFill/>
        </p:spPr>
        <p:txBody>
          <a:bodyPr wrap="square" lIns="0" tIns="0" rIns="0" bIns="0" rtlCol="0">
            <a:spAutoFit/>
          </a:bodyPr>
          <a:lstStyle/>
          <a:p>
            <a:pPr marL="171450" indent="-171450">
              <a:lnSpc>
                <a:spcPts val="1800"/>
              </a:lnSpc>
              <a:buFont typeface="Wingdings" panose="05000000000000000000" pitchFamily="2" charset="2"/>
              <a:buChar char="n"/>
            </a:pPr>
            <a:r>
              <a:rPr lang="zh-TW" altLang="en-US" sz="1400" dirty="0">
                <a:latin typeface="微軟正黑體" panose="020B0604030504040204" pitchFamily="34" charset="-120"/>
              </a:rPr>
              <a:t>為生產工廠，工廠型</a:t>
            </a:r>
            <a:r>
              <a:rPr lang="en-US" altLang="zh-TW" sz="1400" dirty="0">
                <a:latin typeface="微軟正黑體" panose="020B0604030504040204" pitchFamily="34" charset="-120"/>
              </a:rPr>
              <a:t>(Facility)</a:t>
            </a:r>
            <a:r>
              <a:rPr lang="zh-TW" altLang="en-US" sz="1400" dirty="0">
                <a:latin typeface="微軟正黑體" panose="020B0604030504040204" pitchFamily="34" charset="-120"/>
              </a:rPr>
              <a:t>，供應商包括</a:t>
            </a:r>
            <a:r>
              <a:rPr lang="zh-TW" altLang="en-US" sz="1400" b="1" dirty="0">
                <a:solidFill>
                  <a:srgbClr val="0000CC"/>
                </a:solidFill>
                <a:latin typeface="微軟正黑體" panose="020B0604030504040204" pitchFamily="34" charset="-120"/>
              </a:rPr>
              <a:t>直接原物料</a:t>
            </a:r>
            <a:r>
              <a:rPr lang="en-US" altLang="zh-TW" sz="1400" b="1" dirty="0">
                <a:solidFill>
                  <a:srgbClr val="0000CC"/>
                </a:solidFill>
                <a:latin typeface="微軟正黑體" panose="020B0604030504040204" pitchFamily="34" charset="-120"/>
              </a:rPr>
              <a:t>(Direct Material)</a:t>
            </a:r>
            <a:r>
              <a:rPr lang="zh-TW" altLang="en-US" sz="1400" b="1" dirty="0">
                <a:solidFill>
                  <a:srgbClr val="0000CC"/>
                </a:solidFill>
                <a:latin typeface="微軟正黑體" panose="020B0604030504040204" pitchFamily="34" charset="-120"/>
              </a:rPr>
              <a:t>、間接原物料</a:t>
            </a:r>
            <a:r>
              <a:rPr lang="en-US" altLang="zh-TW" sz="1400" b="1" dirty="0">
                <a:solidFill>
                  <a:srgbClr val="0000CC"/>
                </a:solidFill>
                <a:latin typeface="微軟正黑體" panose="020B0604030504040204" pitchFamily="34" charset="-120"/>
              </a:rPr>
              <a:t>(Indirect Material)</a:t>
            </a:r>
            <a:r>
              <a:rPr lang="zh-TW" altLang="en-US" sz="1400" b="1" dirty="0">
                <a:solidFill>
                  <a:srgbClr val="0000CC"/>
                </a:solidFill>
                <a:latin typeface="微軟正黑體" panose="020B0604030504040204" pitchFamily="34" charset="-120"/>
              </a:rPr>
              <a:t>、廠務</a:t>
            </a:r>
            <a:r>
              <a:rPr lang="en-US" altLang="zh-TW" sz="1400" b="1" dirty="0">
                <a:solidFill>
                  <a:srgbClr val="0000CC"/>
                </a:solidFill>
                <a:latin typeface="微軟正黑體" panose="020B0604030504040204" pitchFamily="34" charset="-120"/>
              </a:rPr>
              <a:t>(Facility)</a:t>
            </a:r>
            <a:r>
              <a:rPr lang="zh-TW" altLang="en-US" sz="1400" b="1" dirty="0">
                <a:solidFill>
                  <a:srgbClr val="0000CC"/>
                </a:solidFill>
                <a:latin typeface="微軟正黑體" panose="020B0604030504040204" pitchFamily="34" charset="-120"/>
              </a:rPr>
              <a:t>、機台</a:t>
            </a:r>
            <a:r>
              <a:rPr lang="en-US" altLang="zh-TW" sz="1400" b="1" dirty="0">
                <a:solidFill>
                  <a:srgbClr val="0000CC"/>
                </a:solidFill>
                <a:latin typeface="微軟正黑體" panose="020B0604030504040204" pitchFamily="34" charset="-120"/>
              </a:rPr>
              <a:t>(Equipment)</a:t>
            </a:r>
            <a:r>
              <a:rPr lang="zh-TW" altLang="en-US" sz="1400" b="1" dirty="0">
                <a:solidFill>
                  <a:srgbClr val="0000CC"/>
                </a:solidFill>
                <a:latin typeface="微軟正黑體" panose="020B0604030504040204" pitchFamily="34" charset="-120"/>
              </a:rPr>
              <a:t>、零配件</a:t>
            </a:r>
            <a:r>
              <a:rPr lang="en-US" altLang="zh-TW" sz="1400" b="1" dirty="0">
                <a:solidFill>
                  <a:srgbClr val="0000CC"/>
                </a:solidFill>
                <a:latin typeface="微軟正黑體" panose="020B0604030504040204" pitchFamily="34" charset="-120"/>
              </a:rPr>
              <a:t>(Spare Parts)</a:t>
            </a:r>
            <a:r>
              <a:rPr lang="zh-TW" altLang="en-US" sz="1400" b="1" dirty="0">
                <a:solidFill>
                  <a:srgbClr val="0000CC"/>
                </a:solidFill>
                <a:latin typeface="微軟正黑體" panose="020B0604030504040204" pitchFamily="34" charset="-120"/>
              </a:rPr>
              <a:t>、封裝與測試</a:t>
            </a:r>
            <a:r>
              <a:rPr lang="en-US" altLang="zh-TW" sz="1400" b="1" dirty="0">
                <a:solidFill>
                  <a:srgbClr val="0000CC"/>
                </a:solidFill>
                <a:latin typeface="微軟正黑體" panose="020B0604030504040204" pitchFamily="34" charset="-120"/>
              </a:rPr>
              <a:t>(OSAT)</a:t>
            </a:r>
            <a:r>
              <a:rPr lang="zh-TW" altLang="en-US" sz="1400" b="1" dirty="0">
                <a:solidFill>
                  <a:srgbClr val="0000CC"/>
                </a:solidFill>
                <a:latin typeface="微軟正黑體" panose="020B0604030504040204" pitchFamily="34" charset="-120"/>
              </a:rPr>
              <a:t> 、廢棄物</a:t>
            </a:r>
            <a:r>
              <a:rPr lang="en-US" altLang="zh-TW" sz="1400" b="1" dirty="0">
                <a:solidFill>
                  <a:srgbClr val="0000CC"/>
                </a:solidFill>
                <a:latin typeface="微軟正黑體" panose="020B0604030504040204" pitchFamily="34" charset="-120"/>
              </a:rPr>
              <a:t>(Waste)</a:t>
            </a:r>
            <a:r>
              <a:rPr lang="zh-TW" altLang="en-US" sz="1400" dirty="0">
                <a:latin typeface="微軟正黑體" panose="020B0604030504040204" pitchFamily="34" charset="-120"/>
              </a:rPr>
              <a:t>、其他 </a:t>
            </a:r>
            <a:r>
              <a:rPr lang="en-US" altLang="zh-TW" sz="1400" dirty="0">
                <a:latin typeface="微軟正黑體" panose="020B0604030504040204" pitchFamily="34" charset="-120"/>
              </a:rPr>
              <a:t>Others</a:t>
            </a:r>
            <a:r>
              <a:rPr lang="zh-TW" altLang="en-US" sz="1400" dirty="0">
                <a:latin typeface="微軟正黑體" panose="020B0604030504040204" pitchFamily="34" charset="-120"/>
              </a:rPr>
              <a:t>。</a:t>
            </a:r>
            <a:endParaRPr lang="zh-CN" altLang="en-US" sz="1400" dirty="0">
              <a:latin typeface="微軟正黑體" panose="020B0604030504040204" pitchFamily="34" charset="-120"/>
              <a:ea typeface="微軟正黑體" panose="020B0604030504040204" pitchFamily="34" charset="-120"/>
            </a:endParaRPr>
          </a:p>
        </p:txBody>
      </p:sp>
      <p:sp>
        <p:nvSpPr>
          <p:cNvPr id="10" name="TextBox 36">
            <a:extLst>
              <a:ext uri="{FF2B5EF4-FFF2-40B4-BE49-F238E27FC236}">
                <a16:creationId xmlns:a16="http://schemas.microsoft.com/office/drawing/2014/main" id="{2FC35179-A392-B056-66E3-936ACB610FAC}"/>
              </a:ext>
            </a:extLst>
          </p:cNvPr>
          <p:cNvSpPr txBox="1"/>
          <p:nvPr/>
        </p:nvSpPr>
        <p:spPr>
          <a:xfrm>
            <a:off x="8012247" y="1140272"/>
            <a:ext cx="3096869" cy="287323"/>
          </a:xfrm>
          <a:prstGeom prst="rect">
            <a:avLst/>
          </a:prstGeom>
          <a:noFill/>
        </p:spPr>
        <p:txBody>
          <a:bodyPr wrap="square" lIns="0" tIns="0" rIns="0" bIns="0" rtlCol="0">
            <a:spAutoFit/>
          </a:bodyPr>
          <a:lstStyle/>
          <a:p>
            <a:r>
              <a:rPr lang="en-US" altLang="zh-CN" sz="1867" b="1" dirty="0">
                <a:solidFill>
                  <a:srgbClr val="005696"/>
                </a:solidFill>
                <a:latin typeface="微软雅黑"/>
                <a:ea typeface="微软雅黑"/>
              </a:rPr>
              <a:t>Manufacturing</a:t>
            </a:r>
          </a:p>
        </p:txBody>
      </p:sp>
      <p:sp>
        <p:nvSpPr>
          <p:cNvPr id="11" name="TextBox 37">
            <a:extLst>
              <a:ext uri="{FF2B5EF4-FFF2-40B4-BE49-F238E27FC236}">
                <a16:creationId xmlns:a16="http://schemas.microsoft.com/office/drawing/2014/main" id="{DDB8627F-CE24-1ACE-AA37-CCA89554E859}"/>
              </a:ext>
            </a:extLst>
          </p:cNvPr>
          <p:cNvSpPr txBox="1"/>
          <p:nvPr/>
        </p:nvSpPr>
        <p:spPr>
          <a:xfrm>
            <a:off x="224590" y="2786521"/>
            <a:ext cx="5281906" cy="1436291"/>
          </a:xfrm>
          <a:prstGeom prst="rect">
            <a:avLst/>
          </a:prstGeom>
          <a:noFill/>
        </p:spPr>
        <p:txBody>
          <a:bodyPr wrap="square" lIns="0" tIns="0" rIns="0" bIns="0" rtlCol="0">
            <a:spAutoFit/>
          </a:bodyPr>
          <a:lstStyle/>
          <a:p>
            <a:pPr marL="171450" indent="-171450">
              <a:lnSpc>
                <a:spcPts val="1600"/>
              </a:lnSpc>
              <a:buFont typeface="Wingdings" panose="05000000000000000000" pitchFamily="2" charset="2"/>
              <a:buChar char="n"/>
            </a:pPr>
            <a:r>
              <a:rPr lang="zh-TW" altLang="en-US" sz="1400" dirty="0">
                <a:latin typeface="微軟正黑體" panose="020B0604030504040204" pitchFamily="34" charset="-120"/>
              </a:rPr>
              <a:t>主要提供的服務是承包、資詢、設計等，包括</a:t>
            </a:r>
            <a:r>
              <a:rPr lang="en-US" altLang="zh-TW" sz="1400" b="1" dirty="0">
                <a:solidFill>
                  <a:srgbClr val="0000CC"/>
                </a:solidFill>
                <a:latin typeface="微軟正黑體" panose="020B0604030504040204" pitchFamily="34" charset="-120"/>
              </a:rPr>
              <a:t>IT</a:t>
            </a:r>
            <a:r>
              <a:rPr lang="zh-TW" altLang="en-US" sz="1400" b="1" dirty="0">
                <a:solidFill>
                  <a:srgbClr val="0000CC"/>
                </a:solidFill>
                <a:latin typeface="微軟正黑體" panose="020B0604030504040204" pitchFamily="34" charset="-120"/>
              </a:rPr>
              <a:t>系統</a:t>
            </a:r>
            <a:r>
              <a:rPr lang="en-US" altLang="zh-TW" sz="1400" b="1" dirty="0">
                <a:solidFill>
                  <a:srgbClr val="0000CC"/>
                </a:solidFill>
                <a:latin typeface="微軟正黑體" panose="020B0604030504040204" pitchFamily="34" charset="-120"/>
              </a:rPr>
              <a:t>(IT)</a:t>
            </a:r>
            <a:r>
              <a:rPr lang="zh-TW" altLang="en-US" sz="1400" b="1" dirty="0">
                <a:solidFill>
                  <a:srgbClr val="0000CC"/>
                </a:solidFill>
                <a:latin typeface="微軟正黑體" panose="020B0604030504040204" pitchFamily="34" charset="-120"/>
              </a:rPr>
              <a:t>、</a:t>
            </a:r>
            <a:r>
              <a:rPr lang="en-US" altLang="zh-TW" sz="1400" b="1" dirty="0">
                <a:solidFill>
                  <a:srgbClr val="0000CC"/>
                </a:solidFill>
                <a:latin typeface="微軟正黑體" panose="020B0604030504040204" pitchFamily="34" charset="-120"/>
              </a:rPr>
              <a:t>GA</a:t>
            </a:r>
            <a:r>
              <a:rPr lang="zh-TW" altLang="en-US" sz="1400" b="1" dirty="0">
                <a:solidFill>
                  <a:srgbClr val="0000CC"/>
                </a:solidFill>
                <a:latin typeface="微軟正黑體" panose="020B0604030504040204" pitchFamily="34" charset="-120"/>
              </a:rPr>
              <a:t>總務</a:t>
            </a:r>
            <a:r>
              <a:rPr lang="en-US" altLang="zh-TW" sz="1400" b="1" dirty="0">
                <a:solidFill>
                  <a:srgbClr val="0000CC"/>
                </a:solidFill>
                <a:latin typeface="微軟正黑體" panose="020B0604030504040204" pitchFamily="34" charset="-120"/>
              </a:rPr>
              <a:t>(General Affairs)</a:t>
            </a:r>
            <a:r>
              <a:rPr lang="zh-TW" altLang="en-US" sz="1400" b="1" dirty="0">
                <a:solidFill>
                  <a:srgbClr val="0000CC"/>
                </a:solidFill>
                <a:latin typeface="微軟正黑體" panose="020B0604030504040204" pitchFamily="34" charset="-120"/>
              </a:rPr>
              <a:t> 、環境清潔</a:t>
            </a:r>
            <a:r>
              <a:rPr lang="en-US" altLang="zh-TW" sz="1400" b="1" dirty="0">
                <a:solidFill>
                  <a:srgbClr val="0000CC"/>
                </a:solidFill>
                <a:latin typeface="微軟正黑體" panose="020B0604030504040204" pitchFamily="34" charset="-120"/>
              </a:rPr>
              <a:t>/</a:t>
            </a:r>
            <a:r>
              <a:rPr lang="zh-TW" altLang="en-US" sz="1400" b="1" dirty="0">
                <a:solidFill>
                  <a:srgbClr val="0000CC"/>
                </a:solidFill>
                <a:latin typeface="微軟正黑體" panose="020B0604030504040204" pitchFamily="34" charset="-120"/>
              </a:rPr>
              <a:t>消毒承包</a:t>
            </a:r>
            <a:r>
              <a:rPr lang="en-US" altLang="zh-TW" sz="1400" b="1" dirty="0">
                <a:solidFill>
                  <a:srgbClr val="0000CC"/>
                </a:solidFill>
                <a:latin typeface="微軟正黑體" panose="020B0604030504040204" pitchFamily="34" charset="-120"/>
              </a:rPr>
              <a:t>(Environmental Cleaning, Disinfection Contractor )</a:t>
            </a:r>
            <a:r>
              <a:rPr lang="zh-TW" altLang="en-US" sz="1400" b="1" dirty="0">
                <a:solidFill>
                  <a:srgbClr val="0000CC"/>
                </a:solidFill>
                <a:latin typeface="微軟正黑體" panose="020B0604030504040204" pitchFamily="34" charset="-120"/>
              </a:rPr>
              <a:t>、團膳</a:t>
            </a:r>
            <a:r>
              <a:rPr lang="en-US" altLang="zh-TW" sz="1400" b="1" dirty="0">
                <a:solidFill>
                  <a:srgbClr val="0000CC"/>
                </a:solidFill>
                <a:latin typeface="微軟正黑體" panose="020B0604030504040204" pitchFamily="34" charset="-120"/>
              </a:rPr>
              <a:t>(Meals Service)</a:t>
            </a:r>
            <a:r>
              <a:rPr lang="zh-TW" altLang="en-US" sz="1400" b="1" dirty="0">
                <a:solidFill>
                  <a:srgbClr val="0000CC"/>
                </a:solidFill>
                <a:latin typeface="微軟正黑體" panose="020B0604030504040204" pitchFamily="34" charset="-120"/>
              </a:rPr>
              <a:t>、保全</a:t>
            </a:r>
            <a:r>
              <a:rPr lang="en-US" altLang="zh-TW" sz="1400" b="1" dirty="0">
                <a:solidFill>
                  <a:srgbClr val="0000CC"/>
                </a:solidFill>
                <a:latin typeface="微軟正黑體" panose="020B0604030504040204" pitchFamily="34" charset="-120"/>
              </a:rPr>
              <a:t>(Security Guard)</a:t>
            </a:r>
            <a:r>
              <a:rPr lang="zh-TW" altLang="en-US" sz="1400" b="1" dirty="0">
                <a:solidFill>
                  <a:srgbClr val="0000CC"/>
                </a:solidFill>
                <a:latin typeface="微軟正黑體" panose="020B0604030504040204" pitchFamily="34" charset="-120"/>
              </a:rPr>
              <a:t>、廠務</a:t>
            </a:r>
            <a:r>
              <a:rPr lang="en-US" altLang="zh-TW" sz="1400" b="1" dirty="0">
                <a:solidFill>
                  <a:srgbClr val="0000CC"/>
                </a:solidFill>
                <a:latin typeface="微軟正黑體" panose="020B0604030504040204" pitchFamily="34" charset="-120"/>
              </a:rPr>
              <a:t>/</a:t>
            </a:r>
            <a:r>
              <a:rPr lang="zh-TW" altLang="en-US" sz="1400" b="1" dirty="0">
                <a:solidFill>
                  <a:srgbClr val="0000CC"/>
                </a:solidFill>
                <a:latin typeface="微軟正黑體" panose="020B0604030504040204" pitchFamily="34" charset="-120"/>
              </a:rPr>
              <a:t>消防系統檢修保養</a:t>
            </a:r>
            <a:r>
              <a:rPr lang="en-US" altLang="zh-TW" sz="1400" b="1" dirty="0">
                <a:solidFill>
                  <a:srgbClr val="0000CC"/>
                </a:solidFill>
                <a:latin typeface="微軟正黑體" panose="020B0604030504040204" pitchFamily="34" charset="-120"/>
              </a:rPr>
              <a:t>(Factory Service, Fire System Repair and Maintenance)</a:t>
            </a:r>
            <a:r>
              <a:rPr lang="zh-TW" altLang="en-US" sz="1400" b="1" dirty="0">
                <a:solidFill>
                  <a:srgbClr val="0000CC"/>
                </a:solidFill>
                <a:latin typeface="微軟正黑體" panose="020B0604030504040204" pitchFamily="34" charset="-120"/>
              </a:rPr>
              <a:t>、製程設備檢修保養</a:t>
            </a:r>
            <a:r>
              <a:rPr lang="en-US" altLang="zh-TW" sz="1400" b="1" dirty="0">
                <a:solidFill>
                  <a:srgbClr val="0000CC"/>
                </a:solidFill>
                <a:latin typeface="微軟正黑體" panose="020B0604030504040204" pitchFamily="34" charset="-120"/>
              </a:rPr>
              <a:t>(Process Equipment Maintenance)</a:t>
            </a:r>
            <a:r>
              <a:rPr lang="zh-TW" altLang="en-US" sz="1400" b="1" dirty="0">
                <a:latin typeface="微軟正黑體" panose="020B0604030504040204" pitchFamily="34" charset="-120"/>
              </a:rPr>
              <a:t>、</a:t>
            </a:r>
            <a:r>
              <a:rPr lang="zh-TW" altLang="en-US" sz="1400" dirty="0">
                <a:latin typeface="微軟正黑體" panose="020B0604030504040204" pitchFamily="34" charset="-120"/>
              </a:rPr>
              <a:t>其他 </a:t>
            </a:r>
            <a:r>
              <a:rPr lang="en-US" altLang="zh-TW" sz="1400" dirty="0">
                <a:latin typeface="微軟正黑體" panose="020B0604030504040204" pitchFamily="34" charset="-120"/>
              </a:rPr>
              <a:t>Others(Others)</a:t>
            </a:r>
            <a:r>
              <a:rPr lang="zh-TW" altLang="en-US" sz="1400" dirty="0">
                <a:latin typeface="微軟正黑體" panose="020B0604030504040204" pitchFamily="34" charset="-120"/>
              </a:rPr>
              <a:t> 。</a:t>
            </a:r>
            <a:endParaRPr lang="zh-CN" altLang="en-US" sz="1400" dirty="0">
              <a:latin typeface="微軟正黑體" panose="020B0604030504040204" pitchFamily="34" charset="-120"/>
              <a:ea typeface="微軟正黑體" panose="020B0604030504040204" pitchFamily="34" charset="-120"/>
            </a:endParaRPr>
          </a:p>
        </p:txBody>
      </p:sp>
      <p:sp>
        <p:nvSpPr>
          <p:cNvPr id="12" name="TextBox 38">
            <a:extLst>
              <a:ext uri="{FF2B5EF4-FFF2-40B4-BE49-F238E27FC236}">
                <a16:creationId xmlns:a16="http://schemas.microsoft.com/office/drawing/2014/main" id="{C3615A75-62FB-14E2-89E5-209226F5AD90}"/>
              </a:ext>
            </a:extLst>
          </p:cNvPr>
          <p:cNvSpPr txBox="1"/>
          <p:nvPr/>
        </p:nvSpPr>
        <p:spPr>
          <a:xfrm>
            <a:off x="2322728" y="2499198"/>
            <a:ext cx="3096869" cy="287323"/>
          </a:xfrm>
          <a:prstGeom prst="rect">
            <a:avLst/>
          </a:prstGeom>
          <a:noFill/>
        </p:spPr>
        <p:txBody>
          <a:bodyPr wrap="square" lIns="0" tIns="0" rIns="0" bIns="0" rtlCol="0">
            <a:spAutoFit/>
          </a:bodyPr>
          <a:lstStyle/>
          <a:p>
            <a:pPr algn="r"/>
            <a:r>
              <a:rPr lang="en-US" altLang="zh-CN" sz="1867" b="1" dirty="0">
                <a:solidFill>
                  <a:srgbClr val="005696"/>
                </a:solidFill>
                <a:latin typeface="微软雅黑"/>
                <a:ea typeface="微软雅黑"/>
              </a:rPr>
              <a:t>Service</a:t>
            </a:r>
            <a:r>
              <a:rPr lang="zh-TW" altLang="en-US" sz="1867" b="1" dirty="0">
                <a:solidFill>
                  <a:srgbClr val="005696"/>
                </a:solidFill>
                <a:latin typeface="微软雅黑"/>
                <a:ea typeface="微软雅黑"/>
              </a:rPr>
              <a:t> </a:t>
            </a:r>
            <a:r>
              <a:rPr lang="en-US" altLang="zh-CN" sz="1867" b="1" dirty="0">
                <a:solidFill>
                  <a:srgbClr val="005696"/>
                </a:solidFill>
                <a:latin typeface="微软雅黑"/>
                <a:ea typeface="微软雅黑"/>
              </a:rPr>
              <a:t>Provider</a:t>
            </a:r>
          </a:p>
        </p:txBody>
      </p:sp>
      <p:sp>
        <p:nvSpPr>
          <p:cNvPr id="13" name="TextBox 39">
            <a:extLst>
              <a:ext uri="{FF2B5EF4-FFF2-40B4-BE49-F238E27FC236}">
                <a16:creationId xmlns:a16="http://schemas.microsoft.com/office/drawing/2014/main" id="{5F7D7758-7026-4177-BA5D-A974C9785B95}"/>
              </a:ext>
            </a:extLst>
          </p:cNvPr>
          <p:cNvSpPr txBox="1"/>
          <p:nvPr/>
        </p:nvSpPr>
        <p:spPr>
          <a:xfrm>
            <a:off x="8252823" y="4526583"/>
            <a:ext cx="3126384" cy="218008"/>
          </a:xfrm>
          <a:prstGeom prst="rect">
            <a:avLst/>
          </a:prstGeom>
          <a:noFill/>
        </p:spPr>
        <p:txBody>
          <a:bodyPr wrap="square" lIns="0" tIns="0" rIns="0" bIns="0" rtlCol="0">
            <a:spAutoFit/>
          </a:bodyPr>
          <a:lstStyle>
            <a:defPPr>
              <a:defRPr lang="en-US"/>
            </a:defPPr>
            <a:lvl1pPr algn="just">
              <a:lnSpc>
                <a:spcPts val="1733"/>
              </a:lnSpc>
              <a:defRPr sz="1333">
                <a:solidFill>
                  <a:schemeClr val="tx1">
                    <a:lumMod val="65000"/>
                    <a:lumOff val="35000"/>
                  </a:schemeClr>
                </a:solidFill>
                <a:latin typeface="微软雅黑"/>
                <a:ea typeface="微软雅黑"/>
              </a:defRPr>
            </a:lvl1pPr>
          </a:lstStyle>
          <a:p>
            <a:r>
              <a:rPr lang="zh-TW" altLang="en-US" sz="1600" dirty="0"/>
              <a:t>雇用工廠，</a:t>
            </a:r>
            <a:r>
              <a:rPr lang="zh-TW" altLang="zh-TW" sz="1600" dirty="0"/>
              <a:t>就業現場</a:t>
            </a:r>
            <a:endParaRPr lang="en-US" altLang="zh-CN" sz="1600" dirty="0"/>
          </a:p>
        </p:txBody>
      </p:sp>
      <p:sp>
        <p:nvSpPr>
          <p:cNvPr id="14" name="TextBox 40">
            <a:extLst>
              <a:ext uri="{FF2B5EF4-FFF2-40B4-BE49-F238E27FC236}">
                <a16:creationId xmlns:a16="http://schemas.microsoft.com/office/drawing/2014/main" id="{C4289447-2E77-1678-1955-E6C29FB8941D}"/>
              </a:ext>
            </a:extLst>
          </p:cNvPr>
          <p:cNvSpPr txBox="1"/>
          <p:nvPr/>
        </p:nvSpPr>
        <p:spPr>
          <a:xfrm>
            <a:off x="8229169" y="4114202"/>
            <a:ext cx="3664011" cy="287323"/>
          </a:xfrm>
          <a:prstGeom prst="rect">
            <a:avLst/>
          </a:prstGeom>
          <a:noFill/>
        </p:spPr>
        <p:txBody>
          <a:bodyPr wrap="square" lIns="0" tIns="0" rIns="0" bIns="0" rtlCol="0">
            <a:spAutoFit/>
          </a:bodyPr>
          <a:lstStyle/>
          <a:p>
            <a:r>
              <a:rPr lang="en-US" altLang="zh-CN" sz="1867" b="1" dirty="0">
                <a:solidFill>
                  <a:srgbClr val="005696"/>
                </a:solidFill>
                <a:latin typeface="微软雅黑"/>
                <a:ea typeface="微软雅黑"/>
              </a:rPr>
              <a:t>Employment site</a:t>
            </a:r>
          </a:p>
        </p:txBody>
      </p:sp>
      <p:sp>
        <p:nvSpPr>
          <p:cNvPr id="15" name="TextBox 41">
            <a:extLst>
              <a:ext uri="{FF2B5EF4-FFF2-40B4-BE49-F238E27FC236}">
                <a16:creationId xmlns:a16="http://schemas.microsoft.com/office/drawing/2014/main" id="{190E083E-2352-E858-27E2-D6B400D42B29}"/>
              </a:ext>
            </a:extLst>
          </p:cNvPr>
          <p:cNvSpPr txBox="1"/>
          <p:nvPr/>
        </p:nvSpPr>
        <p:spPr>
          <a:xfrm>
            <a:off x="2322727" y="5250800"/>
            <a:ext cx="3126384" cy="236219"/>
          </a:xfrm>
          <a:prstGeom prst="rect">
            <a:avLst/>
          </a:prstGeom>
          <a:noFill/>
        </p:spPr>
        <p:txBody>
          <a:bodyPr wrap="square" lIns="0" tIns="0" rIns="0" bIns="0" rtlCol="0">
            <a:spAutoFit/>
          </a:bodyPr>
          <a:lstStyle>
            <a:defPPr>
              <a:defRPr lang="en-US"/>
            </a:defPPr>
            <a:lvl1pPr algn="just">
              <a:lnSpc>
                <a:spcPts val="1733"/>
              </a:lnSpc>
              <a:defRPr sz="1600">
                <a:solidFill>
                  <a:schemeClr val="tx1">
                    <a:lumMod val="65000"/>
                    <a:lumOff val="35000"/>
                  </a:schemeClr>
                </a:solidFill>
                <a:latin typeface="微软雅黑"/>
                <a:ea typeface="微软雅黑"/>
              </a:defRPr>
            </a:lvl1pPr>
          </a:lstStyle>
          <a:p>
            <a:pPr algn="r"/>
            <a:r>
              <a:rPr lang="zh-TW" altLang="zh-TW" dirty="0"/>
              <a:t>招聘機構</a:t>
            </a:r>
            <a:endParaRPr lang="en-US" altLang="zh-CN" dirty="0"/>
          </a:p>
        </p:txBody>
      </p:sp>
      <p:sp>
        <p:nvSpPr>
          <p:cNvPr id="16" name="TextBox 42">
            <a:extLst>
              <a:ext uri="{FF2B5EF4-FFF2-40B4-BE49-F238E27FC236}">
                <a16:creationId xmlns:a16="http://schemas.microsoft.com/office/drawing/2014/main" id="{E1B93CEA-E567-5BE3-6E4E-57857F482DAE}"/>
              </a:ext>
            </a:extLst>
          </p:cNvPr>
          <p:cNvSpPr txBox="1"/>
          <p:nvPr/>
        </p:nvSpPr>
        <p:spPr>
          <a:xfrm>
            <a:off x="2378843" y="4839060"/>
            <a:ext cx="3096869" cy="287323"/>
          </a:xfrm>
          <a:prstGeom prst="rect">
            <a:avLst/>
          </a:prstGeom>
          <a:noFill/>
        </p:spPr>
        <p:txBody>
          <a:bodyPr wrap="square" lIns="0" tIns="0" rIns="0" bIns="0" rtlCol="0">
            <a:spAutoFit/>
          </a:bodyPr>
          <a:lstStyle/>
          <a:p>
            <a:pPr algn="r"/>
            <a:r>
              <a:rPr lang="en-US" altLang="zh-CN" sz="1867" b="1" dirty="0">
                <a:solidFill>
                  <a:srgbClr val="005696"/>
                </a:solidFill>
                <a:latin typeface="微软雅黑"/>
                <a:ea typeface="微软雅黑"/>
              </a:rPr>
              <a:t>Recruitment  Agency</a:t>
            </a:r>
          </a:p>
        </p:txBody>
      </p:sp>
      <p:grpSp>
        <p:nvGrpSpPr>
          <p:cNvPr id="23" name="组合 172">
            <a:extLst>
              <a:ext uri="{FF2B5EF4-FFF2-40B4-BE49-F238E27FC236}">
                <a16:creationId xmlns:a16="http://schemas.microsoft.com/office/drawing/2014/main" id="{135F6736-4A8C-04FB-25E6-44D09B4A3589}"/>
              </a:ext>
            </a:extLst>
          </p:cNvPr>
          <p:cNvGrpSpPr/>
          <p:nvPr/>
        </p:nvGrpSpPr>
        <p:grpSpPr>
          <a:xfrm>
            <a:off x="5884944" y="746306"/>
            <a:ext cx="1294707" cy="1051564"/>
            <a:chOff x="5472523" y="1879080"/>
            <a:chExt cx="1294707" cy="1051560"/>
          </a:xfrm>
          <a:solidFill>
            <a:srgbClr val="00B050"/>
          </a:solidFill>
        </p:grpSpPr>
        <p:sp>
          <p:nvSpPr>
            <p:cNvPr id="24" name="六边形 173">
              <a:extLst>
                <a:ext uri="{FF2B5EF4-FFF2-40B4-BE49-F238E27FC236}">
                  <a16:creationId xmlns:a16="http://schemas.microsoft.com/office/drawing/2014/main" id="{50A05450-84CC-24CD-0BE5-E2CD7E09F861}"/>
                </a:ext>
              </a:extLst>
            </p:cNvPr>
            <p:cNvSpPr/>
            <p:nvPr/>
          </p:nvSpPr>
          <p:spPr>
            <a:xfrm>
              <a:off x="5525852" y="187908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64">
              <a:extLst>
                <a:ext uri="{FF2B5EF4-FFF2-40B4-BE49-F238E27FC236}">
                  <a16:creationId xmlns:a16="http://schemas.microsoft.com/office/drawing/2014/main" id="{5761612E-F276-23B7-BD00-D27A614137E0}"/>
                </a:ext>
              </a:extLst>
            </p:cNvPr>
            <p:cNvSpPr txBox="1"/>
            <p:nvPr/>
          </p:nvSpPr>
          <p:spPr>
            <a:xfrm>
              <a:off x="5472523" y="2057816"/>
              <a:ext cx="1294707" cy="633185"/>
            </a:xfrm>
            <a:prstGeom prst="rect">
              <a:avLst/>
            </a:prstGeom>
            <a:noFill/>
          </p:spPr>
          <p:txBody>
            <a:bodyPr wrap="square" rtlCol="0">
              <a:spAutoFit/>
            </a:bodyPr>
            <a:lstStyle/>
            <a:p>
              <a:pPr algn="ctr">
                <a:lnSpc>
                  <a:spcPct val="120000"/>
                </a:lnSpc>
              </a:pPr>
              <a:r>
                <a:rPr lang="en-US" altLang="zh-CN" sz="32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VAP</a:t>
              </a:r>
            </a:p>
          </p:txBody>
        </p:sp>
      </p:grpSp>
      <p:grpSp>
        <p:nvGrpSpPr>
          <p:cNvPr id="26" name="组合 202">
            <a:extLst>
              <a:ext uri="{FF2B5EF4-FFF2-40B4-BE49-F238E27FC236}">
                <a16:creationId xmlns:a16="http://schemas.microsoft.com/office/drawing/2014/main" id="{1C7E6756-7DD7-DDD1-5E78-6E4A28937D80}"/>
              </a:ext>
            </a:extLst>
          </p:cNvPr>
          <p:cNvGrpSpPr/>
          <p:nvPr/>
        </p:nvGrpSpPr>
        <p:grpSpPr>
          <a:xfrm>
            <a:off x="3854274" y="704486"/>
            <a:ext cx="1887055" cy="1592581"/>
            <a:chOff x="5927099" y="3207123"/>
            <a:chExt cx="1887055" cy="1592580"/>
          </a:xfrm>
          <a:solidFill>
            <a:srgbClr val="005696"/>
          </a:solidFill>
        </p:grpSpPr>
        <p:sp>
          <p:nvSpPr>
            <p:cNvPr id="27" name="六边形 203">
              <a:extLst>
                <a:ext uri="{FF2B5EF4-FFF2-40B4-BE49-F238E27FC236}">
                  <a16:creationId xmlns:a16="http://schemas.microsoft.com/office/drawing/2014/main" id="{450DEA94-0DEC-64DD-6BBA-8715523F74BF}"/>
                </a:ext>
              </a:extLst>
            </p:cNvPr>
            <p:cNvSpPr/>
            <p:nvPr/>
          </p:nvSpPr>
          <p:spPr>
            <a:xfrm>
              <a:off x="5927099" y="3207123"/>
              <a:ext cx="1887055" cy="159258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1">
              <a:extLst>
                <a:ext uri="{FF2B5EF4-FFF2-40B4-BE49-F238E27FC236}">
                  <a16:creationId xmlns:a16="http://schemas.microsoft.com/office/drawing/2014/main" id="{C5EA9C63-BC1C-7EA5-70A5-5A4E2916C737}"/>
                </a:ext>
              </a:extLst>
            </p:cNvPr>
            <p:cNvSpPr txBox="1"/>
            <p:nvPr/>
          </p:nvSpPr>
          <p:spPr>
            <a:xfrm>
              <a:off x="6062904" y="3233504"/>
              <a:ext cx="1611852" cy="1477327"/>
            </a:xfrm>
            <a:prstGeom prst="rect">
              <a:avLst/>
            </a:prstGeom>
            <a:noFill/>
          </p:spPr>
          <p:txBody>
            <a:bodyPr wrap="square" rtlCol="0">
              <a:spAutoFit/>
            </a:bodyPr>
            <a:lstStyle/>
            <a:p>
              <a:pPr algn="ctr">
                <a:lnSpc>
                  <a:spcPts val="3600"/>
                </a:lnSpc>
              </a:pPr>
              <a:r>
                <a:rPr lang="en-US" altLang="zh-CN" sz="3200" b="1" dirty="0">
                  <a:solidFill>
                    <a:schemeClr val="bg1"/>
                  </a:solidFill>
                  <a:latin typeface="微软雅黑" panose="020B0503020204020204" pitchFamily="34" charset="-122"/>
                  <a:ea typeface="微软雅黑" panose="020B0503020204020204" pitchFamily="34" charset="-122"/>
                </a:rPr>
                <a:t>RBA</a:t>
              </a:r>
            </a:p>
            <a:p>
              <a:pPr algn="ctr">
                <a:lnSpc>
                  <a:spcPts val="3600"/>
                </a:lnSpc>
              </a:pPr>
              <a:r>
                <a:rPr lang="en-US" altLang="zh-CN" sz="3200" b="1" dirty="0">
                  <a:solidFill>
                    <a:srgbClr val="FFFF00"/>
                  </a:solidFill>
                  <a:latin typeface="微软雅黑" panose="020B0503020204020204" pitchFamily="34" charset="-122"/>
                  <a:ea typeface="微软雅黑" panose="020B0503020204020204" pitchFamily="34" charset="-122"/>
                </a:rPr>
                <a:t>Audit</a:t>
              </a:r>
            </a:p>
            <a:p>
              <a:pPr algn="ctr">
                <a:lnSpc>
                  <a:spcPts val="3600"/>
                </a:lnSpc>
              </a:pPr>
              <a:r>
                <a:rPr lang="en-US" altLang="zh-CN" sz="3200" b="1" dirty="0">
                  <a:solidFill>
                    <a:srgbClr val="FFFF00"/>
                  </a:solidFill>
                  <a:latin typeface="微软雅黑" panose="020B0503020204020204" pitchFamily="34" charset="-122"/>
                  <a:ea typeface="微软雅黑" panose="020B0503020204020204" pitchFamily="34" charset="-122"/>
                </a:rPr>
                <a:t>Type</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grpSp>
      <p:grpSp>
        <p:nvGrpSpPr>
          <p:cNvPr id="29" name="组合 6">
            <a:extLst>
              <a:ext uri="{FF2B5EF4-FFF2-40B4-BE49-F238E27FC236}">
                <a16:creationId xmlns:a16="http://schemas.microsoft.com/office/drawing/2014/main" id="{F5DFD80B-B7B6-48BC-739A-3604069918C9}"/>
              </a:ext>
            </a:extLst>
          </p:cNvPr>
          <p:cNvGrpSpPr/>
          <p:nvPr/>
        </p:nvGrpSpPr>
        <p:grpSpPr>
          <a:xfrm flipH="1">
            <a:off x="7278123" y="1333705"/>
            <a:ext cx="838709" cy="818094"/>
            <a:chOff x="2342140" y="893355"/>
            <a:chExt cx="1149740" cy="1149740"/>
          </a:xfrm>
        </p:grpSpPr>
        <p:grpSp>
          <p:nvGrpSpPr>
            <p:cNvPr id="30" name="组合 7">
              <a:extLst>
                <a:ext uri="{FF2B5EF4-FFF2-40B4-BE49-F238E27FC236}">
                  <a16:creationId xmlns:a16="http://schemas.microsoft.com/office/drawing/2014/main" id="{93103AA4-8396-2C56-E992-A4BFB4FFD33E}"/>
                </a:ext>
              </a:extLst>
            </p:cNvPr>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32" name="同心圆 9">
                <a:extLst>
                  <a:ext uri="{FF2B5EF4-FFF2-40B4-BE49-F238E27FC236}">
                    <a16:creationId xmlns:a16="http://schemas.microsoft.com/office/drawing/2014/main" id="{ECE07133-6866-40B4-60F5-0601D8D9E3A4}"/>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33" name="椭圆 10">
                <a:extLst>
                  <a:ext uri="{FF2B5EF4-FFF2-40B4-BE49-F238E27FC236}">
                    <a16:creationId xmlns:a16="http://schemas.microsoft.com/office/drawing/2014/main" id="{6A4019A8-02AD-4354-E47D-22F69B7A739D}"/>
                  </a:ext>
                </a:extLst>
              </p:cNvPr>
              <p:cNvSpPr/>
              <p:nvPr/>
            </p:nvSpPr>
            <p:spPr>
              <a:xfrm>
                <a:off x="392111" y="760410"/>
                <a:ext cx="3825874"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31" name="KSO_Shape">
              <a:extLst>
                <a:ext uri="{FF2B5EF4-FFF2-40B4-BE49-F238E27FC236}">
                  <a16:creationId xmlns:a16="http://schemas.microsoft.com/office/drawing/2014/main" id="{ED5CE4A4-5DDB-A5AE-0675-79BB67B82107}"/>
                </a:ext>
              </a:extLst>
            </p:cNvPr>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34" name="组合 11">
            <a:extLst>
              <a:ext uri="{FF2B5EF4-FFF2-40B4-BE49-F238E27FC236}">
                <a16:creationId xmlns:a16="http://schemas.microsoft.com/office/drawing/2014/main" id="{4EFC8147-331A-FD26-CB49-FFE4ADFE28F3}"/>
              </a:ext>
            </a:extLst>
          </p:cNvPr>
          <p:cNvGrpSpPr/>
          <p:nvPr/>
        </p:nvGrpSpPr>
        <p:grpSpPr>
          <a:xfrm flipH="1">
            <a:off x="5630008" y="2533113"/>
            <a:ext cx="931155" cy="839048"/>
            <a:chOff x="1835696" y="2211710"/>
            <a:chExt cx="1068797" cy="1149740"/>
          </a:xfrm>
        </p:grpSpPr>
        <p:grpSp>
          <p:nvGrpSpPr>
            <p:cNvPr id="35" name="组合 12">
              <a:extLst>
                <a:ext uri="{FF2B5EF4-FFF2-40B4-BE49-F238E27FC236}">
                  <a16:creationId xmlns:a16="http://schemas.microsoft.com/office/drawing/2014/main" id="{9D25D057-50AB-E0FA-F43C-280D9D503270}"/>
                </a:ext>
              </a:extLst>
            </p:cNvPr>
            <p:cNvGrpSpPr/>
            <p:nvPr/>
          </p:nvGrpSpPr>
          <p:grpSpPr>
            <a:xfrm>
              <a:off x="1835696" y="2211710"/>
              <a:ext cx="1068797" cy="1149740"/>
              <a:chOff x="304800" y="673100"/>
              <a:chExt cx="3718862" cy="4000500"/>
            </a:xfrm>
            <a:effectLst>
              <a:outerShdw blurRad="444500" dist="254000" dir="8100000" algn="tr" rotWithShape="0">
                <a:prstClr val="black">
                  <a:alpha val="50000"/>
                </a:prstClr>
              </a:outerShdw>
            </a:effectLst>
          </p:grpSpPr>
          <p:sp>
            <p:nvSpPr>
              <p:cNvPr id="37" name="同心圆 14">
                <a:extLst>
                  <a:ext uri="{FF2B5EF4-FFF2-40B4-BE49-F238E27FC236}">
                    <a16:creationId xmlns:a16="http://schemas.microsoft.com/office/drawing/2014/main" id="{7DFB3F65-0E05-526F-C782-3E7640893216}"/>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38" name="椭圆 15">
                <a:extLst>
                  <a:ext uri="{FF2B5EF4-FFF2-40B4-BE49-F238E27FC236}">
                    <a16:creationId xmlns:a16="http://schemas.microsoft.com/office/drawing/2014/main" id="{1A8CA1E4-CD19-BC9B-2FC4-9FEAEB0EBFE1}"/>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36" name="KSO_Shape">
              <a:extLst>
                <a:ext uri="{FF2B5EF4-FFF2-40B4-BE49-F238E27FC236}">
                  <a16:creationId xmlns:a16="http://schemas.microsoft.com/office/drawing/2014/main" id="{D8FEF4AA-5718-4084-A330-F2213904C172}"/>
                </a:ext>
              </a:extLst>
            </p:cNvPr>
            <p:cNvSpPr/>
            <p:nvPr/>
          </p:nvSpPr>
          <p:spPr bwMode="auto">
            <a:xfrm>
              <a:off x="2059195" y="2505879"/>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39" name="群組 38">
            <a:extLst>
              <a:ext uri="{FF2B5EF4-FFF2-40B4-BE49-F238E27FC236}">
                <a16:creationId xmlns:a16="http://schemas.microsoft.com/office/drawing/2014/main" id="{73E98EA6-B55C-6922-82AC-2A762E7400B3}"/>
              </a:ext>
            </a:extLst>
          </p:cNvPr>
          <p:cNvGrpSpPr/>
          <p:nvPr/>
        </p:nvGrpSpPr>
        <p:grpSpPr>
          <a:xfrm>
            <a:off x="5591315" y="4839060"/>
            <a:ext cx="869279" cy="869816"/>
            <a:chOff x="8048757" y="3481519"/>
            <a:chExt cx="1104125" cy="1034647"/>
          </a:xfrm>
        </p:grpSpPr>
        <p:grpSp>
          <p:nvGrpSpPr>
            <p:cNvPr id="40" name="组合 12">
              <a:extLst>
                <a:ext uri="{FF2B5EF4-FFF2-40B4-BE49-F238E27FC236}">
                  <a16:creationId xmlns:a16="http://schemas.microsoft.com/office/drawing/2014/main" id="{DFC54ECB-5443-12AE-27EB-F24FDD87D963}"/>
                </a:ext>
              </a:extLst>
            </p:cNvPr>
            <p:cNvGrpSpPr/>
            <p:nvPr/>
          </p:nvGrpSpPr>
          <p:grpSpPr>
            <a:xfrm flipH="1">
              <a:off x="8048757" y="3481519"/>
              <a:ext cx="1104125" cy="1034647"/>
              <a:chOff x="304800" y="673100"/>
              <a:chExt cx="3718862" cy="4000500"/>
            </a:xfrm>
            <a:effectLst>
              <a:outerShdw blurRad="444500" dist="254000" dir="8100000" algn="tr" rotWithShape="0">
                <a:prstClr val="black">
                  <a:alpha val="50000"/>
                </a:prstClr>
              </a:outerShdw>
            </a:effectLst>
          </p:grpSpPr>
          <p:sp>
            <p:nvSpPr>
              <p:cNvPr id="42" name="同心圆 14">
                <a:extLst>
                  <a:ext uri="{FF2B5EF4-FFF2-40B4-BE49-F238E27FC236}">
                    <a16:creationId xmlns:a16="http://schemas.microsoft.com/office/drawing/2014/main" id="{304B3C37-4352-FE21-17EB-8CA8478A3EBB}"/>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43" name="椭圆 15">
                <a:extLst>
                  <a:ext uri="{FF2B5EF4-FFF2-40B4-BE49-F238E27FC236}">
                    <a16:creationId xmlns:a16="http://schemas.microsoft.com/office/drawing/2014/main" id="{D5447B3D-E450-EAC4-013A-753794732131}"/>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41" name="KSO_Shape">
              <a:extLst>
                <a:ext uri="{FF2B5EF4-FFF2-40B4-BE49-F238E27FC236}">
                  <a16:creationId xmlns:a16="http://schemas.microsoft.com/office/drawing/2014/main" id="{10846E3B-B82B-1972-F1B0-082759D53B23}"/>
                </a:ext>
              </a:extLst>
            </p:cNvPr>
            <p:cNvSpPr/>
            <p:nvPr/>
          </p:nvSpPr>
          <p:spPr bwMode="auto">
            <a:xfrm>
              <a:off x="8215577" y="3642262"/>
              <a:ext cx="832751" cy="63423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44" name="群組 43">
            <a:extLst>
              <a:ext uri="{FF2B5EF4-FFF2-40B4-BE49-F238E27FC236}">
                <a16:creationId xmlns:a16="http://schemas.microsoft.com/office/drawing/2014/main" id="{08F5F78C-2022-153E-66F0-18F9FD2609CB}"/>
              </a:ext>
            </a:extLst>
          </p:cNvPr>
          <p:cNvGrpSpPr/>
          <p:nvPr/>
        </p:nvGrpSpPr>
        <p:grpSpPr>
          <a:xfrm>
            <a:off x="7101039" y="5393474"/>
            <a:ext cx="838709" cy="831848"/>
            <a:chOff x="6381595" y="3516810"/>
            <a:chExt cx="1104125" cy="1034647"/>
          </a:xfrm>
        </p:grpSpPr>
        <p:grpSp>
          <p:nvGrpSpPr>
            <p:cNvPr id="45" name="组合 12">
              <a:extLst>
                <a:ext uri="{FF2B5EF4-FFF2-40B4-BE49-F238E27FC236}">
                  <a16:creationId xmlns:a16="http://schemas.microsoft.com/office/drawing/2014/main" id="{150F54ED-7641-FB61-B190-6B483DB81FB5}"/>
                </a:ext>
              </a:extLst>
            </p:cNvPr>
            <p:cNvGrpSpPr/>
            <p:nvPr/>
          </p:nvGrpSpPr>
          <p:grpSpPr>
            <a:xfrm flipH="1">
              <a:off x="6381595" y="3516810"/>
              <a:ext cx="1104125" cy="1034647"/>
              <a:chOff x="304800" y="673100"/>
              <a:chExt cx="3718862" cy="4000500"/>
            </a:xfrm>
            <a:effectLst>
              <a:outerShdw blurRad="444500" dist="254000" dir="8100000" algn="tr" rotWithShape="0">
                <a:prstClr val="black">
                  <a:alpha val="50000"/>
                </a:prstClr>
              </a:outerShdw>
            </a:effectLst>
          </p:grpSpPr>
          <p:sp>
            <p:nvSpPr>
              <p:cNvPr id="47" name="同心圆 14">
                <a:extLst>
                  <a:ext uri="{FF2B5EF4-FFF2-40B4-BE49-F238E27FC236}">
                    <a16:creationId xmlns:a16="http://schemas.microsoft.com/office/drawing/2014/main" id="{B34BF471-F06E-B24B-6A35-8719B28122D4}"/>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48" name="椭圆 15">
                <a:extLst>
                  <a:ext uri="{FF2B5EF4-FFF2-40B4-BE49-F238E27FC236}">
                    <a16:creationId xmlns:a16="http://schemas.microsoft.com/office/drawing/2014/main" id="{6EB19430-27FD-FFC7-87EB-1D5FA88F7D6D}"/>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46" name="KSO_Shape">
              <a:extLst>
                <a:ext uri="{FF2B5EF4-FFF2-40B4-BE49-F238E27FC236}">
                  <a16:creationId xmlns:a16="http://schemas.microsoft.com/office/drawing/2014/main" id="{A59F6B2F-CC44-1E20-1855-EAD644EA6DDC}"/>
                </a:ext>
              </a:extLst>
            </p:cNvPr>
            <p:cNvSpPr/>
            <p:nvPr/>
          </p:nvSpPr>
          <p:spPr bwMode="auto">
            <a:xfrm>
              <a:off x="6583797" y="3767863"/>
              <a:ext cx="718422" cy="43182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49" name="群組 48">
            <a:extLst>
              <a:ext uri="{FF2B5EF4-FFF2-40B4-BE49-F238E27FC236}">
                <a16:creationId xmlns:a16="http://schemas.microsoft.com/office/drawing/2014/main" id="{457CB8B7-8AF7-A817-0712-20EA3111126B}"/>
              </a:ext>
            </a:extLst>
          </p:cNvPr>
          <p:cNvGrpSpPr/>
          <p:nvPr/>
        </p:nvGrpSpPr>
        <p:grpSpPr>
          <a:xfrm>
            <a:off x="7101039" y="4257863"/>
            <a:ext cx="869279" cy="842712"/>
            <a:chOff x="10344472" y="3412903"/>
            <a:chExt cx="1104125" cy="1034647"/>
          </a:xfrm>
        </p:grpSpPr>
        <p:grpSp>
          <p:nvGrpSpPr>
            <p:cNvPr id="50" name="组合 12">
              <a:extLst>
                <a:ext uri="{FF2B5EF4-FFF2-40B4-BE49-F238E27FC236}">
                  <a16:creationId xmlns:a16="http://schemas.microsoft.com/office/drawing/2014/main" id="{664AA3E4-38EC-B05B-297A-C2C2CAF8FBB3}"/>
                </a:ext>
              </a:extLst>
            </p:cNvPr>
            <p:cNvGrpSpPr/>
            <p:nvPr/>
          </p:nvGrpSpPr>
          <p:grpSpPr>
            <a:xfrm flipH="1">
              <a:off x="10344472" y="3412903"/>
              <a:ext cx="1104125" cy="1034647"/>
              <a:chOff x="304800" y="673100"/>
              <a:chExt cx="3718862" cy="4000500"/>
            </a:xfrm>
            <a:effectLst>
              <a:outerShdw blurRad="444500" dist="254000" dir="8100000" algn="tr" rotWithShape="0">
                <a:prstClr val="black">
                  <a:alpha val="50000"/>
                </a:prstClr>
              </a:outerShdw>
            </a:effectLst>
          </p:grpSpPr>
          <p:sp>
            <p:nvSpPr>
              <p:cNvPr id="52" name="同心圆 14">
                <a:extLst>
                  <a:ext uri="{FF2B5EF4-FFF2-40B4-BE49-F238E27FC236}">
                    <a16:creationId xmlns:a16="http://schemas.microsoft.com/office/drawing/2014/main" id="{D016FD88-BFE3-08AD-C834-347603391FBD}"/>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53" name="椭圆 15">
                <a:extLst>
                  <a:ext uri="{FF2B5EF4-FFF2-40B4-BE49-F238E27FC236}">
                    <a16:creationId xmlns:a16="http://schemas.microsoft.com/office/drawing/2014/main" id="{3FE6E2C6-5450-EC10-A3EF-72BCA7E2EE75}"/>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51" name="KSO_Shape">
              <a:extLst>
                <a:ext uri="{FF2B5EF4-FFF2-40B4-BE49-F238E27FC236}">
                  <a16:creationId xmlns:a16="http://schemas.microsoft.com/office/drawing/2014/main" id="{A57134A2-9BB9-9485-81EB-13B52040B0E8}"/>
                </a:ext>
              </a:extLst>
            </p:cNvPr>
            <p:cNvSpPr/>
            <p:nvPr/>
          </p:nvSpPr>
          <p:spPr bwMode="auto">
            <a:xfrm>
              <a:off x="10561373" y="3596527"/>
              <a:ext cx="661467" cy="549089"/>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sp>
        <p:nvSpPr>
          <p:cNvPr id="54" name="TextBox 39">
            <a:extLst>
              <a:ext uri="{FF2B5EF4-FFF2-40B4-BE49-F238E27FC236}">
                <a16:creationId xmlns:a16="http://schemas.microsoft.com/office/drawing/2014/main" id="{7B77B3D1-19BB-33EE-34E4-B433F684A0E9}"/>
              </a:ext>
            </a:extLst>
          </p:cNvPr>
          <p:cNvSpPr txBox="1"/>
          <p:nvPr/>
        </p:nvSpPr>
        <p:spPr>
          <a:xfrm>
            <a:off x="8245874" y="5864834"/>
            <a:ext cx="3126384" cy="236219"/>
          </a:xfrm>
          <a:prstGeom prst="rect">
            <a:avLst/>
          </a:prstGeom>
          <a:noFill/>
        </p:spPr>
        <p:txBody>
          <a:bodyPr wrap="square" lIns="0" tIns="0" rIns="0" bIns="0" rtlCol="0">
            <a:spAutoFit/>
          </a:bodyPr>
          <a:lstStyle>
            <a:defPPr>
              <a:defRPr lang="en-US"/>
            </a:defPPr>
            <a:lvl1pPr algn="just">
              <a:lnSpc>
                <a:spcPts val="1733"/>
              </a:lnSpc>
              <a:defRPr sz="1600">
                <a:solidFill>
                  <a:schemeClr val="tx1">
                    <a:lumMod val="65000"/>
                    <a:lumOff val="35000"/>
                  </a:schemeClr>
                </a:solidFill>
                <a:latin typeface="微软雅黑"/>
                <a:ea typeface="微软雅黑"/>
              </a:defRPr>
            </a:lvl1pPr>
          </a:lstStyle>
          <a:p>
            <a:r>
              <a:rPr lang="zh-TW" altLang="zh-TW" dirty="0"/>
              <a:t>勞務</a:t>
            </a:r>
            <a:r>
              <a:rPr lang="zh-TW" altLang="en-US" dirty="0"/>
              <a:t>仲介商</a:t>
            </a:r>
            <a:r>
              <a:rPr lang="zh-TW" altLang="zh-TW" dirty="0"/>
              <a:t>/勞務承包商</a:t>
            </a:r>
            <a:endParaRPr lang="en-US" altLang="zh-CN" dirty="0"/>
          </a:p>
        </p:txBody>
      </p:sp>
      <p:sp>
        <p:nvSpPr>
          <p:cNvPr id="55" name="TextBox 40">
            <a:extLst>
              <a:ext uri="{FF2B5EF4-FFF2-40B4-BE49-F238E27FC236}">
                <a16:creationId xmlns:a16="http://schemas.microsoft.com/office/drawing/2014/main" id="{BF8B9CF3-6C1C-E1BA-CB5F-043011C31103}"/>
              </a:ext>
            </a:extLst>
          </p:cNvPr>
          <p:cNvSpPr txBox="1"/>
          <p:nvPr/>
        </p:nvSpPr>
        <p:spPr>
          <a:xfrm>
            <a:off x="8245874" y="5470353"/>
            <a:ext cx="3805099" cy="287323"/>
          </a:xfrm>
          <a:prstGeom prst="rect">
            <a:avLst/>
          </a:prstGeom>
          <a:noFill/>
        </p:spPr>
        <p:txBody>
          <a:bodyPr wrap="square" lIns="0" tIns="0" rIns="0" bIns="0" rtlCol="0">
            <a:spAutoFit/>
          </a:bodyPr>
          <a:lstStyle/>
          <a:p>
            <a:r>
              <a:rPr lang="en-US" altLang="zh-CN" sz="1867" b="1" dirty="0">
                <a:solidFill>
                  <a:srgbClr val="005696"/>
                </a:solidFill>
                <a:latin typeface="微软雅黑"/>
                <a:ea typeface="微软雅黑"/>
              </a:rPr>
              <a:t>Labor agent /labor  contractor</a:t>
            </a:r>
          </a:p>
        </p:txBody>
      </p:sp>
      <p:grpSp>
        <p:nvGrpSpPr>
          <p:cNvPr id="57" name="组合 172">
            <a:extLst>
              <a:ext uri="{FF2B5EF4-FFF2-40B4-BE49-F238E27FC236}">
                <a16:creationId xmlns:a16="http://schemas.microsoft.com/office/drawing/2014/main" id="{243C69F0-B034-0416-3D6A-66935291FF41}"/>
              </a:ext>
            </a:extLst>
          </p:cNvPr>
          <p:cNvGrpSpPr/>
          <p:nvPr/>
        </p:nvGrpSpPr>
        <p:grpSpPr>
          <a:xfrm>
            <a:off x="6675611" y="2839044"/>
            <a:ext cx="1294707" cy="1051564"/>
            <a:chOff x="5460864" y="1879080"/>
            <a:chExt cx="1294707" cy="1051560"/>
          </a:xfrm>
          <a:solidFill>
            <a:srgbClr val="00B050"/>
          </a:solidFill>
        </p:grpSpPr>
        <p:sp>
          <p:nvSpPr>
            <p:cNvPr id="58" name="六边形 173">
              <a:extLst>
                <a:ext uri="{FF2B5EF4-FFF2-40B4-BE49-F238E27FC236}">
                  <a16:creationId xmlns:a16="http://schemas.microsoft.com/office/drawing/2014/main" id="{3A5F810C-5242-A9F7-A15F-96FD3F21CC40}"/>
                </a:ext>
              </a:extLst>
            </p:cNvPr>
            <p:cNvSpPr/>
            <p:nvPr/>
          </p:nvSpPr>
          <p:spPr>
            <a:xfrm>
              <a:off x="5525852" y="1879080"/>
              <a:ext cx="1203960" cy="1051560"/>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64">
              <a:extLst>
                <a:ext uri="{FF2B5EF4-FFF2-40B4-BE49-F238E27FC236}">
                  <a16:creationId xmlns:a16="http://schemas.microsoft.com/office/drawing/2014/main" id="{50D44E26-8B58-47B3-6FB2-83574066C9DB}"/>
                </a:ext>
              </a:extLst>
            </p:cNvPr>
            <p:cNvSpPr txBox="1"/>
            <p:nvPr/>
          </p:nvSpPr>
          <p:spPr>
            <a:xfrm>
              <a:off x="5460864" y="2102420"/>
              <a:ext cx="1294707" cy="565602"/>
            </a:xfrm>
            <a:prstGeom prst="rect">
              <a:avLst/>
            </a:prstGeom>
            <a:noFill/>
          </p:spPr>
          <p:txBody>
            <a:bodyPr wrap="square" rtlCol="0">
              <a:spAutoFit/>
            </a:bodyPr>
            <a:lstStyle/>
            <a:p>
              <a:pPr algn="ctr">
                <a:lnSpc>
                  <a:spcPct val="120000"/>
                </a:lnSpc>
              </a:pPr>
              <a:r>
                <a:rPr lang="en-US" altLang="zh-TW"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S</a:t>
              </a:r>
              <a:r>
                <a:rPr lang="en-US" altLang="zh-CN"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VAP</a:t>
              </a:r>
            </a:p>
          </p:txBody>
        </p:sp>
      </p:grpSp>
      <p:sp>
        <p:nvSpPr>
          <p:cNvPr id="65" name="TextBox 106">
            <a:extLst>
              <a:ext uri="{FF2B5EF4-FFF2-40B4-BE49-F238E27FC236}">
                <a16:creationId xmlns:a16="http://schemas.microsoft.com/office/drawing/2014/main" id="{454C1D8A-C2E3-0AC7-658A-68D2CF878195}"/>
              </a:ext>
            </a:extLst>
          </p:cNvPr>
          <p:cNvSpPr txBox="1"/>
          <p:nvPr/>
        </p:nvSpPr>
        <p:spPr>
          <a:xfrm>
            <a:off x="1745662" y="1855643"/>
            <a:ext cx="2312835" cy="369332"/>
          </a:xfrm>
          <a:prstGeom prst="rect">
            <a:avLst/>
          </a:prstGeom>
          <a:noFill/>
        </p:spPr>
        <p:txBody>
          <a:bodyPr wrap="square" rtlCol="0">
            <a:spAutoFit/>
          </a:bodyPr>
          <a:lstStyle>
            <a:defPPr>
              <a:defRPr lang="en-US"/>
            </a:defPPr>
            <a:lvl1pPr algn="r">
              <a:defRPr sz="1800" b="1">
                <a:solidFill>
                  <a:schemeClr val="bg1"/>
                </a:solidFill>
                <a:latin typeface="微软雅黑" panose="020B0503020204020204" pitchFamily="34" charset="-122"/>
                <a:ea typeface="微软雅黑" panose="020B0503020204020204" pitchFamily="34" charset="-122"/>
              </a:defRPr>
            </a:lvl1pPr>
          </a:lstStyle>
          <a:p>
            <a:r>
              <a:rPr lang="en-US" altLang="zh-CN" dirty="0"/>
              <a:t>VAP-Small Scope</a:t>
            </a:r>
          </a:p>
        </p:txBody>
      </p:sp>
      <p:sp>
        <p:nvSpPr>
          <p:cNvPr id="68" name="矩形 67">
            <a:extLst>
              <a:ext uri="{FF2B5EF4-FFF2-40B4-BE49-F238E27FC236}">
                <a16:creationId xmlns:a16="http://schemas.microsoft.com/office/drawing/2014/main" id="{76C2F1F4-6AC2-2CE1-8CDA-9F196F163AF3}"/>
              </a:ext>
            </a:extLst>
          </p:cNvPr>
          <p:cNvSpPr/>
          <p:nvPr/>
        </p:nvSpPr>
        <p:spPr>
          <a:xfrm>
            <a:off x="4178677" y="6229164"/>
            <a:ext cx="5596404" cy="260199"/>
          </a:xfrm>
          <a:prstGeom prst="rect">
            <a:avLst/>
          </a:prstGeom>
        </p:spPr>
        <p:txBody>
          <a:bodyPr wrap="none">
            <a:spAutoFit/>
          </a:bodyPr>
          <a:lstStyle/>
          <a:p>
            <a:pPr algn="r"/>
            <a:r>
              <a:rPr lang="en-US" altLang="zh-TW" sz="1091" dirty="0">
                <a:solidFill>
                  <a:srgbClr val="0000FF"/>
                </a:solidFill>
                <a:latin typeface="微軟正黑體" panose="020B0604030504040204" pitchFamily="34" charset="-120"/>
                <a:ea typeface="微軟正黑體" panose="020B0604030504040204" pitchFamily="34" charset="-120"/>
              </a:rPr>
              <a:t>Ronnie Revised</a:t>
            </a:r>
            <a:r>
              <a:rPr lang="zh-TW" altLang="en-US" sz="1091" dirty="0">
                <a:solidFill>
                  <a:srgbClr val="0000FF"/>
                </a:solidFill>
                <a:latin typeface="微軟正黑體" panose="020B0604030504040204" pitchFamily="34" charset="-120"/>
                <a:ea typeface="微軟正黑體" panose="020B0604030504040204" pitchFamily="34" charset="-120"/>
              </a:rPr>
              <a:t>；資料來源</a:t>
            </a:r>
            <a:r>
              <a:rPr lang="en-US" altLang="zh-TW" sz="1091" dirty="0">
                <a:solidFill>
                  <a:srgbClr val="0000FF"/>
                </a:solidFill>
                <a:latin typeface="微軟正黑體" panose="020B0604030504040204" pitchFamily="34" charset="-120"/>
                <a:ea typeface="微軟正黑體" panose="020B0604030504040204" pitchFamily="34" charset="-120"/>
              </a:rPr>
              <a:t>:</a:t>
            </a:r>
            <a:r>
              <a:rPr lang="zh-TW" altLang="en-US" sz="1091" dirty="0">
                <a:solidFill>
                  <a:srgbClr val="0000FF"/>
                </a:solidFill>
                <a:latin typeface="微軟正黑體" panose="020B0604030504040204" pitchFamily="34" charset="-120"/>
                <a:ea typeface="微軟正黑體" panose="020B0604030504040204" pitchFamily="34" charset="-120"/>
              </a:rPr>
              <a:t> RBA Taiwan Outreach Meeting Presentation</a:t>
            </a:r>
            <a:r>
              <a:rPr lang="en-US" altLang="zh-TW" sz="1091" dirty="0">
                <a:solidFill>
                  <a:srgbClr val="0000FF"/>
                </a:solidFill>
                <a:latin typeface="微軟正黑體" panose="020B0604030504040204" pitchFamily="34" charset="-120"/>
                <a:ea typeface="微軟正黑體" panose="020B0604030504040204" pitchFamily="34" charset="-120"/>
              </a:rPr>
              <a:t>2018/12/06</a:t>
            </a:r>
            <a:endParaRPr lang="zh-TW" altLang="en-US" sz="109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05592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50" fill="hold"/>
                                        <p:tgtEl>
                                          <p:spTgt spid="26"/>
                                        </p:tgtEl>
                                        <p:attrNameLst>
                                          <p:attrName>ppt_w</p:attrName>
                                        </p:attrNameLst>
                                      </p:cBhvr>
                                      <p:tavLst>
                                        <p:tav tm="0">
                                          <p:val>
                                            <p:fltVal val="0"/>
                                          </p:val>
                                        </p:tav>
                                        <p:tav tm="100000">
                                          <p:val>
                                            <p:strVal val="#ppt_w"/>
                                          </p:val>
                                        </p:tav>
                                      </p:tavLst>
                                    </p:anim>
                                    <p:anim calcmode="lin" valueType="num">
                                      <p:cBhvr>
                                        <p:cTn id="8" dur="350" fill="hold"/>
                                        <p:tgtEl>
                                          <p:spTgt spid="26"/>
                                        </p:tgtEl>
                                        <p:attrNameLst>
                                          <p:attrName>ppt_h</p:attrName>
                                        </p:attrNameLst>
                                      </p:cBhvr>
                                      <p:tavLst>
                                        <p:tav tm="0">
                                          <p:val>
                                            <p:fltVal val="0"/>
                                          </p:val>
                                        </p:tav>
                                        <p:tav tm="100000">
                                          <p:val>
                                            <p:strVal val="#ppt_h"/>
                                          </p:val>
                                        </p:tav>
                                      </p:tavLst>
                                    </p:anim>
                                    <p:anim calcmode="lin" valueType="num">
                                      <p:cBhvr>
                                        <p:cTn id="9" dur="350" fill="hold"/>
                                        <p:tgtEl>
                                          <p:spTgt spid="26"/>
                                        </p:tgtEl>
                                        <p:attrNameLst>
                                          <p:attrName>ppt_x</p:attrName>
                                        </p:attrNameLst>
                                      </p:cBhvr>
                                      <p:tavLst>
                                        <p:tav tm="0">
                                          <p:val>
                                            <p:fltVal val="0.5"/>
                                          </p:val>
                                        </p:tav>
                                        <p:tav tm="100000">
                                          <p:val>
                                            <p:strVal val="#ppt_x"/>
                                          </p:val>
                                        </p:tav>
                                      </p:tavLst>
                                    </p:anim>
                                    <p:anim calcmode="lin" valueType="num">
                                      <p:cBhvr>
                                        <p:cTn id="10" dur="350" fill="hold"/>
                                        <p:tgtEl>
                                          <p:spTgt spid="26"/>
                                        </p:tgtEl>
                                        <p:attrNameLst>
                                          <p:attrName>ppt_y</p:attrName>
                                        </p:attrNameLst>
                                      </p:cBhvr>
                                      <p:tavLst>
                                        <p:tav tm="0">
                                          <p:val>
                                            <p:fltVal val="0.5"/>
                                          </p:val>
                                        </p:tav>
                                        <p:tav tm="100000">
                                          <p:val>
                                            <p:strVal val="#ppt_y"/>
                                          </p:val>
                                        </p:tav>
                                      </p:tavLst>
                                    </p:anim>
                                  </p:childTnLst>
                                </p:cTn>
                              </p:par>
                            </p:childTnLst>
                          </p:cTn>
                        </p:par>
                        <p:par>
                          <p:cTn id="11" fill="hold">
                            <p:stCondLst>
                              <p:cond delay="350"/>
                            </p:stCondLst>
                            <p:childTnLst>
                              <p:par>
                                <p:cTn id="12" presetID="21"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2000"/>
                                        <p:tgtEl>
                                          <p:spTgt spid="23"/>
                                        </p:tgtEl>
                                      </p:cBhvr>
                                    </p:animEffect>
                                  </p:childTnLst>
                                </p:cTn>
                              </p:par>
                            </p:childTnLst>
                          </p:cTn>
                        </p:par>
                        <p:par>
                          <p:cTn id="15" fill="hold">
                            <p:stCondLst>
                              <p:cond delay="2350"/>
                            </p:stCondLst>
                            <p:childTnLst>
                              <p:par>
                                <p:cTn id="16" presetID="16" presetClass="entr" presetSubtype="4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Horizontal)">
                                      <p:cBhvr>
                                        <p:cTn id="18" dur="500"/>
                                        <p:tgtEl>
                                          <p:spTgt spid="4"/>
                                        </p:tgtEl>
                                      </p:cBhvr>
                                    </p:animEffect>
                                  </p:childTnLst>
                                </p:cTn>
                              </p:par>
                            </p:childTnLst>
                          </p:cTn>
                        </p:par>
                        <p:par>
                          <p:cTn id="19" fill="hold">
                            <p:stCondLst>
                              <p:cond delay="2850"/>
                            </p:stCondLst>
                            <p:childTnLst>
                              <p:par>
                                <p:cTn id="20" presetID="53"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par>
                          <p:cTn id="25" fill="hold">
                            <p:stCondLst>
                              <p:cond delay="335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2" fill="hold" grpId="0" nodeType="click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500"/>
                                        <p:tgtEl>
                                          <p:spTgt spid="61"/>
                                        </p:tgtEl>
                                        <p:attrNameLst>
                                          <p:attrName>ppt_x</p:attrName>
                                        </p:attrNameLst>
                                      </p:cBhvr>
                                      <p:tavLst>
                                        <p:tav tm="0">
                                          <p:val>
                                            <p:strVal val="#ppt_x+#ppt_w*1.125000"/>
                                          </p:val>
                                        </p:tav>
                                        <p:tav tm="100000">
                                          <p:val>
                                            <p:strVal val="#ppt_x"/>
                                          </p:val>
                                        </p:tav>
                                      </p:tavLst>
                                    </p:anim>
                                    <p:animEffect transition="in" filter="wipe(left)">
                                      <p:cBhvr>
                                        <p:cTn id="51" dur="500"/>
                                        <p:tgtEl>
                                          <p:spTgt spid="61"/>
                                        </p:tgtEl>
                                      </p:cBhvr>
                                    </p:animEffect>
                                  </p:childTnLst>
                                </p:cTn>
                              </p:par>
                            </p:childTnLst>
                          </p:cTn>
                        </p:par>
                        <p:par>
                          <p:cTn id="52" fill="hold">
                            <p:stCondLst>
                              <p:cond delay="500"/>
                            </p:stCondLst>
                            <p:childTnLst>
                              <p:par>
                                <p:cTn id="53" presetID="12" presetClass="entr" presetSubtype="2"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p:tgtEl>
                                          <p:spTgt spid="60"/>
                                        </p:tgtEl>
                                        <p:attrNameLst>
                                          <p:attrName>ppt_x</p:attrName>
                                        </p:attrNameLst>
                                      </p:cBhvr>
                                      <p:tavLst>
                                        <p:tav tm="0">
                                          <p:val>
                                            <p:strVal val="#ppt_x+#ppt_w*1.125000"/>
                                          </p:val>
                                        </p:tav>
                                        <p:tav tm="100000">
                                          <p:val>
                                            <p:strVal val="#ppt_x"/>
                                          </p:val>
                                        </p:tav>
                                      </p:tavLst>
                                    </p:anim>
                                    <p:animEffect transition="in" filter="wipe(left)">
                                      <p:cBhvr>
                                        <p:cTn id="56" dur="500"/>
                                        <p:tgtEl>
                                          <p:spTgt spid="60"/>
                                        </p:tgtEl>
                                      </p:cBhvr>
                                    </p:animEffect>
                                  </p:childTnLst>
                                </p:cTn>
                              </p:par>
                            </p:childTnLst>
                          </p:cTn>
                        </p:par>
                        <p:par>
                          <p:cTn id="57" fill="hold">
                            <p:stCondLst>
                              <p:cond delay="1000"/>
                            </p:stCondLst>
                            <p:childTnLst>
                              <p:par>
                                <p:cTn id="58" presetID="12" presetClass="entr" presetSubtype="2" fill="hold" grpId="0" nodeType="afterEffect">
                                  <p:stCondLst>
                                    <p:cond delay="0"/>
                                  </p:stCondLst>
                                  <p:childTnLst>
                                    <p:set>
                                      <p:cBhvr>
                                        <p:cTn id="59" dur="1" fill="hold">
                                          <p:stCondLst>
                                            <p:cond delay="0"/>
                                          </p:stCondLst>
                                        </p:cTn>
                                        <p:tgtEl>
                                          <p:spTgt spid="64"/>
                                        </p:tgtEl>
                                        <p:attrNameLst>
                                          <p:attrName>style.visibility</p:attrName>
                                        </p:attrNameLst>
                                      </p:cBhvr>
                                      <p:to>
                                        <p:strVal val="visible"/>
                                      </p:to>
                                    </p:set>
                                    <p:anim calcmode="lin" valueType="num">
                                      <p:cBhvr additive="base">
                                        <p:cTn id="60" dur="500"/>
                                        <p:tgtEl>
                                          <p:spTgt spid="64"/>
                                        </p:tgtEl>
                                        <p:attrNameLst>
                                          <p:attrName>ppt_x</p:attrName>
                                        </p:attrNameLst>
                                      </p:cBhvr>
                                      <p:tavLst>
                                        <p:tav tm="0">
                                          <p:val>
                                            <p:strVal val="#ppt_x+#ppt_w*1.125000"/>
                                          </p:val>
                                        </p:tav>
                                        <p:tav tm="100000">
                                          <p:val>
                                            <p:strVal val="#ppt_x"/>
                                          </p:val>
                                        </p:tav>
                                      </p:tavLst>
                                    </p:anim>
                                    <p:animEffect transition="in" filter="wipe(left)">
                                      <p:cBhvr>
                                        <p:cTn id="61" dur="500"/>
                                        <p:tgtEl>
                                          <p:spTgt spid="64"/>
                                        </p:tgtEl>
                                      </p:cBhvr>
                                    </p:animEffect>
                                  </p:childTnLst>
                                </p:cTn>
                              </p:par>
                            </p:childTnLst>
                          </p:cTn>
                        </p:par>
                        <p:par>
                          <p:cTn id="62" fill="hold">
                            <p:stCondLst>
                              <p:cond delay="1500"/>
                            </p:stCondLst>
                            <p:childTnLst>
                              <p:par>
                                <p:cTn id="63" presetID="53" presetClass="entr" presetSubtype="16" fill="hold" grpId="0" nodeType="afterEffect">
                                  <p:stCondLst>
                                    <p:cond delay="0"/>
                                  </p:stCondLst>
                                  <p:iterate type="lt">
                                    <p:tmPct val="10000"/>
                                  </p:iterate>
                                  <p:childTnLst>
                                    <p:set>
                                      <p:cBhvr>
                                        <p:cTn id="64" dur="1" fill="hold">
                                          <p:stCondLst>
                                            <p:cond delay="0"/>
                                          </p:stCondLst>
                                        </p:cTn>
                                        <p:tgtEl>
                                          <p:spTgt spid="62"/>
                                        </p:tgtEl>
                                        <p:attrNameLst>
                                          <p:attrName>style.visibility</p:attrName>
                                        </p:attrNameLst>
                                      </p:cBhvr>
                                      <p:to>
                                        <p:strVal val="visible"/>
                                      </p:to>
                                    </p:set>
                                    <p:anim calcmode="lin" valueType="num">
                                      <p:cBhvr>
                                        <p:cTn id="65" dur="250" fill="hold"/>
                                        <p:tgtEl>
                                          <p:spTgt spid="62"/>
                                        </p:tgtEl>
                                        <p:attrNameLst>
                                          <p:attrName>ppt_w</p:attrName>
                                        </p:attrNameLst>
                                      </p:cBhvr>
                                      <p:tavLst>
                                        <p:tav tm="0">
                                          <p:val>
                                            <p:fltVal val="0"/>
                                          </p:val>
                                        </p:tav>
                                        <p:tav tm="100000">
                                          <p:val>
                                            <p:strVal val="#ppt_w"/>
                                          </p:val>
                                        </p:tav>
                                      </p:tavLst>
                                    </p:anim>
                                    <p:anim calcmode="lin" valueType="num">
                                      <p:cBhvr>
                                        <p:cTn id="66" dur="250" fill="hold"/>
                                        <p:tgtEl>
                                          <p:spTgt spid="62"/>
                                        </p:tgtEl>
                                        <p:attrNameLst>
                                          <p:attrName>ppt_h</p:attrName>
                                        </p:attrNameLst>
                                      </p:cBhvr>
                                      <p:tavLst>
                                        <p:tav tm="0">
                                          <p:val>
                                            <p:fltVal val="0"/>
                                          </p:val>
                                        </p:tav>
                                        <p:tav tm="100000">
                                          <p:val>
                                            <p:strVal val="#ppt_h"/>
                                          </p:val>
                                        </p:tav>
                                      </p:tavLst>
                                    </p:anim>
                                    <p:animEffect transition="in" filter="fade">
                                      <p:cBhvr>
                                        <p:cTn id="67" dur="250"/>
                                        <p:tgtEl>
                                          <p:spTgt spid="62"/>
                                        </p:tgtEl>
                                      </p:cBhvr>
                                    </p:animEffect>
                                  </p:childTnLst>
                                </p:cTn>
                              </p:par>
                            </p:childTnLst>
                          </p:cTn>
                        </p:par>
                        <p:par>
                          <p:cTn id="68" fill="hold">
                            <p:stCondLst>
                              <p:cond delay="1900"/>
                            </p:stCondLst>
                            <p:childTnLst>
                              <p:par>
                                <p:cTn id="69" presetID="53" presetClass="entr" presetSubtype="16" fill="hold" grpId="0" nodeType="afterEffect">
                                  <p:stCondLst>
                                    <p:cond delay="0"/>
                                  </p:stCondLst>
                                  <p:iterate type="lt">
                                    <p:tmPct val="10000"/>
                                  </p:iterate>
                                  <p:childTnLst>
                                    <p:set>
                                      <p:cBhvr>
                                        <p:cTn id="70" dur="1" fill="hold">
                                          <p:stCondLst>
                                            <p:cond delay="0"/>
                                          </p:stCondLst>
                                        </p:cTn>
                                        <p:tgtEl>
                                          <p:spTgt spid="63"/>
                                        </p:tgtEl>
                                        <p:attrNameLst>
                                          <p:attrName>style.visibility</p:attrName>
                                        </p:attrNameLst>
                                      </p:cBhvr>
                                      <p:to>
                                        <p:strVal val="visible"/>
                                      </p:to>
                                    </p:set>
                                    <p:anim calcmode="lin" valueType="num">
                                      <p:cBhvr>
                                        <p:cTn id="71" dur="250" fill="hold"/>
                                        <p:tgtEl>
                                          <p:spTgt spid="63"/>
                                        </p:tgtEl>
                                        <p:attrNameLst>
                                          <p:attrName>ppt_w</p:attrName>
                                        </p:attrNameLst>
                                      </p:cBhvr>
                                      <p:tavLst>
                                        <p:tav tm="0">
                                          <p:val>
                                            <p:fltVal val="0"/>
                                          </p:val>
                                        </p:tav>
                                        <p:tav tm="100000">
                                          <p:val>
                                            <p:strVal val="#ppt_w"/>
                                          </p:val>
                                        </p:tav>
                                      </p:tavLst>
                                    </p:anim>
                                    <p:anim calcmode="lin" valueType="num">
                                      <p:cBhvr>
                                        <p:cTn id="72" dur="250" fill="hold"/>
                                        <p:tgtEl>
                                          <p:spTgt spid="63"/>
                                        </p:tgtEl>
                                        <p:attrNameLst>
                                          <p:attrName>ppt_h</p:attrName>
                                        </p:attrNameLst>
                                      </p:cBhvr>
                                      <p:tavLst>
                                        <p:tav tm="0">
                                          <p:val>
                                            <p:fltVal val="0"/>
                                          </p:val>
                                        </p:tav>
                                        <p:tav tm="100000">
                                          <p:val>
                                            <p:strVal val="#ppt_h"/>
                                          </p:val>
                                        </p:tav>
                                      </p:tavLst>
                                    </p:anim>
                                    <p:animEffect transition="in" filter="fade">
                                      <p:cBhvr>
                                        <p:cTn id="73" dur="250"/>
                                        <p:tgtEl>
                                          <p:spTgt spid="63"/>
                                        </p:tgtEl>
                                      </p:cBhvr>
                                    </p:animEffect>
                                  </p:childTnLst>
                                </p:cTn>
                              </p:par>
                            </p:childTnLst>
                          </p:cTn>
                        </p:par>
                        <p:par>
                          <p:cTn id="74" fill="hold">
                            <p:stCondLst>
                              <p:cond delay="2500"/>
                            </p:stCondLst>
                            <p:childTnLst>
                              <p:par>
                                <p:cTn id="75" presetID="53" presetClass="entr" presetSubtype="16" fill="hold" grpId="0" nodeType="afterEffect">
                                  <p:stCondLst>
                                    <p:cond delay="0"/>
                                  </p:stCondLst>
                                  <p:iterate type="lt">
                                    <p:tmPct val="10000"/>
                                  </p:iterate>
                                  <p:childTnLst>
                                    <p:set>
                                      <p:cBhvr>
                                        <p:cTn id="76" dur="1" fill="hold">
                                          <p:stCondLst>
                                            <p:cond delay="0"/>
                                          </p:stCondLst>
                                        </p:cTn>
                                        <p:tgtEl>
                                          <p:spTgt spid="65"/>
                                        </p:tgtEl>
                                        <p:attrNameLst>
                                          <p:attrName>style.visibility</p:attrName>
                                        </p:attrNameLst>
                                      </p:cBhvr>
                                      <p:to>
                                        <p:strVal val="visible"/>
                                      </p:to>
                                    </p:set>
                                    <p:anim calcmode="lin" valueType="num">
                                      <p:cBhvr>
                                        <p:cTn id="77" dur="250" fill="hold"/>
                                        <p:tgtEl>
                                          <p:spTgt spid="65"/>
                                        </p:tgtEl>
                                        <p:attrNameLst>
                                          <p:attrName>ppt_w</p:attrName>
                                        </p:attrNameLst>
                                      </p:cBhvr>
                                      <p:tavLst>
                                        <p:tav tm="0">
                                          <p:val>
                                            <p:fltVal val="0"/>
                                          </p:val>
                                        </p:tav>
                                        <p:tav tm="100000">
                                          <p:val>
                                            <p:strVal val="#ppt_w"/>
                                          </p:val>
                                        </p:tav>
                                      </p:tavLst>
                                    </p:anim>
                                    <p:anim calcmode="lin" valueType="num">
                                      <p:cBhvr>
                                        <p:cTn id="78" dur="250" fill="hold"/>
                                        <p:tgtEl>
                                          <p:spTgt spid="65"/>
                                        </p:tgtEl>
                                        <p:attrNameLst>
                                          <p:attrName>ppt_h</p:attrName>
                                        </p:attrNameLst>
                                      </p:cBhvr>
                                      <p:tavLst>
                                        <p:tav tm="0">
                                          <p:val>
                                            <p:fltVal val="0"/>
                                          </p:val>
                                        </p:tav>
                                        <p:tav tm="100000">
                                          <p:val>
                                            <p:strVal val="#ppt_h"/>
                                          </p:val>
                                        </p:tav>
                                      </p:tavLst>
                                    </p:anim>
                                    <p:animEffect transition="in" filter="fade">
                                      <p:cBhvr>
                                        <p:cTn id="79" dur="250"/>
                                        <p:tgtEl>
                                          <p:spTgt spid="65"/>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heel(1)">
                                      <p:cBhvr>
                                        <p:cTn id="84" dur="2000"/>
                                        <p:tgtEl>
                                          <p:spTgt spid="57"/>
                                        </p:tgtEl>
                                      </p:cBhvr>
                                    </p:animEffect>
                                  </p:childTnLst>
                                </p:cTn>
                              </p:par>
                            </p:childTnLst>
                          </p:cTn>
                        </p:par>
                        <p:par>
                          <p:cTn id="85" fill="hold">
                            <p:stCondLst>
                              <p:cond delay="2000"/>
                            </p:stCondLst>
                            <p:childTnLst>
                              <p:par>
                                <p:cTn id="86" presetID="53" presetClass="entr" presetSubtype="16" fill="hold" nodeType="after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p:cTn id="88" dur="500" fill="hold"/>
                                        <p:tgtEl>
                                          <p:spTgt spid="49"/>
                                        </p:tgtEl>
                                        <p:attrNameLst>
                                          <p:attrName>ppt_w</p:attrName>
                                        </p:attrNameLst>
                                      </p:cBhvr>
                                      <p:tavLst>
                                        <p:tav tm="0">
                                          <p:val>
                                            <p:fltVal val="0"/>
                                          </p:val>
                                        </p:tav>
                                        <p:tav tm="100000">
                                          <p:val>
                                            <p:strVal val="#ppt_w"/>
                                          </p:val>
                                        </p:tav>
                                      </p:tavLst>
                                    </p:anim>
                                    <p:anim calcmode="lin" valueType="num">
                                      <p:cBhvr>
                                        <p:cTn id="89" dur="500" fill="hold"/>
                                        <p:tgtEl>
                                          <p:spTgt spid="49"/>
                                        </p:tgtEl>
                                        <p:attrNameLst>
                                          <p:attrName>ppt_h</p:attrName>
                                        </p:attrNameLst>
                                      </p:cBhvr>
                                      <p:tavLst>
                                        <p:tav tm="0">
                                          <p:val>
                                            <p:fltVal val="0"/>
                                          </p:val>
                                        </p:tav>
                                        <p:tav tm="100000">
                                          <p:val>
                                            <p:strVal val="#ppt_h"/>
                                          </p:val>
                                        </p:tav>
                                      </p:tavLst>
                                    </p:anim>
                                    <p:animEffect transition="in" filter="fade">
                                      <p:cBhvr>
                                        <p:cTn id="90" dur="500"/>
                                        <p:tgtEl>
                                          <p:spTgt spid="4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left)">
                                      <p:cBhvr>
                                        <p:cTn id="93" dur="500"/>
                                        <p:tgtEl>
                                          <p:spTgt spid="14"/>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wipe(left)">
                                      <p:cBhvr>
                                        <p:cTn id="96" dur="500"/>
                                        <p:tgtEl>
                                          <p:spTgt spid="13"/>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Effect transition="in" filter="fade">
                                      <p:cBhvr>
                                        <p:cTn id="103" dur="500"/>
                                        <p:tgtEl>
                                          <p:spTgt spid="39"/>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ipe(right)">
                                      <p:cBhvr>
                                        <p:cTn id="106" dur="500"/>
                                        <p:tgtEl>
                                          <p:spTgt spid="16"/>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right)">
                                      <p:cBhvr>
                                        <p:cTn id="109" dur="500"/>
                                        <p:tgtEl>
                                          <p:spTgt spid="1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500" fill="hold"/>
                                        <p:tgtEl>
                                          <p:spTgt spid="44"/>
                                        </p:tgtEl>
                                        <p:attrNameLst>
                                          <p:attrName>ppt_w</p:attrName>
                                        </p:attrNameLst>
                                      </p:cBhvr>
                                      <p:tavLst>
                                        <p:tav tm="0">
                                          <p:val>
                                            <p:fltVal val="0"/>
                                          </p:val>
                                        </p:tav>
                                        <p:tav tm="100000">
                                          <p:val>
                                            <p:strVal val="#ppt_w"/>
                                          </p:val>
                                        </p:tav>
                                      </p:tavLst>
                                    </p:anim>
                                    <p:anim calcmode="lin" valueType="num">
                                      <p:cBhvr>
                                        <p:cTn id="115" dur="500" fill="hold"/>
                                        <p:tgtEl>
                                          <p:spTgt spid="44"/>
                                        </p:tgtEl>
                                        <p:attrNameLst>
                                          <p:attrName>ppt_h</p:attrName>
                                        </p:attrNameLst>
                                      </p:cBhvr>
                                      <p:tavLst>
                                        <p:tav tm="0">
                                          <p:val>
                                            <p:fltVal val="0"/>
                                          </p:val>
                                        </p:tav>
                                        <p:tav tm="100000">
                                          <p:val>
                                            <p:strVal val="#ppt_h"/>
                                          </p:val>
                                        </p:tav>
                                      </p:tavLst>
                                    </p:anim>
                                    <p:animEffect transition="in" filter="fade">
                                      <p:cBhvr>
                                        <p:cTn id="116" dur="500"/>
                                        <p:tgtEl>
                                          <p:spTgt spid="44"/>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left)">
                                      <p:cBhvr>
                                        <p:cTn id="119" dur="500"/>
                                        <p:tgtEl>
                                          <p:spTgt spid="55"/>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wipe(left)">
                                      <p:cBhvr>
                                        <p:cTn id="1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0" grpId="0" animBg="1"/>
      <p:bldP spid="61" grpId="0" animBg="1"/>
      <p:bldP spid="62" grpId="0"/>
      <p:bldP spid="63" grpId="0"/>
      <p:bldP spid="4" grpId="0" animBg="1"/>
      <p:bldP spid="9" grpId="0"/>
      <p:bldP spid="10" grpId="0"/>
      <p:bldP spid="11" grpId="0"/>
      <p:bldP spid="12" grpId="0"/>
      <p:bldP spid="13" grpId="0"/>
      <p:bldP spid="14" grpId="0"/>
      <p:bldP spid="15" grpId="0"/>
      <p:bldP spid="16" grpId="0"/>
      <p:bldP spid="54" grpId="0"/>
      <p:bldP spid="55" grpId="0"/>
      <p:bldP spid="6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8037" y="1156010"/>
            <a:ext cx="10723028" cy="4006097"/>
          </a:xfrm>
          <a:prstGeom prst="rect">
            <a:avLst/>
          </a:prstGeom>
        </p:spPr>
        <p:txBody>
          <a:bodyPr vert="horz" wrap="square" lIns="0" tIns="167640" rIns="0" bIns="0" rtlCol="0">
            <a:spAutoFit/>
          </a:bodyPr>
          <a:lstStyle/>
          <a:p>
            <a:pPr marL="16933">
              <a:spcBef>
                <a:spcPts val="1320"/>
              </a:spcBef>
            </a:pPr>
            <a:r>
              <a:rPr sz="2800" b="1" spc="-140" dirty="0">
                <a:latin typeface="微軟正黑體" panose="020B0604030504040204" pitchFamily="34" charset="-120"/>
                <a:cs typeface="Noto Sans CJK JP Regular"/>
              </a:rPr>
              <a:t>基準</a:t>
            </a:r>
            <a:endParaRPr sz="2800" b="1" dirty="0">
              <a:latin typeface="微軟正黑體" panose="020B0604030504040204" pitchFamily="34" charset="-120"/>
              <a:cs typeface="Noto Sans CJK JP Regular"/>
            </a:endParaRPr>
          </a:p>
          <a:p>
            <a:pPr marL="474121" indent="-457189">
              <a:spcBef>
                <a:spcPts val="1133"/>
              </a:spcBef>
              <a:buAutoNum type="arabicPeriod"/>
              <a:tabLst>
                <a:tab pos="473275" algn="l"/>
                <a:tab pos="474121" algn="l"/>
              </a:tabLst>
            </a:pPr>
            <a:r>
              <a:rPr sz="2800" b="1" dirty="0" err="1">
                <a:latin typeface="微軟正黑體" panose="020B0604030504040204" pitchFamily="34" charset="-120"/>
                <a:cs typeface="Noto Sans CJK JP Regular"/>
              </a:rPr>
              <a:t>使用合適和易於清潔的材料建造</a:t>
            </a:r>
            <a:r>
              <a:rPr lang="zh-TW" altLang="en-US" sz="2800" b="1" dirty="0">
                <a:latin typeface="微軟正黑體" panose="020B0604030504040204" pitchFamily="34" charset="-120"/>
                <a:cs typeface="Noto Sans CJK JP Regular"/>
              </a:rPr>
              <a:t>餐廳</a:t>
            </a:r>
            <a:r>
              <a:rPr sz="2800" b="1" dirty="0">
                <a:latin typeface="微軟正黑體" panose="020B0604030504040204" pitchFamily="34" charset="-120"/>
                <a:cs typeface="Noto Sans CJK JP Regular"/>
              </a:rPr>
              <a:t>、煮食和洗衣設施。</a:t>
            </a:r>
          </a:p>
          <a:p>
            <a:pPr>
              <a:spcBef>
                <a:spcPts val="47"/>
              </a:spcBef>
              <a:buFont typeface="Noto Sans CJK JP Regular"/>
              <a:buAutoNum type="arabicPeriod"/>
            </a:pPr>
            <a:endParaRPr sz="4800" b="1" dirty="0">
              <a:latin typeface="Times New Roman"/>
              <a:cs typeface="Times New Roman"/>
            </a:endParaRPr>
          </a:p>
          <a:p>
            <a:pPr marL="474121" indent="-457189">
              <a:buAutoNum type="arabicPeriod"/>
              <a:tabLst>
                <a:tab pos="473275" algn="l"/>
                <a:tab pos="474121" algn="l"/>
              </a:tabLst>
            </a:pPr>
            <a:r>
              <a:rPr lang="zh-TW" altLang="en-US" sz="2800" b="1" dirty="0">
                <a:latin typeface="微軟正黑體" panose="020B0604030504040204" pitchFamily="34" charset="-120"/>
                <a:cs typeface="Noto Sans CJK JP Regular"/>
              </a:rPr>
              <a:t>餐廳</a:t>
            </a:r>
            <a:r>
              <a:rPr sz="2800" b="1" dirty="0">
                <a:latin typeface="微軟正黑體" panose="020B0604030504040204" pitchFamily="34" charset="-120"/>
                <a:cs typeface="Noto Sans CJK JP Regular"/>
              </a:rPr>
              <a:t>、烹飪和洗衣設施保持清潔和衛生。</a:t>
            </a:r>
          </a:p>
          <a:p>
            <a:pPr>
              <a:spcBef>
                <a:spcPts val="7"/>
              </a:spcBef>
              <a:buFont typeface="Noto Sans CJK JP Regular"/>
              <a:buAutoNum type="arabicPeriod"/>
            </a:pPr>
            <a:endParaRPr sz="4400" b="1" dirty="0">
              <a:latin typeface="Times New Roman"/>
              <a:cs typeface="Times New Roman"/>
            </a:endParaRPr>
          </a:p>
          <a:p>
            <a:pPr marL="474121" marR="6773" indent="-457189">
              <a:lnSpc>
                <a:spcPct val="120100"/>
              </a:lnSpc>
              <a:buAutoNum type="arabicPeriod"/>
              <a:tabLst>
                <a:tab pos="473275" algn="l"/>
                <a:tab pos="474121" algn="l"/>
              </a:tabLst>
            </a:pPr>
            <a:r>
              <a:rPr sz="2800" b="1" dirty="0">
                <a:latin typeface="微軟正黑體" panose="020B0604030504040204" pitchFamily="34" charset="-120"/>
                <a:cs typeface="Noto Sans CJK JP Regular"/>
              </a:rPr>
              <a:t>提供足夠的洗衣和乾衣設施。標準範圍從提供洗滌盆</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槽及熱水和冷 水、清潔肥皂和晾衣繩到提供洗衣機和乾衣機。</a:t>
            </a:r>
          </a:p>
        </p:txBody>
      </p:sp>
      <p:sp>
        <p:nvSpPr>
          <p:cNvPr id="3" name="object 3"/>
          <p:cNvSpPr txBox="1">
            <a:spLocks noGrp="1"/>
          </p:cNvSpPr>
          <p:nvPr>
            <p:ph type="title"/>
          </p:nvPr>
        </p:nvSpPr>
        <p:spPr>
          <a:xfrm>
            <a:off x="1172816" y="138975"/>
            <a:ext cx="11019183" cy="571096"/>
          </a:xfrm>
          <a:prstGeom prst="rect">
            <a:avLst/>
          </a:prstGeom>
        </p:spPr>
        <p:txBody>
          <a:bodyPr vert="horz" wrap="square" lIns="0" tIns="16933" rIns="0" bIns="0" rtlCol="0">
            <a:spAutoFit/>
          </a:bodyPr>
          <a:lstStyle/>
          <a:p>
            <a:pPr marL="16933" eaLnBrk="0" hangingPunct="0">
              <a:spcBef>
                <a:spcPts val="133"/>
              </a:spcBef>
            </a:pPr>
            <a:r>
              <a:rPr lang="zh-TW" altLang="en-US" kern="1200" spc="-80" dirty="0">
                <a:solidFill>
                  <a:srgbClr val="FFFFFF"/>
                </a:solidFill>
                <a:latin typeface="Droid Sans Fallback"/>
                <a:ea typeface="+mn-ea"/>
              </a:rPr>
              <a:t>餐廳</a:t>
            </a:r>
            <a:r>
              <a:rPr kern="1200" spc="-80" dirty="0">
                <a:solidFill>
                  <a:srgbClr val="FFFFFF"/>
                </a:solidFill>
                <a:latin typeface="Droid Sans Fallback"/>
                <a:ea typeface="+mn-ea"/>
              </a:rPr>
              <a:t>、烹飪和洗衣設施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6408" y="952473"/>
            <a:ext cx="11019183" cy="386430"/>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tabLst>
                <a:tab pos="473275" algn="l"/>
              </a:tabLst>
            </a:pPr>
            <a:r>
              <a:rPr sz="2400" spc="-13" dirty="0">
                <a:solidFill>
                  <a:srgbClr val="000000"/>
                </a:solidFill>
                <a:latin typeface="微軟正黑體" panose="020B0604030504040204" pitchFamily="34" charset="-120"/>
                <a:cs typeface="Noto Sans CJK JP Regular"/>
              </a:rPr>
              <a:t>1.	</a:t>
            </a:r>
            <a:r>
              <a:rPr lang="zh-TW" altLang="en-US" sz="2400" spc="-7" dirty="0">
                <a:solidFill>
                  <a:srgbClr val="000000"/>
                </a:solidFill>
                <a:latin typeface="微軟正黑體" panose="020B0604030504040204" pitchFamily="34" charset="-120"/>
                <a:cs typeface="Noto Sans CJK JP Regular"/>
              </a:rPr>
              <a:t>餐廳</a:t>
            </a:r>
            <a:r>
              <a:rPr sz="2400" spc="-7" dirty="0">
                <a:solidFill>
                  <a:srgbClr val="000000"/>
                </a:solidFill>
                <a:latin typeface="微軟正黑體" panose="020B0604030504040204" pitchFamily="34" charset="-120"/>
                <a:cs typeface="Noto Sans CJK JP Regular"/>
              </a:rPr>
              <a:t>為每位工人提供合理的空</a:t>
            </a:r>
            <a:r>
              <a:rPr sz="2400" dirty="0">
                <a:solidFill>
                  <a:srgbClr val="000000"/>
                </a:solidFill>
                <a:latin typeface="微軟正黑體" panose="020B0604030504040204" pitchFamily="34" charset="-120"/>
                <a:cs typeface="Noto Sans CJK JP Regular"/>
              </a:rPr>
              <a:t>間</a:t>
            </a:r>
            <a:r>
              <a:rPr sz="2400" spc="-7" dirty="0">
                <a:solidFill>
                  <a:srgbClr val="000000"/>
                </a:solidFill>
                <a:latin typeface="微軟正黑體" panose="020B0604030504040204" pitchFamily="34" charset="-120"/>
                <a:cs typeface="Noto Sans CJK JP Regular"/>
              </a:rPr>
              <a:t>。標準範圍從</a:t>
            </a:r>
            <a:r>
              <a:rPr sz="2400" spc="53" dirty="0">
                <a:solidFill>
                  <a:srgbClr val="00AFEF"/>
                </a:solidFill>
                <a:latin typeface="微軟正黑體" panose="020B0604030504040204" pitchFamily="34" charset="-120"/>
                <a:cs typeface="Noto Sans CJK JP Regular"/>
              </a:rPr>
              <a:t>1</a:t>
            </a:r>
            <a:r>
              <a:rPr sz="2400" spc="-7" dirty="0">
                <a:solidFill>
                  <a:srgbClr val="00AFEF"/>
                </a:solidFill>
                <a:latin typeface="微軟正黑體" panose="020B0604030504040204" pitchFamily="34" charset="-120"/>
                <a:cs typeface="Noto Sans CJK JP Regular"/>
              </a:rPr>
              <a:t>平方米</a:t>
            </a:r>
            <a:r>
              <a:rPr sz="2400" dirty="0">
                <a:solidFill>
                  <a:srgbClr val="00AFEF"/>
                </a:solidFill>
                <a:latin typeface="微軟正黑體" panose="020B0604030504040204" pitchFamily="34" charset="-120"/>
                <a:cs typeface="Noto Sans CJK JP Regular"/>
              </a:rPr>
              <a:t>到</a:t>
            </a:r>
            <a:r>
              <a:rPr sz="2400" spc="7" dirty="0">
                <a:solidFill>
                  <a:srgbClr val="00AFEF"/>
                </a:solidFill>
                <a:latin typeface="微軟正黑體" panose="020B0604030504040204" pitchFamily="34" charset="-120"/>
                <a:cs typeface="Noto Sans CJK JP Regular"/>
              </a:rPr>
              <a:t>1.5</a:t>
            </a:r>
            <a:r>
              <a:rPr sz="2400" spc="-7" dirty="0">
                <a:solidFill>
                  <a:srgbClr val="00AFEF"/>
                </a:solidFill>
                <a:latin typeface="微軟正黑體" panose="020B0604030504040204" pitchFamily="34" charset="-120"/>
                <a:cs typeface="Noto Sans CJK JP Regular"/>
              </a:rPr>
              <a:t>平方米</a:t>
            </a:r>
            <a:r>
              <a:rPr sz="2400" dirty="0">
                <a:solidFill>
                  <a:srgbClr val="000000"/>
                </a:solidFill>
                <a:latin typeface="微軟正黑體" panose="020B0604030504040204" pitchFamily="34" charset="-120"/>
                <a:cs typeface="Noto Sans CJK JP Regular"/>
              </a:rPr>
              <a:t>。</a:t>
            </a:r>
            <a:endParaRPr sz="2400" dirty="0">
              <a:latin typeface="微軟正黑體" panose="020B0604030504040204" pitchFamily="34" charset="-120"/>
              <a:cs typeface="Noto Sans CJK JP Regular"/>
            </a:endParaRPr>
          </a:p>
        </p:txBody>
      </p:sp>
      <p:sp>
        <p:nvSpPr>
          <p:cNvPr id="3" name="object 3"/>
          <p:cNvSpPr txBox="1"/>
          <p:nvPr/>
        </p:nvSpPr>
        <p:spPr>
          <a:xfrm>
            <a:off x="586408" y="1348341"/>
            <a:ext cx="11316585" cy="4557186"/>
          </a:xfrm>
          <a:prstGeom prst="rect">
            <a:avLst/>
          </a:prstGeom>
        </p:spPr>
        <p:txBody>
          <a:bodyPr vert="horz" wrap="square" lIns="0" tIns="138852" rIns="0" bIns="0" rtlCol="0">
            <a:spAutoFit/>
          </a:bodyPr>
          <a:lstStyle/>
          <a:p>
            <a:pPr marL="474121" indent="-457189">
              <a:spcBef>
                <a:spcPts val="1092"/>
              </a:spcBef>
              <a:buAutoNum type="arabicPeriod" startAt="2"/>
              <a:tabLst>
                <a:tab pos="473275" algn="l"/>
                <a:tab pos="474121" algn="l"/>
              </a:tabLst>
            </a:pPr>
            <a:r>
              <a:rPr lang="zh-TW" altLang="en-US" b="1" dirty="0">
                <a:latin typeface="微軟正黑體" panose="020B0604030504040204" pitchFamily="34" charset="-120"/>
                <a:cs typeface="Noto Sans CJK JP Regular"/>
              </a:rPr>
              <a:t>餐廳</a:t>
            </a:r>
            <a:r>
              <a:rPr b="1" dirty="0" err="1">
                <a:latin typeface="微軟正黑體" panose="020B0604030504040204" pitchFamily="34" charset="-120"/>
                <a:cs typeface="Noto Sans CJK JP Regular"/>
              </a:rPr>
              <a:t>配備充足的傢俱。標準範圍從提供桌子、長椅、個人飲水杯和盤子到提供飲水器</a:t>
            </a:r>
            <a:r>
              <a:rPr b="1" dirty="0">
                <a:latin typeface="微軟正黑體" panose="020B0604030504040204" pitchFamily="34" charset="-120"/>
                <a:cs typeface="Noto Sans CJK JP Regular"/>
              </a:rPr>
              <a:t>。</a:t>
            </a:r>
          </a:p>
          <a:p>
            <a:pPr marL="474121" marR="7620" indent="-457189">
              <a:lnSpc>
                <a:spcPct val="120000"/>
              </a:lnSpc>
              <a:spcBef>
                <a:spcPts val="480"/>
              </a:spcBef>
              <a:buAutoNum type="arabicPeriod" startAt="2"/>
              <a:tabLst>
                <a:tab pos="473275" algn="l"/>
                <a:tab pos="474121" algn="l"/>
              </a:tabLst>
            </a:pPr>
            <a:r>
              <a:rPr b="1" dirty="0">
                <a:latin typeface="微軟正黑體" panose="020B0604030504040204" pitchFamily="34" charset="-120"/>
                <a:cs typeface="Noto Sans CJK JP Regular"/>
              </a:rPr>
              <a:t>準備食物的地方</a:t>
            </a:r>
            <a:r>
              <a:rPr b="1" spc="13" dirty="0">
                <a:latin typeface="微軟正黑體" panose="020B0604030504040204" pitchFamily="34" charset="-120"/>
                <a:cs typeface="Noto Sans CJK JP Regular"/>
              </a:rPr>
              <a:t>配</a:t>
            </a:r>
            <a:r>
              <a:rPr b="1" dirty="0">
                <a:latin typeface="微軟正黑體" panose="020B0604030504040204" pitchFamily="34" charset="-120"/>
                <a:cs typeface="Noto Sans CJK JP Regular"/>
              </a:rPr>
              <a:t>備足夠的通風裝</a:t>
            </a:r>
            <a:r>
              <a:rPr b="1" spc="13" dirty="0">
                <a:latin typeface="微軟正黑體" panose="020B0604030504040204" pitchFamily="34" charset="-120"/>
                <a:cs typeface="Noto Sans CJK JP Regular"/>
              </a:rPr>
              <a:t>置</a:t>
            </a:r>
            <a:r>
              <a:rPr b="1" dirty="0">
                <a:latin typeface="微軟正黑體" panose="020B0604030504040204" pitchFamily="34" charset="-120"/>
                <a:cs typeface="Noto Sans CJK JP Regular"/>
              </a:rPr>
              <a:t>和設</a:t>
            </a:r>
            <a:r>
              <a:rPr b="1" spc="7" dirty="0">
                <a:latin typeface="微軟正黑體" panose="020B0604030504040204" pitchFamily="34" charset="-120"/>
                <a:cs typeface="Noto Sans CJK JP Regular"/>
              </a:rPr>
              <a:t>備</a:t>
            </a:r>
            <a:r>
              <a:rPr b="1" dirty="0">
                <a:latin typeface="微軟正黑體" panose="020B0604030504040204" pitchFamily="34" charset="-120"/>
                <a:cs typeface="Noto Sans CJK JP Regular"/>
              </a:rPr>
              <a:t>。標準範圍從提供火爐到提供抽油煙</a:t>
            </a:r>
            <a:r>
              <a:rPr b="1" spc="7" dirty="0">
                <a:latin typeface="微軟正黑體" panose="020B0604030504040204" pitchFamily="34" charset="-120"/>
                <a:cs typeface="Noto Sans CJK JP Regular"/>
              </a:rPr>
              <a:t>機</a:t>
            </a:r>
            <a:r>
              <a:rPr b="1" dirty="0">
                <a:latin typeface="微軟正黑體" panose="020B0604030504040204" pitchFamily="34" charset="-120"/>
                <a:cs typeface="Noto Sans CJK JP Regular"/>
              </a:rPr>
              <a:t>、爐 灶、冰箱、冰櫃、開水、用於洗碗的不銹鋼水</a:t>
            </a:r>
            <a:r>
              <a:rPr b="1" spc="-27" dirty="0">
                <a:latin typeface="微軟正黑體" panose="020B0604030504040204" pitchFamily="34" charset="-120"/>
                <a:cs typeface="Noto Sans CJK JP Regular"/>
              </a:rPr>
              <a:t>槽</a:t>
            </a:r>
            <a:r>
              <a:rPr b="1" dirty="0">
                <a:latin typeface="微軟正黑體" panose="020B0604030504040204" pitchFamily="34" charset="-120"/>
                <a:cs typeface="Noto Sans CJK JP Regular"/>
              </a:rPr>
              <a:t>。</a:t>
            </a:r>
          </a:p>
          <a:p>
            <a:pPr marL="474121" marR="7620" indent="-457189">
              <a:lnSpc>
                <a:spcPct val="120000"/>
              </a:lnSpc>
              <a:spcBef>
                <a:spcPts val="480"/>
              </a:spcBef>
              <a:buAutoNum type="arabicPeriod" startAt="2"/>
              <a:tabLst>
                <a:tab pos="473275" algn="l"/>
                <a:tab pos="474121" algn="l"/>
              </a:tabLst>
            </a:pPr>
            <a:r>
              <a:rPr b="1" dirty="0">
                <a:latin typeface="微軟正黑體" panose="020B0604030504040204" pitchFamily="34" charset="-120"/>
                <a:cs typeface="Noto Sans CJK JP Regular"/>
              </a:rPr>
              <a:t>食物準備和煮食</a:t>
            </a:r>
            <a:r>
              <a:rPr b="1" spc="13" dirty="0">
                <a:latin typeface="微軟正黑體" panose="020B0604030504040204" pitchFamily="34" charset="-120"/>
                <a:cs typeface="Noto Sans CJK JP Regular"/>
              </a:rPr>
              <a:t>區</a:t>
            </a:r>
            <a:r>
              <a:rPr b="1" dirty="0">
                <a:latin typeface="微軟正黑體" panose="020B0604030504040204" pitchFamily="34" charset="-120"/>
                <a:cs typeface="Noto Sans CJK JP Regular"/>
              </a:rPr>
              <a:t>域附近或上方的</a:t>
            </a:r>
            <a:r>
              <a:rPr b="1" spc="13" dirty="0">
                <a:latin typeface="微軟正黑體" panose="020B0604030504040204" pitchFamily="34" charset="-120"/>
                <a:cs typeface="Noto Sans CJK JP Regular"/>
              </a:rPr>
              <a:t>所</a:t>
            </a:r>
            <a:r>
              <a:rPr b="1" dirty="0">
                <a:latin typeface="微軟正黑體" panose="020B0604030504040204" pitchFamily="34" charset="-120"/>
                <a:cs typeface="Noto Sans CJK JP Regular"/>
              </a:rPr>
              <a:t>有廚房地</a:t>
            </a:r>
            <a:r>
              <a:rPr b="1" spc="7" dirty="0">
                <a:latin typeface="微軟正黑體" panose="020B0604030504040204" pitchFamily="34" charset="-120"/>
                <a:cs typeface="Noto Sans CJK JP Regular"/>
              </a:rPr>
              <a:t>板</a:t>
            </a:r>
            <a:r>
              <a:rPr b="1" dirty="0">
                <a:latin typeface="微軟正黑體" panose="020B0604030504040204" pitchFamily="34" charset="-120"/>
                <a:cs typeface="Noto Sans CJK JP Regular"/>
              </a:rPr>
              <a:t>、天花板和牆壁表面使用非吸收性、易 於清潔的材料建成。</a:t>
            </a:r>
          </a:p>
          <a:p>
            <a:pPr marL="474121" indent="-457189">
              <a:spcBef>
                <a:spcPts val="960"/>
              </a:spcBef>
              <a:buAutoNum type="arabicPeriod" startAt="2"/>
              <a:tabLst>
                <a:tab pos="473275" algn="l"/>
                <a:tab pos="474121" algn="l"/>
              </a:tabLst>
            </a:pPr>
            <a:r>
              <a:rPr b="1" dirty="0" err="1">
                <a:latin typeface="微軟正黑體" panose="020B0604030504040204" pitchFamily="34" charset="-120"/>
                <a:cs typeface="Noto Sans CJK JP Regular"/>
              </a:rPr>
              <a:t>煮食區附近的牆</a:t>
            </a:r>
            <a:r>
              <a:rPr b="1" spc="13" dirty="0" err="1">
                <a:latin typeface="微軟正黑體" panose="020B0604030504040204" pitchFamily="34" charset="-120"/>
                <a:cs typeface="Noto Sans CJK JP Regular"/>
              </a:rPr>
              <a:t>面</a:t>
            </a:r>
            <a:r>
              <a:rPr b="1" dirty="0" err="1">
                <a:latin typeface="微軟正黑體" panose="020B0604030504040204" pitchFamily="34" charset="-120"/>
                <a:cs typeface="Noto Sans CJK JP Regular"/>
              </a:rPr>
              <a:t>使用防火材料建</a:t>
            </a:r>
            <a:r>
              <a:rPr b="1" spc="20" dirty="0" err="1">
                <a:latin typeface="微軟正黑體" panose="020B0604030504040204" pitchFamily="34" charset="-120"/>
                <a:cs typeface="Noto Sans CJK JP Regular"/>
              </a:rPr>
              <a:t>成</a:t>
            </a:r>
            <a:r>
              <a:rPr b="1" dirty="0" err="1">
                <a:latin typeface="微軟正黑體" panose="020B0604030504040204" pitchFamily="34" charset="-120"/>
                <a:cs typeface="Noto Sans CJK JP Regular"/>
              </a:rPr>
              <a:t>。準備食物的桌子具配備光滑、不透水、可清洗表面</a:t>
            </a:r>
            <a:r>
              <a:rPr b="1" dirty="0">
                <a:latin typeface="微軟正黑體" panose="020B0604030504040204" pitchFamily="34" charset="-120"/>
                <a:cs typeface="Noto Sans CJK JP Regular"/>
              </a:rPr>
              <a:t>。</a:t>
            </a:r>
          </a:p>
          <a:p>
            <a:pPr marL="16933" marR="6773">
              <a:lnSpc>
                <a:spcPct val="120000"/>
              </a:lnSpc>
              <a:spcBef>
                <a:spcPts val="487"/>
              </a:spcBef>
            </a:pPr>
            <a:r>
              <a:rPr b="1" spc="47" dirty="0">
                <a:latin typeface="微軟正黑體" panose="020B0604030504040204" pitchFamily="34" charset="-120"/>
                <a:cs typeface="Noto Sans CJK JP Regular"/>
              </a:rPr>
              <a:t>最後，</a:t>
            </a:r>
            <a:r>
              <a:rPr b="1" spc="40" dirty="0">
                <a:solidFill>
                  <a:srgbClr val="00AFEF"/>
                </a:solidFill>
                <a:latin typeface="微軟正黑體" panose="020B0604030504040204" pitchFamily="34" charset="-120"/>
                <a:cs typeface="Noto Sans CJK JP Regular"/>
              </a:rPr>
              <a:t>為</a:t>
            </a:r>
            <a:r>
              <a:rPr b="1" spc="27" dirty="0">
                <a:solidFill>
                  <a:srgbClr val="00AFEF"/>
                </a:solidFill>
                <a:latin typeface="微軟正黑體" panose="020B0604030504040204" pitchFamily="34" charset="-120"/>
                <a:cs typeface="Noto Sans CJK JP Regular"/>
              </a:rPr>
              <a:t>方</a:t>
            </a:r>
            <a:r>
              <a:rPr b="1" spc="40" dirty="0">
                <a:solidFill>
                  <a:srgbClr val="00AFEF"/>
                </a:solidFill>
                <a:latin typeface="微軟正黑體" panose="020B0604030504040204" pitchFamily="34" charset="-120"/>
                <a:cs typeface="Noto Sans CJK JP Regular"/>
              </a:rPr>
              <a:t>便清潔</a:t>
            </a:r>
            <a:r>
              <a:rPr b="1" spc="47" dirty="0">
                <a:solidFill>
                  <a:srgbClr val="00AFEF"/>
                </a:solidFill>
                <a:latin typeface="微軟正黑體" panose="020B0604030504040204" pitchFamily="34" charset="-120"/>
                <a:cs typeface="Noto Sans CJK JP Regular"/>
              </a:rPr>
              <a:t>，</a:t>
            </a:r>
            <a:r>
              <a:rPr b="1" spc="40" dirty="0">
                <a:solidFill>
                  <a:srgbClr val="00AFEF"/>
                </a:solidFill>
                <a:latin typeface="微軟正黑體" panose="020B0604030504040204" pitchFamily="34" charset="-120"/>
                <a:cs typeface="Noto Sans CJK JP Regular"/>
              </a:rPr>
              <a:t>建議爐</a:t>
            </a:r>
            <a:r>
              <a:rPr b="1" spc="27" dirty="0">
                <a:solidFill>
                  <a:srgbClr val="00AFEF"/>
                </a:solidFill>
                <a:latin typeface="微軟正黑體" panose="020B0604030504040204" pitchFamily="34" charset="-120"/>
                <a:cs typeface="Noto Sans CJK JP Regular"/>
              </a:rPr>
              <a:t>灶</a:t>
            </a:r>
            <a:r>
              <a:rPr b="1" spc="40" dirty="0">
                <a:solidFill>
                  <a:srgbClr val="00AFEF"/>
                </a:solidFill>
                <a:latin typeface="微軟正黑體" panose="020B0604030504040204" pitchFamily="34" charset="-120"/>
                <a:cs typeface="Noto Sans CJK JP Regular"/>
              </a:rPr>
              <a:t>不要</a:t>
            </a:r>
            <a:r>
              <a:rPr b="1" spc="27" dirty="0">
                <a:solidFill>
                  <a:srgbClr val="00AFEF"/>
                </a:solidFill>
                <a:latin typeface="微軟正黑體" panose="020B0604030504040204" pitchFamily="34" charset="-120"/>
                <a:cs typeface="Noto Sans CJK JP Regular"/>
              </a:rPr>
              <a:t>固</a:t>
            </a:r>
            <a:r>
              <a:rPr b="1" spc="40" dirty="0">
                <a:solidFill>
                  <a:srgbClr val="00AFEF"/>
                </a:solidFill>
                <a:latin typeface="微軟正黑體" panose="020B0604030504040204" pitchFamily="34" charset="-120"/>
                <a:cs typeface="Noto Sans CJK JP Regular"/>
              </a:rPr>
              <a:t>定至牆</a:t>
            </a:r>
            <a:r>
              <a:rPr b="1" spc="27" dirty="0">
                <a:solidFill>
                  <a:srgbClr val="00AFEF"/>
                </a:solidFill>
                <a:latin typeface="微軟正黑體" panose="020B0604030504040204" pitchFamily="34" charset="-120"/>
                <a:cs typeface="Noto Sans CJK JP Regular"/>
              </a:rPr>
              <a:t>壁</a:t>
            </a:r>
            <a:r>
              <a:rPr b="1" spc="40" dirty="0">
                <a:solidFill>
                  <a:srgbClr val="00AFEF"/>
                </a:solidFill>
                <a:latin typeface="微軟正黑體" panose="020B0604030504040204" pitchFamily="34" charset="-120"/>
                <a:cs typeface="Noto Sans CJK JP Regular"/>
              </a:rPr>
              <a:t>；長</a:t>
            </a:r>
            <a:r>
              <a:rPr b="1" spc="27" dirty="0">
                <a:solidFill>
                  <a:srgbClr val="00AFEF"/>
                </a:solidFill>
                <a:latin typeface="微軟正黑體" panose="020B0604030504040204" pitchFamily="34" charset="-120"/>
                <a:cs typeface="Noto Sans CJK JP Regular"/>
              </a:rPr>
              <a:t>凳和</a:t>
            </a:r>
            <a:r>
              <a:rPr b="1" spc="40" dirty="0">
                <a:solidFill>
                  <a:srgbClr val="00AFEF"/>
                </a:solidFill>
                <a:latin typeface="微軟正黑體" panose="020B0604030504040204" pitchFamily="34" charset="-120"/>
                <a:cs typeface="Noto Sans CJK JP Regular"/>
              </a:rPr>
              <a:t>設備不</a:t>
            </a:r>
            <a:r>
              <a:rPr b="1" spc="27" dirty="0">
                <a:solidFill>
                  <a:srgbClr val="00AFEF"/>
                </a:solidFill>
                <a:latin typeface="微軟正黑體" panose="020B0604030504040204" pitchFamily="34" charset="-120"/>
                <a:cs typeface="Noto Sans CJK JP Regular"/>
              </a:rPr>
              <a:t>要</a:t>
            </a:r>
            <a:r>
              <a:rPr b="1" spc="40" dirty="0">
                <a:solidFill>
                  <a:srgbClr val="00AFEF"/>
                </a:solidFill>
                <a:latin typeface="微軟正黑體" panose="020B0604030504040204" pitchFamily="34" charset="-120"/>
                <a:cs typeface="Noto Sans CJK JP Regular"/>
              </a:rPr>
              <a:t>固定</a:t>
            </a:r>
            <a:r>
              <a:rPr b="1" spc="27" dirty="0">
                <a:solidFill>
                  <a:srgbClr val="00AFEF"/>
                </a:solidFill>
                <a:latin typeface="微軟正黑體" panose="020B0604030504040204" pitchFamily="34" charset="-120"/>
                <a:cs typeface="Noto Sans CJK JP Regular"/>
              </a:rPr>
              <a:t>至地</a:t>
            </a:r>
            <a:r>
              <a:rPr b="1" spc="100" dirty="0">
                <a:solidFill>
                  <a:srgbClr val="00AFEF"/>
                </a:solidFill>
                <a:latin typeface="微軟正黑體" panose="020B0604030504040204" pitchFamily="34" charset="-120"/>
                <a:cs typeface="Noto Sans CJK JP Regular"/>
              </a:rPr>
              <a:t>板</a:t>
            </a:r>
            <a:r>
              <a:rPr b="1" spc="47" dirty="0">
                <a:solidFill>
                  <a:srgbClr val="00AFEF"/>
                </a:solidFill>
                <a:latin typeface="微軟正黑體" panose="020B0604030504040204" pitchFamily="34" charset="-120"/>
                <a:cs typeface="Noto Sans CJK JP Regular"/>
              </a:rPr>
              <a:t>，</a:t>
            </a:r>
            <a:r>
              <a:rPr b="1" spc="40" dirty="0">
                <a:solidFill>
                  <a:srgbClr val="00AFEF"/>
                </a:solidFill>
                <a:latin typeface="微軟正黑體" panose="020B0604030504040204" pitchFamily="34" charset="-120"/>
                <a:cs typeface="Noto Sans CJK JP Regular"/>
              </a:rPr>
              <a:t>並</a:t>
            </a:r>
            <a:r>
              <a:rPr b="1" spc="27" dirty="0">
                <a:solidFill>
                  <a:srgbClr val="00AFEF"/>
                </a:solidFill>
                <a:latin typeface="微軟正黑體" panose="020B0604030504040204" pitchFamily="34" charset="-120"/>
                <a:cs typeface="Noto Sans CJK JP Regular"/>
              </a:rPr>
              <a:t>且</a:t>
            </a:r>
            <a:r>
              <a:rPr b="1" spc="40" dirty="0">
                <a:solidFill>
                  <a:srgbClr val="00AFEF"/>
                </a:solidFill>
                <a:latin typeface="微軟正黑體" panose="020B0604030504040204" pitchFamily="34" charset="-120"/>
                <a:cs typeface="Noto Sans CJK JP Regular"/>
              </a:rPr>
              <a:t>所有</a:t>
            </a:r>
            <a:r>
              <a:rPr b="1" dirty="0">
                <a:solidFill>
                  <a:srgbClr val="00AFEF"/>
                </a:solidFill>
                <a:latin typeface="微軟正黑體" panose="020B0604030504040204" pitchFamily="34" charset="-120"/>
                <a:cs typeface="Noto Sans CJK JP Regular"/>
              </a:rPr>
              <a:t>櫥 櫃和其他設備及所有牆壁和天花板有光滑、不透水、可清洗表</a:t>
            </a:r>
            <a:r>
              <a:rPr b="1" spc="-13" dirty="0">
                <a:solidFill>
                  <a:srgbClr val="00AFEF"/>
                </a:solidFill>
                <a:latin typeface="微軟正黑體" panose="020B0604030504040204" pitchFamily="34" charset="-120"/>
                <a:cs typeface="Noto Sans CJK JP Regular"/>
              </a:rPr>
              <a:t>面</a:t>
            </a:r>
            <a:r>
              <a:rPr b="1" dirty="0">
                <a:solidFill>
                  <a:srgbClr val="00AFEF"/>
                </a:solidFill>
                <a:latin typeface="微軟正黑體" panose="020B0604030504040204" pitchFamily="34" charset="-120"/>
                <a:cs typeface="Noto Sans CJK JP Regular"/>
              </a:rPr>
              <a:t>。</a:t>
            </a:r>
            <a:endParaRPr b="1" dirty="0">
              <a:latin typeface="微軟正黑體" panose="020B0604030504040204" pitchFamily="34" charset="-120"/>
              <a:cs typeface="Noto Sans CJK JP Regular"/>
            </a:endParaRPr>
          </a:p>
        </p:txBody>
      </p:sp>
      <p:sp>
        <p:nvSpPr>
          <p:cNvPr id="4" name="object 4"/>
          <p:cNvSpPr txBox="1"/>
          <p:nvPr/>
        </p:nvSpPr>
        <p:spPr>
          <a:xfrm>
            <a:off x="1472224" y="209329"/>
            <a:ext cx="927947" cy="447986"/>
          </a:xfrm>
          <a:prstGeom prst="rect">
            <a:avLst/>
          </a:prstGeom>
        </p:spPr>
        <p:txBody>
          <a:bodyPr vert="horz" wrap="square" lIns="0" tIns="16933" rIns="0" bIns="0" rtlCol="0">
            <a:spAutoFit/>
          </a:bodyPr>
          <a:lstStyle/>
          <a:p>
            <a:pPr marL="16933">
              <a:spcBef>
                <a:spcPts val="133"/>
              </a:spcBef>
            </a:pPr>
            <a:r>
              <a:rPr lang="zh-TW" altLang="en-US" sz="2800" b="1" spc="-80" dirty="0">
                <a:solidFill>
                  <a:srgbClr val="FFFFFF"/>
                </a:solidFill>
                <a:latin typeface="Droid Sans Fallback"/>
                <a:cs typeface="Droid Sans Fallback"/>
              </a:rPr>
              <a:t>餐廳</a:t>
            </a:r>
            <a:endParaRPr sz="2800" b="1" dirty="0">
              <a:latin typeface="Droid Sans Fallback"/>
              <a:cs typeface="Droid Sans Fallback"/>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DA9255-FF1C-4B51-AF31-18502C95E1E4}"/>
              </a:ext>
            </a:extLst>
          </p:cNvPr>
          <p:cNvSpPr/>
          <p:nvPr/>
        </p:nvSpPr>
        <p:spPr bwMode="auto">
          <a:xfrm>
            <a:off x="10036140" y="692695"/>
            <a:ext cx="2155859" cy="5612411"/>
          </a:xfrm>
          <a:prstGeom prst="rect">
            <a:avLst/>
          </a:prstGeom>
          <a:solidFill>
            <a:srgbClr val="595959"/>
          </a:solidFill>
          <a:ln w="9525" cap="flat" cmpd="sng" algn="ctr">
            <a:solidFill>
              <a:srgbClr val="5959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a:ln>
                <a:noFill/>
              </a:ln>
              <a:solidFill>
                <a:schemeClr val="tx1"/>
              </a:solidFill>
              <a:effectLst/>
              <a:latin typeface="Arial" charset="0"/>
              <a:ea typeface="新細明體" charset="-120"/>
            </a:endParaRPr>
          </a:p>
        </p:txBody>
      </p:sp>
      <p:sp>
        <p:nvSpPr>
          <p:cNvPr id="7171" name="Rectangle 2"/>
          <p:cNvSpPr>
            <a:spLocks noGrp="1" noChangeArrowheads="1"/>
          </p:cNvSpPr>
          <p:nvPr>
            <p:ph type="title"/>
          </p:nvPr>
        </p:nvSpPr>
        <p:spPr/>
        <p:txBody>
          <a:bodyPr vert="horz" wrap="square" lIns="121920" tIns="60960" rIns="121920" bIns="60960" numCol="1" rtlCol="0" anchor="ctr" anchorCtr="0" compatLnSpc="1">
            <a:prstTxWarp prst="textNoShape">
              <a:avLst/>
            </a:prstTxWarp>
            <a:normAutofit fontScale="90000"/>
          </a:bodyPr>
          <a:lstStyle/>
          <a:p>
            <a:pPr algn="ctr" defTabSz="1219170"/>
            <a:r>
              <a:rPr lang="en-US" altLang="zh-TW" dirty="0">
                <a:solidFill>
                  <a:schemeClr val="bg1"/>
                </a:solidFill>
                <a:latin typeface="Microsoft YaHei" panose="020B0503020204020204" pitchFamily="34" charset="-122"/>
                <a:ea typeface="Microsoft YaHei" panose="020B0503020204020204" pitchFamily="34" charset="-122"/>
              </a:rPr>
              <a:t>Q &amp; A</a:t>
            </a:r>
          </a:p>
        </p:txBody>
      </p:sp>
      <p:sp>
        <p:nvSpPr>
          <p:cNvPr id="9" name="副標題 2">
            <a:extLst>
              <a:ext uri="{FF2B5EF4-FFF2-40B4-BE49-F238E27FC236}">
                <a16:creationId xmlns:a16="http://schemas.microsoft.com/office/drawing/2014/main" id="{E623DDFA-181F-4C98-BED1-21B9834F0763}"/>
              </a:ext>
            </a:extLst>
          </p:cNvPr>
          <p:cNvSpPr txBox="1">
            <a:spLocks/>
          </p:cNvSpPr>
          <p:nvPr/>
        </p:nvSpPr>
        <p:spPr bwMode="auto">
          <a:xfrm>
            <a:off x="7056109" y="3606904"/>
            <a:ext cx="4536504" cy="2304256"/>
          </a:xfrm>
          <a:prstGeom prst="rect">
            <a:avLst/>
          </a:prstGeom>
          <a:solidFill>
            <a:srgbClr val="FAFBF7"/>
          </a:solid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FF3F00"/>
              </a:buClr>
              <a:buSzPct val="100000"/>
              <a:buFont typeface="Symbol" charset="2"/>
              <a:buChar char="·"/>
              <a:defRPr sz="2000">
                <a:solidFill>
                  <a:schemeClr val="tx1"/>
                </a:solidFill>
                <a:latin typeface="+mn-lt"/>
              </a:defRPr>
            </a:lvl2pPr>
            <a:lvl3pPr marL="1143000" indent="-228600" algn="l" rtl="0" eaLnBrk="1" fontAlgn="base" hangingPunct="1">
              <a:spcBef>
                <a:spcPct val="20000"/>
              </a:spcBef>
              <a:spcAft>
                <a:spcPct val="0"/>
              </a:spcAft>
              <a:buClr>
                <a:srgbClr val="FF3F00"/>
              </a:buClr>
              <a:buChar char="–"/>
              <a:defRPr sz="1600">
                <a:solidFill>
                  <a:schemeClr val="tx1"/>
                </a:solidFill>
                <a:latin typeface="+mn-lt"/>
              </a:defRPr>
            </a:lvl3pPr>
            <a:lvl4pPr marL="1562100" indent="-228600" algn="l" rtl="0" eaLnBrk="1" fontAlgn="base" hangingPunct="1">
              <a:spcBef>
                <a:spcPct val="20000"/>
              </a:spcBef>
              <a:spcAft>
                <a:spcPct val="0"/>
              </a:spcAft>
              <a:buClr>
                <a:srgbClr val="FF3F00"/>
              </a:buClr>
              <a:buChar char="»"/>
              <a:defRPr sz="1400">
                <a:solidFill>
                  <a:schemeClr val="tx1"/>
                </a:solidFill>
                <a:latin typeface="+mn-lt"/>
              </a:defRPr>
            </a:lvl4pPr>
            <a:lvl5pPr marL="1981200" indent="-228600" algn="l" rtl="0" eaLnBrk="1" fontAlgn="base" hangingPunct="1">
              <a:spcBef>
                <a:spcPct val="20000"/>
              </a:spcBef>
              <a:spcAft>
                <a:spcPct val="0"/>
              </a:spcAft>
              <a:buClr>
                <a:srgbClr val="FF3F00"/>
              </a:buClr>
              <a:buChar char="»"/>
              <a:defRPr sz="1400">
                <a:solidFill>
                  <a:schemeClr val="tx1"/>
                </a:solidFill>
                <a:latin typeface="+mn-lt"/>
              </a:defRPr>
            </a:lvl5pPr>
            <a:lvl6pPr marL="2438400" indent="-228600" algn="l" rtl="0" eaLnBrk="1" fontAlgn="base" hangingPunct="1">
              <a:spcBef>
                <a:spcPct val="20000"/>
              </a:spcBef>
              <a:spcAft>
                <a:spcPct val="0"/>
              </a:spcAft>
              <a:buClr>
                <a:srgbClr val="FF3F00"/>
              </a:buClr>
              <a:defRPr sz="1400">
                <a:solidFill>
                  <a:schemeClr val="tx1"/>
                </a:solidFill>
                <a:latin typeface="+mn-lt"/>
              </a:defRPr>
            </a:lvl6pPr>
            <a:lvl7pPr marL="2895600" indent="-228600" algn="l" rtl="0" eaLnBrk="1" fontAlgn="base" hangingPunct="1">
              <a:spcBef>
                <a:spcPct val="20000"/>
              </a:spcBef>
              <a:spcAft>
                <a:spcPct val="0"/>
              </a:spcAft>
              <a:buClr>
                <a:srgbClr val="FF3F00"/>
              </a:buClr>
              <a:defRPr sz="1400">
                <a:solidFill>
                  <a:schemeClr val="tx1"/>
                </a:solidFill>
                <a:latin typeface="+mn-lt"/>
              </a:defRPr>
            </a:lvl7pPr>
            <a:lvl8pPr marL="3352800" indent="-228600" algn="l" rtl="0" eaLnBrk="1" fontAlgn="base" hangingPunct="1">
              <a:spcBef>
                <a:spcPct val="20000"/>
              </a:spcBef>
              <a:spcAft>
                <a:spcPct val="0"/>
              </a:spcAft>
              <a:buClr>
                <a:srgbClr val="FF3F00"/>
              </a:buClr>
              <a:defRPr sz="1400">
                <a:solidFill>
                  <a:schemeClr val="tx1"/>
                </a:solidFill>
                <a:latin typeface="+mn-lt"/>
              </a:defRPr>
            </a:lvl8pPr>
            <a:lvl9pPr marL="3810000" indent="-228600" algn="l" rtl="0" eaLnBrk="1" fontAlgn="base" hangingPunct="1">
              <a:spcBef>
                <a:spcPct val="20000"/>
              </a:spcBef>
              <a:spcAft>
                <a:spcPct val="0"/>
              </a:spcAft>
              <a:buClr>
                <a:srgbClr val="FF3F00"/>
              </a:buClr>
              <a:defRPr sz="1400">
                <a:solidFill>
                  <a:schemeClr val="tx1"/>
                </a:solidFill>
                <a:latin typeface="+mn-lt"/>
              </a:defRPr>
            </a:lvl9pPr>
          </a:lstStyle>
          <a:p>
            <a:pPr algn="r">
              <a:spcBef>
                <a:spcPts val="0"/>
              </a:spcBef>
              <a:buNone/>
            </a:pPr>
            <a:r>
              <a:rPr lang="zh-TW" altLang="en-US" sz="2000" b="1" kern="0" dirty="0">
                <a:solidFill>
                  <a:srgbClr val="054F98"/>
                </a:solidFill>
                <a:latin typeface="+mj-lt"/>
                <a:ea typeface="Microsoft YaHei" panose="020B0503020204020204" pitchFamily="34" charset="-122"/>
              </a:rPr>
              <a:t>顧問師</a:t>
            </a:r>
            <a:r>
              <a:rPr lang="en-US" altLang="zh-TW" sz="2000" b="1" kern="0" dirty="0">
                <a:solidFill>
                  <a:srgbClr val="054F98"/>
                </a:solidFill>
                <a:latin typeface="+mj-lt"/>
                <a:ea typeface="Microsoft YaHei" panose="020B0503020204020204" pitchFamily="34" charset="-122"/>
              </a:rPr>
              <a:t>:</a:t>
            </a:r>
            <a:r>
              <a:rPr lang="zh-TW" altLang="en-US" sz="2000" b="1" kern="0" dirty="0">
                <a:solidFill>
                  <a:srgbClr val="054F98"/>
                </a:solidFill>
                <a:latin typeface="+mj-lt"/>
                <a:ea typeface="Microsoft YaHei" panose="020B0503020204020204" pitchFamily="34" charset="-122"/>
              </a:rPr>
              <a:t> 陳 孝 倫 </a:t>
            </a:r>
            <a:r>
              <a:rPr lang="en-US" altLang="zh-TW" sz="2000" b="1" kern="0" dirty="0">
                <a:solidFill>
                  <a:srgbClr val="054F98"/>
                </a:solidFill>
                <a:latin typeface="+mj-lt"/>
                <a:ea typeface="Microsoft YaHei" panose="020B0503020204020204" pitchFamily="34" charset="-122"/>
              </a:rPr>
              <a:t>Ronnie Chen</a:t>
            </a:r>
          </a:p>
          <a:p>
            <a:pPr algn="r">
              <a:spcBef>
                <a:spcPts val="0"/>
              </a:spcBef>
              <a:buNone/>
            </a:pPr>
            <a:r>
              <a:rPr lang="fr-FR" altLang="zh-TW" sz="2000" b="1" kern="0" dirty="0">
                <a:solidFill>
                  <a:srgbClr val="054F98"/>
                </a:solidFill>
                <a:latin typeface="+mj-lt"/>
                <a:ea typeface="Microsoft YaHei" panose="020B0503020204020204" pitchFamily="34" charset="-122"/>
              </a:rPr>
              <a:t>MP: 0930-696-676(TWN) </a:t>
            </a:r>
          </a:p>
          <a:p>
            <a:pPr algn="r">
              <a:spcBef>
                <a:spcPts val="0"/>
              </a:spcBef>
              <a:buNone/>
            </a:pPr>
            <a:r>
              <a:rPr lang="zh-TW" altLang="en-US" sz="2000" b="1" kern="0" dirty="0">
                <a:solidFill>
                  <a:srgbClr val="054F98"/>
                </a:solidFill>
                <a:latin typeface="+mj-lt"/>
                <a:ea typeface="Microsoft YaHei" panose="020B0503020204020204" pitchFamily="34" charset="-122"/>
              </a:rPr>
              <a:t>       </a:t>
            </a:r>
            <a:r>
              <a:rPr lang="fr-FR" altLang="zh-TW" sz="2000" b="1" kern="0" dirty="0">
                <a:solidFill>
                  <a:srgbClr val="054F98"/>
                </a:solidFill>
                <a:latin typeface="+mj-lt"/>
                <a:ea typeface="Microsoft YaHei" panose="020B0503020204020204" pitchFamily="34" charset="-122"/>
              </a:rPr>
              <a:t>15220-131-747(CHN) </a:t>
            </a:r>
          </a:p>
          <a:p>
            <a:pPr algn="r">
              <a:spcBef>
                <a:spcPts val="0"/>
              </a:spcBef>
              <a:buNone/>
            </a:pPr>
            <a:r>
              <a:rPr lang="fr-FR" altLang="zh-TW" sz="2000" b="1" kern="0" dirty="0">
                <a:solidFill>
                  <a:srgbClr val="054F98"/>
                </a:solidFill>
                <a:latin typeface="+mj-lt"/>
                <a:ea typeface="Microsoft YaHei" panose="020B0503020204020204" pitchFamily="34" charset="-122"/>
              </a:rPr>
              <a:t>LINE: ronnie168; </a:t>
            </a:r>
          </a:p>
          <a:p>
            <a:pPr algn="r">
              <a:spcBef>
                <a:spcPts val="0"/>
              </a:spcBef>
              <a:buNone/>
            </a:pPr>
            <a:r>
              <a:rPr lang="fr-FR" altLang="zh-TW" sz="2000" b="1" kern="0" dirty="0">
                <a:solidFill>
                  <a:srgbClr val="054F98"/>
                </a:solidFill>
                <a:latin typeface="+mj-lt"/>
                <a:ea typeface="Microsoft YaHei" panose="020B0503020204020204" pitchFamily="34" charset="-122"/>
              </a:rPr>
              <a:t>WeChat: ronniechen168</a:t>
            </a:r>
          </a:p>
          <a:p>
            <a:pPr algn="r">
              <a:spcBef>
                <a:spcPts val="0"/>
              </a:spcBef>
              <a:buNone/>
            </a:pPr>
            <a:r>
              <a:rPr lang="fr-FR" altLang="zh-TW" sz="2000" b="1" kern="0" dirty="0">
                <a:solidFill>
                  <a:srgbClr val="054F98"/>
                </a:solidFill>
                <a:latin typeface="+mj-lt"/>
                <a:ea typeface="Microsoft YaHei" panose="020B0503020204020204" pitchFamily="34" charset="-122"/>
              </a:rPr>
              <a:t>Email: ronnie.hl.chen@gmail.com </a:t>
            </a:r>
          </a:p>
          <a:p>
            <a:pPr algn="r">
              <a:spcBef>
                <a:spcPts val="0"/>
              </a:spcBef>
              <a:buNone/>
            </a:pPr>
            <a:r>
              <a:rPr lang="fr-FR" altLang="zh-TW" sz="2000" b="1" kern="0" dirty="0">
                <a:solidFill>
                  <a:srgbClr val="054F98"/>
                </a:solidFill>
                <a:latin typeface="+mj-lt"/>
                <a:ea typeface="Microsoft YaHei" panose="020B0503020204020204" pitchFamily="34" charset="-122"/>
              </a:rPr>
              <a:t>         </a:t>
            </a:r>
            <a:r>
              <a:rPr lang="zh-TW" altLang="en-US" sz="2000" b="1" kern="0" dirty="0">
                <a:solidFill>
                  <a:srgbClr val="054F98"/>
                </a:solidFill>
                <a:latin typeface="+mj-lt"/>
                <a:ea typeface="Microsoft YaHei" panose="020B0503020204020204" pitchFamily="34" charset="-122"/>
              </a:rPr>
              <a:t> </a:t>
            </a:r>
            <a:r>
              <a:rPr lang="fr-FR" altLang="zh-TW" sz="2000" b="1" kern="0" dirty="0">
                <a:solidFill>
                  <a:srgbClr val="054F98"/>
                </a:solidFill>
                <a:latin typeface="+mj-lt"/>
                <a:ea typeface="Microsoft YaHei" panose="020B0503020204020204" pitchFamily="34" charset="-122"/>
              </a:rPr>
              <a:t> ronniechen168@icloud.com</a:t>
            </a:r>
            <a:endParaRPr lang="zh-TW" altLang="en-US" sz="2800" b="1" kern="0" dirty="0">
              <a:solidFill>
                <a:srgbClr val="054F98"/>
              </a:solidFill>
              <a:latin typeface="+mj-lt"/>
              <a:ea typeface="Microsoft YaHei" panose="020B0503020204020204" pitchFamily="34" charset="-122"/>
            </a:endParaRPr>
          </a:p>
        </p:txBody>
      </p:sp>
      <p:pic>
        <p:nvPicPr>
          <p:cNvPr id="8" name="Picture 2" descr="http://pic.pimg.tw/justsayhi365/1408017124-2631077210.jpg">
            <a:extLst>
              <a:ext uri="{FF2B5EF4-FFF2-40B4-BE49-F238E27FC236}">
                <a16:creationId xmlns:a16="http://schemas.microsoft.com/office/drawing/2014/main" id="{F0690642-D88C-4379-947E-86A3835C2F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615" y="946840"/>
            <a:ext cx="6177363" cy="25922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1B1B30A-57A7-0436-4EE4-8C585BBB66D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5321" y="2898026"/>
            <a:ext cx="3959974" cy="395997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D6F00928-CD90-0C08-3160-2E9221A9B268}"/>
              </a:ext>
            </a:extLst>
          </p:cNvPr>
          <p:cNvSpPr txBox="1"/>
          <p:nvPr/>
        </p:nvSpPr>
        <p:spPr>
          <a:xfrm>
            <a:off x="1687446" y="3322590"/>
            <a:ext cx="4159434" cy="584775"/>
          </a:xfrm>
          <a:prstGeom prst="rect">
            <a:avLst/>
          </a:prstGeom>
          <a:noFill/>
        </p:spPr>
        <p:txBody>
          <a:bodyPr wrap="square">
            <a:spAutoFit/>
          </a:bodyPr>
          <a:lstStyle/>
          <a:p>
            <a:r>
              <a:rPr lang="zh-TW" altLang="en-US" sz="3200" b="1" i="0" dirty="0">
                <a:solidFill>
                  <a:schemeClr val="tx1">
                    <a:lumMod val="75000"/>
                    <a:lumOff val="25000"/>
                  </a:schemeClr>
                </a:solidFill>
                <a:effectLst/>
                <a:latin typeface="華康勘亭流" panose="03000909000000000000" pitchFamily="65" charset="-120"/>
                <a:ea typeface="華康勘亭流" panose="03000909000000000000" pitchFamily="65" charset="-120"/>
              </a:rPr>
              <a:t>謹祝商祺，生意興隆</a:t>
            </a:r>
            <a:r>
              <a:rPr lang="en-US" altLang="zh-TW" sz="3200" b="1" i="0" dirty="0">
                <a:solidFill>
                  <a:schemeClr val="tx1">
                    <a:lumMod val="75000"/>
                    <a:lumOff val="25000"/>
                  </a:schemeClr>
                </a:solidFill>
                <a:effectLst/>
                <a:latin typeface="華康勘亭流" panose="03000909000000000000" pitchFamily="65" charset="-120"/>
                <a:ea typeface="華康勘亭流" panose="03000909000000000000" pitchFamily="65" charset="-120"/>
              </a:rPr>
              <a:t>!</a:t>
            </a:r>
            <a:endParaRPr lang="zh-TW" altLang="en-US" sz="3200" b="1" dirty="0">
              <a:solidFill>
                <a:schemeClr val="tx1">
                  <a:lumMod val="75000"/>
                  <a:lumOff val="25000"/>
                </a:schemeClr>
              </a:solidFill>
              <a:latin typeface="華康勘亭流" panose="03000909000000000000" pitchFamily="65" charset="-120"/>
              <a:ea typeface="華康勘亭流" panose="03000909000000000000" pitchFamily="65" charset="-120"/>
            </a:endParaRPr>
          </a:p>
        </p:txBody>
      </p:sp>
    </p:spTree>
    <p:extLst>
      <p:ext uri="{BB962C8B-B14F-4D97-AF65-F5344CB8AC3E}">
        <p14:creationId xmlns:p14="http://schemas.microsoft.com/office/powerpoint/2010/main" val="3570061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C583D32-6D09-A60A-81F5-FBC9DE70FB2D}"/>
              </a:ext>
            </a:extLst>
          </p:cNvPr>
          <p:cNvPicPr>
            <a:picLocks noChangeAspect="1"/>
          </p:cNvPicPr>
          <p:nvPr/>
        </p:nvPicPr>
        <p:blipFill>
          <a:blip r:embed="rId3"/>
          <a:stretch>
            <a:fillRect/>
          </a:stretch>
        </p:blipFill>
        <p:spPr>
          <a:xfrm>
            <a:off x="0" y="3572436"/>
            <a:ext cx="12192000" cy="2732671"/>
          </a:xfrm>
          <a:prstGeom prst="rect">
            <a:avLst/>
          </a:prstGeom>
          <a:ln>
            <a:noFill/>
          </a:ln>
          <a:effectLst>
            <a:outerShdw blurRad="292100" dist="139700" dir="2700000" algn="tl" rotWithShape="0">
              <a:srgbClr val="333333">
                <a:alpha val="65000"/>
              </a:srgbClr>
            </a:outerShdw>
          </a:effectLst>
        </p:spPr>
      </p:pic>
      <p:sp>
        <p:nvSpPr>
          <p:cNvPr id="593926" name="Rectangle 6"/>
          <p:cNvSpPr>
            <a:spLocks noGrp="1" noChangeArrowheads="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268209" indent="-268209">
              <a:spcBef>
                <a:spcPts val="0"/>
              </a:spcBef>
            </a:pPr>
            <a:r>
              <a:rPr lang="en-US" altLang="zh-TW" sz="2300" dirty="0">
                <a:latin typeface="+mj-lt"/>
                <a:ea typeface="+mj-ea"/>
              </a:rPr>
              <a:t>RBA-ON </a:t>
            </a:r>
            <a:r>
              <a:rPr lang="zh-TW" altLang="en-US" sz="2300" dirty="0">
                <a:latin typeface="+mj-lt"/>
                <a:ea typeface="+mj-ea"/>
              </a:rPr>
              <a:t>平台</a:t>
            </a:r>
            <a:r>
              <a:rPr lang="en-US" altLang="zh-TW" sz="2300" dirty="0">
                <a:latin typeface="+mj-lt"/>
                <a:ea typeface="+mj-ea"/>
              </a:rPr>
              <a:t>(</a:t>
            </a:r>
            <a:r>
              <a:rPr lang="zh-TW" altLang="en-US" sz="2300" dirty="0">
                <a:latin typeface="+mj-lt"/>
                <a:ea typeface="+mj-ea"/>
              </a:rPr>
              <a:t>先前為</a:t>
            </a:r>
            <a:r>
              <a:rPr lang="en-US" altLang="zh-TW" sz="2300" dirty="0">
                <a:latin typeface="+mj-lt"/>
                <a:ea typeface="+mj-ea"/>
              </a:rPr>
              <a:t>EICC-ON</a:t>
            </a:r>
            <a:r>
              <a:rPr lang="zh-TW" altLang="en-US" sz="2300" dirty="0">
                <a:latin typeface="+mj-lt"/>
                <a:ea typeface="+mj-ea"/>
              </a:rPr>
              <a:t>平台</a:t>
            </a:r>
            <a:r>
              <a:rPr lang="en-US" altLang="zh-TW" sz="2300" dirty="0">
                <a:latin typeface="+mj-lt"/>
                <a:ea typeface="+mj-ea"/>
              </a:rPr>
              <a:t>)</a:t>
            </a:r>
          </a:p>
        </p:txBody>
      </p:sp>
      <p:pic>
        <p:nvPicPr>
          <p:cNvPr id="5" name="圖片 4">
            <a:extLst>
              <a:ext uri="{FF2B5EF4-FFF2-40B4-BE49-F238E27FC236}">
                <a16:creationId xmlns:a16="http://schemas.microsoft.com/office/drawing/2014/main" id="{52355228-320B-0224-92D6-BF5DAED8A518}"/>
              </a:ext>
            </a:extLst>
          </p:cNvPr>
          <p:cNvPicPr>
            <a:picLocks noChangeAspect="1"/>
          </p:cNvPicPr>
          <p:nvPr/>
        </p:nvPicPr>
        <p:blipFill rotWithShape="1">
          <a:blip r:embed="rId4"/>
          <a:srcRect b="20954"/>
          <a:stretch/>
        </p:blipFill>
        <p:spPr>
          <a:xfrm>
            <a:off x="0" y="769729"/>
            <a:ext cx="12192000" cy="3746716"/>
          </a:xfrm>
          <a:prstGeom prst="rect">
            <a:avLst/>
          </a:prstGeom>
          <a:ln>
            <a:noFill/>
          </a:ln>
          <a:effectLst>
            <a:outerShdw blurRad="292100" dist="139700" dir="2700000" algn="tl" rotWithShape="0">
              <a:srgbClr val="333333">
                <a:alpha val="65000"/>
              </a:srgbClr>
            </a:outerShdw>
          </a:effectLst>
        </p:spPr>
      </p:pic>
      <p:sp>
        <p:nvSpPr>
          <p:cNvPr id="2" name="橢圓 1">
            <a:extLst>
              <a:ext uri="{FF2B5EF4-FFF2-40B4-BE49-F238E27FC236}">
                <a16:creationId xmlns:a16="http://schemas.microsoft.com/office/drawing/2014/main" id="{0FF2B7FA-19B9-EBDB-5D63-A90A6DFA56CE}"/>
              </a:ext>
            </a:extLst>
          </p:cNvPr>
          <p:cNvSpPr/>
          <p:nvPr/>
        </p:nvSpPr>
        <p:spPr bwMode="auto">
          <a:xfrm>
            <a:off x="6624084" y="3429000"/>
            <a:ext cx="1414130" cy="46251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7295157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F13D96-C743-4B2A-B6AD-54C105301C93}"/>
              </a:ext>
            </a:extLst>
          </p:cNvPr>
          <p:cNvSpPr>
            <a:spLocks noGrp="1"/>
          </p:cNvSpPr>
          <p:nvPr>
            <p:ph type="title"/>
          </p:nvPr>
        </p:nvSpPr>
        <p:spPr/>
        <p:txBody>
          <a:bodyPr/>
          <a:lstStyle/>
          <a:p>
            <a:r>
              <a:rPr lang="en-US" altLang="zh-TW" dirty="0"/>
              <a:t>RBA</a:t>
            </a:r>
            <a:r>
              <a:rPr lang="zh-TW" altLang="en-US" dirty="0"/>
              <a:t> 供應商稽核流程</a:t>
            </a:r>
          </a:p>
        </p:txBody>
      </p:sp>
      <p:grpSp>
        <p:nvGrpSpPr>
          <p:cNvPr id="62" name="群組 61">
            <a:extLst>
              <a:ext uri="{FF2B5EF4-FFF2-40B4-BE49-F238E27FC236}">
                <a16:creationId xmlns:a16="http://schemas.microsoft.com/office/drawing/2014/main" id="{B415925C-37A1-443A-A223-A4A7F675AD37}"/>
              </a:ext>
            </a:extLst>
          </p:cNvPr>
          <p:cNvGrpSpPr/>
          <p:nvPr/>
        </p:nvGrpSpPr>
        <p:grpSpPr>
          <a:xfrm>
            <a:off x="73660" y="1008561"/>
            <a:ext cx="11925300" cy="5077280"/>
            <a:chOff x="73660" y="1530579"/>
            <a:chExt cx="8627240" cy="3376701"/>
          </a:xfrm>
        </p:grpSpPr>
        <p:sp>
          <p:nvSpPr>
            <p:cNvPr id="3" name="object 4">
              <a:extLst>
                <a:ext uri="{FF2B5EF4-FFF2-40B4-BE49-F238E27FC236}">
                  <a16:creationId xmlns:a16="http://schemas.microsoft.com/office/drawing/2014/main" id="{6E11B417-D2A0-45BB-AB84-14F988B60702}"/>
                </a:ext>
              </a:extLst>
            </p:cNvPr>
            <p:cNvSpPr/>
            <p:nvPr/>
          </p:nvSpPr>
          <p:spPr>
            <a:xfrm>
              <a:off x="6383020" y="2923539"/>
              <a:ext cx="1084580" cy="220979"/>
            </a:xfrm>
            <a:custGeom>
              <a:avLst/>
              <a:gdLst/>
              <a:ahLst/>
              <a:cxnLst/>
              <a:rect l="l" t="t" r="r" b="b"/>
              <a:pathLst>
                <a:path w="1084579" h="220980">
                  <a:moveTo>
                    <a:pt x="97409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974090" y="220979"/>
                  </a:lnTo>
                  <a:lnTo>
                    <a:pt x="1017098" y="212297"/>
                  </a:lnTo>
                  <a:lnTo>
                    <a:pt x="1052218" y="188618"/>
                  </a:lnTo>
                  <a:lnTo>
                    <a:pt x="1075897" y="153498"/>
                  </a:lnTo>
                  <a:lnTo>
                    <a:pt x="1084580" y="110489"/>
                  </a:lnTo>
                  <a:lnTo>
                    <a:pt x="1075897" y="67481"/>
                  </a:lnTo>
                  <a:lnTo>
                    <a:pt x="1052218" y="32361"/>
                  </a:lnTo>
                  <a:lnTo>
                    <a:pt x="1017098" y="8682"/>
                  </a:lnTo>
                  <a:lnTo>
                    <a:pt x="974090" y="0"/>
                  </a:lnTo>
                  <a:close/>
                </a:path>
              </a:pathLst>
            </a:custGeom>
            <a:solidFill>
              <a:srgbClr val="F79546"/>
            </a:solidFill>
          </p:spPr>
          <p:txBody>
            <a:bodyPr wrap="square" lIns="0" tIns="0" rIns="0" bIns="0" rtlCol="0"/>
            <a:lstStyle/>
            <a:p>
              <a:endParaRPr sz="4000"/>
            </a:p>
          </p:txBody>
        </p:sp>
        <p:sp>
          <p:nvSpPr>
            <p:cNvPr id="4" name="object 5">
              <a:extLst>
                <a:ext uri="{FF2B5EF4-FFF2-40B4-BE49-F238E27FC236}">
                  <a16:creationId xmlns:a16="http://schemas.microsoft.com/office/drawing/2014/main" id="{DFDB3112-AA93-4375-A426-E88ED206F1BC}"/>
                </a:ext>
              </a:extLst>
            </p:cNvPr>
            <p:cNvSpPr/>
            <p:nvPr/>
          </p:nvSpPr>
          <p:spPr>
            <a:xfrm>
              <a:off x="3378200" y="3233420"/>
              <a:ext cx="0" cy="549275"/>
            </a:xfrm>
            <a:custGeom>
              <a:avLst/>
              <a:gdLst/>
              <a:ahLst/>
              <a:cxnLst/>
              <a:rect l="l" t="t" r="r" b="b"/>
              <a:pathLst>
                <a:path h="549275">
                  <a:moveTo>
                    <a:pt x="0" y="0"/>
                  </a:moveTo>
                  <a:lnTo>
                    <a:pt x="0" y="549148"/>
                  </a:lnTo>
                </a:path>
              </a:pathLst>
            </a:custGeom>
            <a:ln w="9525">
              <a:solidFill>
                <a:srgbClr val="7E7E7E"/>
              </a:solidFill>
            </a:ln>
          </p:spPr>
          <p:txBody>
            <a:bodyPr wrap="square" lIns="0" tIns="0" rIns="0" bIns="0" rtlCol="0"/>
            <a:lstStyle/>
            <a:p>
              <a:endParaRPr sz="4000"/>
            </a:p>
          </p:txBody>
        </p:sp>
        <p:grpSp>
          <p:nvGrpSpPr>
            <p:cNvPr id="5" name="object 6">
              <a:extLst>
                <a:ext uri="{FF2B5EF4-FFF2-40B4-BE49-F238E27FC236}">
                  <a16:creationId xmlns:a16="http://schemas.microsoft.com/office/drawing/2014/main" id="{89720031-A2EB-4BE0-BE49-E4B9C4D77CD7}"/>
                </a:ext>
              </a:extLst>
            </p:cNvPr>
            <p:cNvGrpSpPr/>
            <p:nvPr/>
          </p:nvGrpSpPr>
          <p:grpSpPr>
            <a:xfrm>
              <a:off x="2758437" y="3335016"/>
              <a:ext cx="1176020" cy="508000"/>
              <a:chOff x="2758437" y="3335016"/>
              <a:chExt cx="1176020" cy="508000"/>
            </a:xfrm>
          </p:grpSpPr>
          <p:sp>
            <p:nvSpPr>
              <p:cNvPr id="6" name="object 7">
                <a:extLst>
                  <a:ext uri="{FF2B5EF4-FFF2-40B4-BE49-F238E27FC236}">
                    <a16:creationId xmlns:a16="http://schemas.microsoft.com/office/drawing/2014/main" id="{49D8F085-70CA-486C-BB16-E09AC78CF805}"/>
                  </a:ext>
                </a:extLst>
              </p:cNvPr>
              <p:cNvSpPr/>
              <p:nvPr/>
            </p:nvSpPr>
            <p:spPr>
              <a:xfrm>
                <a:off x="2758437" y="3837940"/>
                <a:ext cx="1176020" cy="0"/>
              </a:xfrm>
              <a:custGeom>
                <a:avLst/>
                <a:gdLst/>
                <a:ahLst/>
                <a:cxnLst/>
                <a:rect l="l" t="t" r="r" b="b"/>
                <a:pathLst>
                  <a:path w="1176020">
                    <a:moveTo>
                      <a:pt x="1175854" y="0"/>
                    </a:moveTo>
                    <a:lnTo>
                      <a:pt x="0" y="0"/>
                    </a:lnTo>
                  </a:path>
                </a:pathLst>
              </a:custGeom>
              <a:ln w="9525">
                <a:solidFill>
                  <a:srgbClr val="7E7E7E"/>
                </a:solidFill>
              </a:ln>
            </p:spPr>
            <p:txBody>
              <a:bodyPr wrap="square" lIns="0" tIns="0" rIns="0" bIns="0" rtlCol="0"/>
              <a:lstStyle/>
              <a:p>
                <a:endParaRPr sz="4000"/>
              </a:p>
            </p:txBody>
          </p:sp>
          <p:pic>
            <p:nvPicPr>
              <p:cNvPr id="7" name="object 8">
                <a:extLst>
                  <a:ext uri="{FF2B5EF4-FFF2-40B4-BE49-F238E27FC236}">
                    <a16:creationId xmlns:a16="http://schemas.microsoft.com/office/drawing/2014/main" id="{E6DA4282-5674-4FF8-8E2E-129203886784}"/>
                  </a:ext>
                </a:extLst>
              </p:cNvPr>
              <p:cNvPicPr/>
              <p:nvPr/>
            </p:nvPicPr>
            <p:blipFill>
              <a:blip r:embed="rId2" cstate="print"/>
              <a:stretch>
                <a:fillRect/>
              </a:stretch>
            </p:blipFill>
            <p:spPr>
              <a:xfrm>
                <a:off x="3451866" y="3335016"/>
                <a:ext cx="472439" cy="454660"/>
              </a:xfrm>
              <a:prstGeom prst="rect">
                <a:avLst/>
              </a:prstGeom>
            </p:spPr>
          </p:pic>
        </p:grpSp>
        <p:sp>
          <p:nvSpPr>
            <p:cNvPr id="8" name="object 9">
              <a:extLst>
                <a:ext uri="{FF2B5EF4-FFF2-40B4-BE49-F238E27FC236}">
                  <a16:creationId xmlns:a16="http://schemas.microsoft.com/office/drawing/2014/main" id="{4071C25E-B166-4C31-9001-8F0A83BD58D8}"/>
                </a:ext>
              </a:extLst>
            </p:cNvPr>
            <p:cNvSpPr txBox="1"/>
            <p:nvPr/>
          </p:nvSpPr>
          <p:spPr>
            <a:xfrm>
              <a:off x="4990869" y="3993706"/>
              <a:ext cx="1214755" cy="479316"/>
            </a:xfrm>
            <a:prstGeom prst="rect">
              <a:avLst/>
            </a:prstGeom>
          </p:spPr>
          <p:txBody>
            <a:bodyPr vert="horz" wrap="square" lIns="0" tIns="12700" rIns="0" bIns="0" rtlCol="0">
              <a:spAutoFit/>
            </a:bodyPr>
            <a:lstStyle/>
            <a:p>
              <a:pPr marL="7620" algn="ctr">
                <a:lnSpc>
                  <a:spcPct val="100000"/>
                </a:lnSpc>
                <a:spcBef>
                  <a:spcPts val="100"/>
                </a:spcBef>
              </a:pPr>
              <a:r>
                <a:rPr b="1" spc="-10" dirty="0">
                  <a:solidFill>
                    <a:srgbClr val="404040"/>
                  </a:solidFill>
                  <a:latin typeface="Arial"/>
                  <a:cs typeface="Arial"/>
                </a:rPr>
                <a:t>VAP</a:t>
              </a:r>
              <a:r>
                <a:rPr b="1" spc="20" dirty="0">
                  <a:solidFill>
                    <a:srgbClr val="404040"/>
                  </a:solidFill>
                  <a:latin typeface="Arial"/>
                  <a:cs typeface="Arial"/>
                </a:rPr>
                <a:t> </a:t>
              </a:r>
              <a:r>
                <a:rPr b="1" spc="-10" dirty="0">
                  <a:solidFill>
                    <a:srgbClr val="404040"/>
                  </a:solidFill>
                  <a:latin typeface="Arial"/>
                  <a:cs typeface="Arial"/>
                </a:rPr>
                <a:t>Audit</a:t>
              </a:r>
              <a:endParaRPr dirty="0">
                <a:latin typeface="Arial"/>
                <a:cs typeface="Arial"/>
              </a:endParaRPr>
            </a:p>
            <a:p>
              <a:pPr marL="12700" marR="5080" algn="ctr">
                <a:lnSpc>
                  <a:spcPct val="100000"/>
                </a:lnSpc>
                <a:spcBef>
                  <a:spcPts val="20"/>
                </a:spcBef>
              </a:pPr>
              <a:r>
                <a:rPr sz="1100" b="1" spc="-15" dirty="0">
                  <a:solidFill>
                    <a:srgbClr val="585858"/>
                  </a:solidFill>
                  <a:latin typeface="Arial"/>
                  <a:cs typeface="Arial"/>
                </a:rPr>
                <a:t>Conduct </a:t>
              </a:r>
              <a:r>
                <a:rPr sz="1100" b="1" spc="-5" dirty="0">
                  <a:solidFill>
                    <a:srgbClr val="585858"/>
                  </a:solidFill>
                  <a:latin typeface="Arial"/>
                  <a:cs typeface="Arial"/>
                </a:rPr>
                <a:t>an </a:t>
              </a:r>
              <a:r>
                <a:rPr sz="1100" b="1" spc="-10" dirty="0">
                  <a:solidFill>
                    <a:srgbClr val="585858"/>
                  </a:solidFill>
                  <a:latin typeface="Arial"/>
                  <a:cs typeface="Arial"/>
                </a:rPr>
                <a:t>audit </a:t>
              </a:r>
              <a:r>
                <a:rPr sz="1100" b="1" spc="-5" dirty="0">
                  <a:solidFill>
                    <a:srgbClr val="585858"/>
                  </a:solidFill>
                  <a:latin typeface="Arial"/>
                  <a:cs typeface="Arial"/>
                </a:rPr>
                <a:t>in </a:t>
              </a:r>
              <a:r>
                <a:rPr sz="1100" b="1" spc="-20" dirty="0">
                  <a:solidFill>
                    <a:srgbClr val="585858"/>
                  </a:solidFill>
                  <a:latin typeface="Arial"/>
                  <a:cs typeface="Arial"/>
                </a:rPr>
                <a:t>your  </a:t>
              </a:r>
              <a:r>
                <a:rPr sz="1100" b="1" spc="-10" dirty="0">
                  <a:solidFill>
                    <a:srgbClr val="585858"/>
                  </a:solidFill>
                  <a:latin typeface="Arial"/>
                  <a:cs typeface="Arial"/>
                </a:rPr>
                <a:t>facility </a:t>
              </a:r>
              <a:r>
                <a:rPr sz="1100" b="1" dirty="0">
                  <a:solidFill>
                    <a:srgbClr val="585858"/>
                  </a:solidFill>
                  <a:latin typeface="Arial"/>
                  <a:cs typeface="Arial"/>
                </a:rPr>
                <a:t>/</a:t>
              </a:r>
              <a:r>
                <a:rPr sz="1100" b="1" spc="45" dirty="0">
                  <a:solidFill>
                    <a:srgbClr val="585858"/>
                  </a:solidFill>
                  <a:latin typeface="Arial"/>
                  <a:cs typeface="Arial"/>
                </a:rPr>
                <a:t> </a:t>
              </a:r>
              <a:r>
                <a:rPr sz="1100" b="1" spc="-5" dirty="0">
                  <a:solidFill>
                    <a:srgbClr val="585858"/>
                  </a:solidFill>
                  <a:latin typeface="Arial"/>
                  <a:cs typeface="Arial"/>
                </a:rPr>
                <a:t>factory</a:t>
              </a:r>
              <a:endParaRPr sz="1100" dirty="0">
                <a:latin typeface="Arial"/>
                <a:cs typeface="Arial"/>
              </a:endParaRPr>
            </a:p>
          </p:txBody>
        </p:sp>
        <p:grpSp>
          <p:nvGrpSpPr>
            <p:cNvPr id="9" name="object 10">
              <a:extLst>
                <a:ext uri="{FF2B5EF4-FFF2-40B4-BE49-F238E27FC236}">
                  <a16:creationId xmlns:a16="http://schemas.microsoft.com/office/drawing/2014/main" id="{B6B1EB79-1C83-4DFE-88B5-CF77CBB4A663}"/>
                </a:ext>
              </a:extLst>
            </p:cNvPr>
            <p:cNvGrpSpPr/>
            <p:nvPr/>
          </p:nvGrpSpPr>
          <p:grpSpPr>
            <a:xfrm>
              <a:off x="5029197" y="3276600"/>
              <a:ext cx="1061720" cy="566420"/>
              <a:chOff x="5029197" y="3276600"/>
              <a:chExt cx="1061720" cy="566420"/>
            </a:xfrm>
          </p:grpSpPr>
          <p:sp>
            <p:nvSpPr>
              <p:cNvPr id="10" name="object 11">
                <a:extLst>
                  <a:ext uri="{FF2B5EF4-FFF2-40B4-BE49-F238E27FC236}">
                    <a16:creationId xmlns:a16="http://schemas.microsoft.com/office/drawing/2014/main" id="{B0B3AE46-2CC6-4ECE-A5B7-71267EEB7721}"/>
                  </a:ext>
                </a:extLst>
              </p:cNvPr>
              <p:cNvSpPr/>
              <p:nvPr/>
            </p:nvSpPr>
            <p:spPr>
              <a:xfrm>
                <a:off x="5580379" y="3276600"/>
                <a:ext cx="0" cy="549275"/>
              </a:xfrm>
              <a:custGeom>
                <a:avLst/>
                <a:gdLst/>
                <a:ahLst/>
                <a:cxnLst/>
                <a:rect l="l" t="t" r="r" b="b"/>
                <a:pathLst>
                  <a:path h="549275">
                    <a:moveTo>
                      <a:pt x="0" y="0"/>
                    </a:moveTo>
                    <a:lnTo>
                      <a:pt x="0" y="549148"/>
                    </a:lnTo>
                  </a:path>
                </a:pathLst>
              </a:custGeom>
              <a:ln w="9525">
                <a:solidFill>
                  <a:srgbClr val="7E7E7E"/>
                </a:solidFill>
              </a:ln>
            </p:spPr>
            <p:txBody>
              <a:bodyPr wrap="square" lIns="0" tIns="0" rIns="0" bIns="0" rtlCol="0"/>
              <a:lstStyle/>
              <a:p>
                <a:endParaRPr sz="4000"/>
              </a:p>
            </p:txBody>
          </p:sp>
          <p:sp>
            <p:nvSpPr>
              <p:cNvPr id="11" name="object 12">
                <a:extLst>
                  <a:ext uri="{FF2B5EF4-FFF2-40B4-BE49-F238E27FC236}">
                    <a16:creationId xmlns:a16="http://schemas.microsoft.com/office/drawing/2014/main" id="{BB465AD7-90DA-453D-B20F-721B0A096DBA}"/>
                  </a:ext>
                </a:extLst>
              </p:cNvPr>
              <p:cNvSpPr/>
              <p:nvPr/>
            </p:nvSpPr>
            <p:spPr>
              <a:xfrm>
                <a:off x="5029197" y="383794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pic>
            <p:nvPicPr>
              <p:cNvPr id="12" name="object 13">
                <a:extLst>
                  <a:ext uri="{FF2B5EF4-FFF2-40B4-BE49-F238E27FC236}">
                    <a16:creationId xmlns:a16="http://schemas.microsoft.com/office/drawing/2014/main" id="{D6201E26-5EF4-494A-865B-3BC033B185F0}"/>
                  </a:ext>
                </a:extLst>
              </p:cNvPr>
              <p:cNvPicPr/>
              <p:nvPr/>
            </p:nvPicPr>
            <p:blipFill>
              <a:blip r:embed="rId3" cstate="print"/>
              <a:stretch>
                <a:fillRect/>
              </a:stretch>
            </p:blipFill>
            <p:spPr>
              <a:xfrm>
                <a:off x="5643879" y="3441700"/>
                <a:ext cx="355599" cy="355600"/>
              </a:xfrm>
              <a:prstGeom prst="rect">
                <a:avLst/>
              </a:prstGeom>
            </p:spPr>
          </p:pic>
        </p:grpSp>
        <p:sp>
          <p:nvSpPr>
            <p:cNvPr id="13" name="object 14">
              <a:extLst>
                <a:ext uri="{FF2B5EF4-FFF2-40B4-BE49-F238E27FC236}">
                  <a16:creationId xmlns:a16="http://schemas.microsoft.com/office/drawing/2014/main" id="{C5CB21FE-DB2F-412B-A8D2-66A0EDE3EFD6}"/>
                </a:ext>
              </a:extLst>
            </p:cNvPr>
            <p:cNvSpPr txBox="1"/>
            <p:nvPr/>
          </p:nvSpPr>
          <p:spPr>
            <a:xfrm>
              <a:off x="2012263" y="3993706"/>
              <a:ext cx="2130162" cy="724944"/>
            </a:xfrm>
            <a:prstGeom prst="rect">
              <a:avLst/>
            </a:prstGeom>
          </p:spPr>
          <p:txBody>
            <a:bodyPr vert="horz" wrap="square" lIns="0" tIns="12700" rIns="0" bIns="0" rtlCol="0">
              <a:spAutoFit/>
            </a:bodyPr>
            <a:lstStyle/>
            <a:p>
              <a:pPr marL="194945" marR="191135" algn="ctr">
                <a:lnSpc>
                  <a:spcPct val="100000"/>
                </a:lnSpc>
                <a:spcBef>
                  <a:spcPts val="100"/>
                </a:spcBef>
              </a:pPr>
              <a:r>
                <a:rPr b="1" spc="-5" dirty="0">
                  <a:solidFill>
                    <a:srgbClr val="404040"/>
                  </a:solidFill>
                  <a:latin typeface="Arial"/>
                  <a:cs typeface="Arial"/>
                </a:rPr>
                <a:t>Factory</a:t>
              </a:r>
              <a:r>
                <a:rPr b="1" spc="-105" dirty="0">
                  <a:solidFill>
                    <a:srgbClr val="404040"/>
                  </a:solidFill>
                  <a:latin typeface="Arial"/>
                  <a:cs typeface="Arial"/>
                </a:rPr>
                <a:t> </a:t>
              </a:r>
              <a:r>
                <a:rPr b="1" dirty="0">
                  <a:solidFill>
                    <a:srgbClr val="404040"/>
                  </a:solidFill>
                  <a:latin typeface="Arial"/>
                  <a:cs typeface="Arial"/>
                </a:rPr>
                <a:t>Lead  </a:t>
              </a:r>
              <a:r>
                <a:rPr b="1" spc="-5" dirty="0">
                  <a:solidFill>
                    <a:srgbClr val="404040"/>
                  </a:solidFill>
                  <a:latin typeface="Arial"/>
                  <a:cs typeface="Arial"/>
                </a:rPr>
                <a:t>Training</a:t>
              </a:r>
              <a:endParaRPr dirty="0">
                <a:latin typeface="Arial"/>
                <a:cs typeface="Arial"/>
              </a:endParaRPr>
            </a:p>
            <a:p>
              <a:pPr marL="12065" marR="5080" algn="ctr">
                <a:lnSpc>
                  <a:spcPct val="100000"/>
                </a:lnSpc>
                <a:spcBef>
                  <a:spcPts val="20"/>
                </a:spcBef>
              </a:pPr>
              <a:r>
                <a:rPr sz="1100" b="1" spc="-15" dirty="0">
                  <a:solidFill>
                    <a:srgbClr val="585858"/>
                  </a:solidFill>
                  <a:latin typeface="Arial"/>
                  <a:cs typeface="Arial"/>
                </a:rPr>
                <a:t>Identify one </a:t>
              </a:r>
              <a:r>
                <a:rPr sz="1100" b="1" spc="-5" dirty="0">
                  <a:solidFill>
                    <a:srgbClr val="585858"/>
                  </a:solidFill>
                  <a:latin typeface="Arial"/>
                  <a:cs typeface="Arial"/>
                </a:rPr>
                <a:t>person to become  </a:t>
              </a:r>
              <a:r>
                <a:rPr sz="1100" b="1" dirty="0">
                  <a:solidFill>
                    <a:srgbClr val="585858"/>
                  </a:solidFill>
                  <a:latin typeface="Arial"/>
                  <a:cs typeface="Arial"/>
                </a:rPr>
                <a:t>RBA </a:t>
              </a:r>
              <a:r>
                <a:rPr sz="1100" b="1" spc="-5" dirty="0">
                  <a:solidFill>
                    <a:srgbClr val="585858"/>
                  </a:solidFill>
                  <a:latin typeface="Arial"/>
                  <a:cs typeface="Arial"/>
                </a:rPr>
                <a:t>factory lead</a:t>
              </a:r>
              <a:r>
                <a:rPr sz="1100" b="1" spc="10" dirty="0">
                  <a:solidFill>
                    <a:srgbClr val="585858"/>
                  </a:solidFill>
                  <a:latin typeface="Arial"/>
                  <a:cs typeface="Arial"/>
                </a:rPr>
                <a:t> </a:t>
              </a:r>
              <a:r>
                <a:rPr sz="1100" b="1" spc="-5" dirty="0">
                  <a:solidFill>
                    <a:srgbClr val="585858"/>
                  </a:solidFill>
                  <a:latin typeface="Arial"/>
                  <a:cs typeface="Arial"/>
                </a:rPr>
                <a:t>certified</a:t>
              </a:r>
              <a:endParaRPr sz="1100" dirty="0">
                <a:latin typeface="Arial"/>
                <a:cs typeface="Arial"/>
              </a:endParaRPr>
            </a:p>
          </p:txBody>
        </p:sp>
        <p:sp>
          <p:nvSpPr>
            <p:cNvPr id="14" name="object 15">
              <a:extLst>
                <a:ext uri="{FF2B5EF4-FFF2-40B4-BE49-F238E27FC236}">
                  <a16:creationId xmlns:a16="http://schemas.microsoft.com/office/drawing/2014/main" id="{CA20E014-F055-4E47-8A21-5C49B8C2ADAF}"/>
                </a:ext>
              </a:extLst>
            </p:cNvPr>
            <p:cNvSpPr txBox="1"/>
            <p:nvPr/>
          </p:nvSpPr>
          <p:spPr>
            <a:xfrm>
              <a:off x="5914754" y="1530579"/>
              <a:ext cx="1270897" cy="479316"/>
            </a:xfrm>
            <a:prstGeom prst="rect">
              <a:avLst/>
            </a:prstGeom>
          </p:spPr>
          <p:txBody>
            <a:bodyPr vert="horz" wrap="square" lIns="0" tIns="12700" rIns="0" bIns="0" rtlCol="0">
              <a:spAutoFit/>
            </a:bodyPr>
            <a:lstStyle/>
            <a:p>
              <a:pPr algn="ctr">
                <a:lnSpc>
                  <a:spcPct val="100000"/>
                </a:lnSpc>
                <a:spcBef>
                  <a:spcPts val="100"/>
                </a:spcBef>
              </a:pPr>
              <a:r>
                <a:rPr b="1" spc="-5" dirty="0">
                  <a:solidFill>
                    <a:srgbClr val="404040"/>
                  </a:solidFill>
                  <a:latin typeface="Arial"/>
                  <a:cs typeface="Arial"/>
                </a:rPr>
                <a:t>Recognition</a:t>
              </a:r>
              <a:endParaRPr dirty="0">
                <a:latin typeface="Arial"/>
                <a:cs typeface="Arial"/>
              </a:endParaRPr>
            </a:p>
            <a:p>
              <a:pPr marL="50800" marR="40005" algn="ctr">
                <a:lnSpc>
                  <a:spcPct val="100000"/>
                </a:lnSpc>
                <a:spcBef>
                  <a:spcPts val="20"/>
                </a:spcBef>
              </a:pPr>
              <a:r>
                <a:rPr sz="1100" b="1" spc="-10" dirty="0">
                  <a:solidFill>
                    <a:srgbClr val="585858"/>
                  </a:solidFill>
                  <a:latin typeface="Arial"/>
                  <a:cs typeface="Arial"/>
                </a:rPr>
                <a:t>Level dependent on  audit</a:t>
              </a:r>
              <a:r>
                <a:rPr sz="1100" b="1" spc="40" dirty="0">
                  <a:solidFill>
                    <a:srgbClr val="585858"/>
                  </a:solidFill>
                  <a:latin typeface="Arial"/>
                  <a:cs typeface="Arial"/>
                </a:rPr>
                <a:t> </a:t>
              </a:r>
              <a:r>
                <a:rPr sz="1100" b="1" spc="-5" dirty="0">
                  <a:solidFill>
                    <a:srgbClr val="585858"/>
                  </a:solidFill>
                  <a:latin typeface="Arial"/>
                  <a:cs typeface="Arial"/>
                </a:rPr>
                <a:t>score</a:t>
              </a:r>
              <a:endParaRPr sz="1100" dirty="0">
                <a:latin typeface="Arial"/>
                <a:cs typeface="Arial"/>
              </a:endParaRPr>
            </a:p>
          </p:txBody>
        </p:sp>
        <p:sp>
          <p:nvSpPr>
            <p:cNvPr id="15" name="object 16">
              <a:extLst>
                <a:ext uri="{FF2B5EF4-FFF2-40B4-BE49-F238E27FC236}">
                  <a16:creationId xmlns:a16="http://schemas.microsoft.com/office/drawing/2014/main" id="{B9C4DADB-4196-414E-94C5-376F24C71DD1}"/>
                </a:ext>
              </a:extLst>
            </p:cNvPr>
            <p:cNvSpPr/>
            <p:nvPr/>
          </p:nvSpPr>
          <p:spPr>
            <a:xfrm>
              <a:off x="6362700" y="2209797"/>
              <a:ext cx="0" cy="549275"/>
            </a:xfrm>
            <a:custGeom>
              <a:avLst/>
              <a:gdLst/>
              <a:ahLst/>
              <a:cxnLst/>
              <a:rect l="l" t="t" r="r" b="b"/>
              <a:pathLst>
                <a:path h="549275">
                  <a:moveTo>
                    <a:pt x="0" y="549148"/>
                  </a:moveTo>
                  <a:lnTo>
                    <a:pt x="0" y="0"/>
                  </a:lnTo>
                </a:path>
              </a:pathLst>
            </a:custGeom>
            <a:ln w="9525">
              <a:solidFill>
                <a:srgbClr val="7E7E7E"/>
              </a:solidFill>
            </a:ln>
          </p:spPr>
          <p:txBody>
            <a:bodyPr wrap="square" lIns="0" tIns="0" rIns="0" bIns="0" rtlCol="0"/>
            <a:lstStyle/>
            <a:p>
              <a:endParaRPr sz="4000"/>
            </a:p>
          </p:txBody>
        </p:sp>
        <p:sp>
          <p:nvSpPr>
            <p:cNvPr id="16" name="object 17">
              <a:extLst>
                <a:ext uri="{FF2B5EF4-FFF2-40B4-BE49-F238E27FC236}">
                  <a16:creationId xmlns:a16="http://schemas.microsoft.com/office/drawing/2014/main" id="{B21DB4F0-DCE1-4A11-80E7-283C72F4A7D2}"/>
                </a:ext>
              </a:extLst>
            </p:cNvPr>
            <p:cNvSpPr txBox="1"/>
            <p:nvPr/>
          </p:nvSpPr>
          <p:spPr>
            <a:xfrm>
              <a:off x="711824" y="1535527"/>
              <a:ext cx="2436771" cy="479316"/>
            </a:xfrm>
            <a:prstGeom prst="rect">
              <a:avLst/>
            </a:prstGeom>
          </p:spPr>
          <p:txBody>
            <a:bodyPr vert="horz" wrap="square" lIns="0" tIns="12700" rIns="0" bIns="0" rtlCol="0">
              <a:spAutoFit/>
            </a:bodyPr>
            <a:lstStyle/>
            <a:p>
              <a:pPr algn="ctr">
                <a:lnSpc>
                  <a:spcPct val="100000"/>
                </a:lnSpc>
                <a:spcBef>
                  <a:spcPts val="100"/>
                </a:spcBef>
              </a:pPr>
              <a:r>
                <a:rPr b="1" spc="-5" dirty="0">
                  <a:solidFill>
                    <a:srgbClr val="404040"/>
                  </a:solidFill>
                  <a:latin typeface="Arial"/>
                  <a:cs typeface="Arial"/>
                </a:rPr>
                <a:t>Capability</a:t>
              </a:r>
              <a:r>
                <a:rPr b="1" spc="-55" dirty="0">
                  <a:solidFill>
                    <a:srgbClr val="404040"/>
                  </a:solidFill>
                  <a:latin typeface="Arial"/>
                  <a:cs typeface="Arial"/>
                </a:rPr>
                <a:t> </a:t>
              </a:r>
              <a:r>
                <a:rPr b="1" spc="-5" dirty="0">
                  <a:solidFill>
                    <a:srgbClr val="404040"/>
                  </a:solidFill>
                  <a:latin typeface="Arial"/>
                  <a:cs typeface="Arial"/>
                </a:rPr>
                <a:t>Building</a:t>
              </a:r>
              <a:endParaRPr dirty="0">
                <a:latin typeface="Arial"/>
                <a:cs typeface="Arial"/>
              </a:endParaRPr>
            </a:p>
            <a:p>
              <a:pPr marL="65405" marR="56515" indent="1905" algn="ctr">
                <a:lnSpc>
                  <a:spcPct val="100000"/>
                </a:lnSpc>
                <a:spcBef>
                  <a:spcPts val="20"/>
                </a:spcBef>
              </a:pPr>
              <a:r>
                <a:rPr sz="1100" b="1" dirty="0">
                  <a:solidFill>
                    <a:srgbClr val="585858"/>
                  </a:solidFill>
                  <a:latin typeface="Arial"/>
                  <a:cs typeface="Arial"/>
                </a:rPr>
                <a:t>RBA </a:t>
              </a:r>
              <a:r>
                <a:rPr sz="1100" b="1" spc="-15" dirty="0">
                  <a:solidFill>
                    <a:srgbClr val="585858"/>
                  </a:solidFill>
                  <a:latin typeface="Arial"/>
                  <a:cs typeface="Arial"/>
                </a:rPr>
                <a:t>online </a:t>
              </a:r>
              <a:r>
                <a:rPr sz="1100" b="1" spc="-10" dirty="0">
                  <a:solidFill>
                    <a:srgbClr val="585858"/>
                  </a:solidFill>
                  <a:latin typeface="Arial"/>
                  <a:cs typeface="Arial"/>
                </a:rPr>
                <a:t>learning </a:t>
              </a:r>
              <a:r>
                <a:rPr sz="1100" b="1" spc="-5" dirty="0">
                  <a:solidFill>
                    <a:srgbClr val="585858"/>
                  </a:solidFill>
                  <a:latin typeface="Arial"/>
                  <a:cs typeface="Arial"/>
                </a:rPr>
                <a:t>academy  </a:t>
              </a:r>
              <a:r>
                <a:rPr sz="1100" b="1" spc="-15" dirty="0">
                  <a:solidFill>
                    <a:srgbClr val="585858"/>
                  </a:solidFill>
                  <a:latin typeface="Arial"/>
                  <a:cs typeface="Arial"/>
                </a:rPr>
                <a:t>In </a:t>
              </a:r>
              <a:r>
                <a:rPr sz="1100" b="1" spc="-5" dirty="0">
                  <a:solidFill>
                    <a:srgbClr val="585858"/>
                  </a:solidFill>
                  <a:latin typeface="Arial"/>
                  <a:cs typeface="Arial"/>
                </a:rPr>
                <a:t>person Code </a:t>
              </a:r>
              <a:r>
                <a:rPr sz="1100" b="1" dirty="0">
                  <a:solidFill>
                    <a:srgbClr val="585858"/>
                  </a:solidFill>
                  <a:latin typeface="Arial"/>
                  <a:cs typeface="Arial"/>
                </a:rPr>
                <a:t>&amp; </a:t>
              </a:r>
              <a:r>
                <a:rPr sz="1100" b="1" spc="-15" dirty="0">
                  <a:solidFill>
                    <a:srgbClr val="585858"/>
                  </a:solidFill>
                  <a:latin typeface="Arial"/>
                  <a:cs typeface="Arial"/>
                </a:rPr>
                <a:t>VAP </a:t>
              </a:r>
              <a:r>
                <a:rPr sz="1100" b="1" spc="-10" dirty="0">
                  <a:solidFill>
                    <a:srgbClr val="585858"/>
                  </a:solidFill>
                  <a:latin typeface="Arial"/>
                  <a:cs typeface="Arial"/>
                </a:rPr>
                <a:t>Training  </a:t>
              </a:r>
              <a:r>
                <a:rPr sz="1100" b="1" i="1" spc="-5" dirty="0">
                  <a:solidFill>
                    <a:srgbClr val="585858"/>
                  </a:solidFill>
                  <a:latin typeface="Arial"/>
                  <a:cs typeface="Arial"/>
                </a:rPr>
                <a:t>Create </a:t>
              </a:r>
              <a:r>
                <a:rPr sz="1100" b="1" i="1" dirty="0">
                  <a:solidFill>
                    <a:srgbClr val="585858"/>
                  </a:solidFill>
                  <a:latin typeface="Arial"/>
                  <a:cs typeface="Arial"/>
                </a:rPr>
                <a:t>a </a:t>
              </a:r>
              <a:r>
                <a:rPr sz="1100" b="1" i="1" spc="-5" dirty="0">
                  <a:solidFill>
                    <a:srgbClr val="585858"/>
                  </a:solidFill>
                  <a:latin typeface="Arial"/>
                  <a:cs typeface="Arial"/>
                </a:rPr>
                <a:t>factory </a:t>
              </a:r>
              <a:r>
                <a:rPr sz="1100" b="1" i="1" spc="-10" dirty="0">
                  <a:solidFill>
                    <a:srgbClr val="585858"/>
                  </a:solidFill>
                  <a:latin typeface="Arial"/>
                  <a:cs typeface="Arial"/>
                </a:rPr>
                <a:t>action</a:t>
              </a:r>
              <a:r>
                <a:rPr sz="1100" b="1" i="1" spc="75" dirty="0">
                  <a:solidFill>
                    <a:srgbClr val="585858"/>
                  </a:solidFill>
                  <a:latin typeface="Arial"/>
                  <a:cs typeface="Arial"/>
                </a:rPr>
                <a:t> </a:t>
              </a:r>
              <a:r>
                <a:rPr sz="1100" b="1" i="1" spc="-15" dirty="0">
                  <a:solidFill>
                    <a:srgbClr val="585858"/>
                  </a:solidFill>
                  <a:latin typeface="Arial"/>
                  <a:cs typeface="Arial"/>
                </a:rPr>
                <a:t>plan</a:t>
              </a:r>
              <a:endParaRPr sz="1100" dirty="0">
                <a:latin typeface="Arial"/>
                <a:cs typeface="Arial"/>
              </a:endParaRPr>
            </a:p>
          </p:txBody>
        </p:sp>
        <p:sp>
          <p:nvSpPr>
            <p:cNvPr id="17" name="object 18">
              <a:extLst>
                <a:ext uri="{FF2B5EF4-FFF2-40B4-BE49-F238E27FC236}">
                  <a16:creationId xmlns:a16="http://schemas.microsoft.com/office/drawing/2014/main" id="{9E97A463-630D-4903-9727-5E66D91F562E}"/>
                </a:ext>
              </a:extLst>
            </p:cNvPr>
            <p:cNvSpPr/>
            <p:nvPr/>
          </p:nvSpPr>
          <p:spPr>
            <a:xfrm>
              <a:off x="2316479" y="2217416"/>
              <a:ext cx="0" cy="549275"/>
            </a:xfrm>
            <a:custGeom>
              <a:avLst/>
              <a:gdLst/>
              <a:ahLst/>
              <a:cxnLst/>
              <a:rect l="l" t="t" r="r" b="b"/>
              <a:pathLst>
                <a:path h="549275">
                  <a:moveTo>
                    <a:pt x="0" y="549148"/>
                  </a:moveTo>
                  <a:lnTo>
                    <a:pt x="0" y="0"/>
                  </a:lnTo>
                </a:path>
              </a:pathLst>
            </a:custGeom>
            <a:ln w="9525">
              <a:solidFill>
                <a:srgbClr val="7E7E7E"/>
              </a:solidFill>
            </a:ln>
          </p:spPr>
          <p:txBody>
            <a:bodyPr wrap="square" lIns="0" tIns="0" rIns="0" bIns="0" rtlCol="0"/>
            <a:lstStyle/>
            <a:p>
              <a:endParaRPr sz="4000"/>
            </a:p>
          </p:txBody>
        </p:sp>
        <p:sp>
          <p:nvSpPr>
            <p:cNvPr id="18" name="object 19">
              <a:extLst>
                <a:ext uri="{FF2B5EF4-FFF2-40B4-BE49-F238E27FC236}">
                  <a16:creationId xmlns:a16="http://schemas.microsoft.com/office/drawing/2014/main" id="{7636844F-471D-4E97-89BF-E34544B6FB75}"/>
                </a:ext>
              </a:extLst>
            </p:cNvPr>
            <p:cNvSpPr txBox="1"/>
            <p:nvPr/>
          </p:nvSpPr>
          <p:spPr>
            <a:xfrm>
              <a:off x="3456699" y="1544646"/>
              <a:ext cx="2003566" cy="479316"/>
            </a:xfrm>
            <a:prstGeom prst="rect">
              <a:avLst/>
            </a:prstGeom>
          </p:spPr>
          <p:txBody>
            <a:bodyPr vert="horz" wrap="square" lIns="0" tIns="12700" rIns="0" bIns="0" rtlCol="0">
              <a:spAutoFit/>
            </a:bodyPr>
            <a:lstStyle/>
            <a:p>
              <a:pPr algn="ctr">
                <a:lnSpc>
                  <a:spcPct val="100000"/>
                </a:lnSpc>
                <a:spcBef>
                  <a:spcPts val="100"/>
                </a:spcBef>
              </a:pPr>
              <a:r>
                <a:rPr b="1" spc="-5" dirty="0">
                  <a:solidFill>
                    <a:srgbClr val="404040"/>
                  </a:solidFill>
                  <a:latin typeface="Arial"/>
                  <a:cs typeface="Arial"/>
                </a:rPr>
                <a:t>Self </a:t>
              </a:r>
              <a:r>
                <a:rPr b="1" dirty="0">
                  <a:solidFill>
                    <a:srgbClr val="404040"/>
                  </a:solidFill>
                  <a:latin typeface="Arial"/>
                  <a:cs typeface="Arial"/>
                </a:rPr>
                <a:t>-</a:t>
              </a:r>
              <a:r>
                <a:rPr b="1" spc="-75" dirty="0">
                  <a:solidFill>
                    <a:srgbClr val="404040"/>
                  </a:solidFill>
                  <a:latin typeface="Arial"/>
                  <a:cs typeface="Arial"/>
                </a:rPr>
                <a:t> </a:t>
              </a:r>
              <a:r>
                <a:rPr b="1" spc="-5" dirty="0">
                  <a:solidFill>
                    <a:srgbClr val="404040"/>
                  </a:solidFill>
                  <a:latin typeface="Arial"/>
                  <a:cs typeface="Arial"/>
                </a:rPr>
                <a:t>Assessment</a:t>
              </a:r>
              <a:endParaRPr dirty="0">
                <a:latin typeface="Arial"/>
                <a:cs typeface="Arial"/>
              </a:endParaRPr>
            </a:p>
            <a:p>
              <a:pPr marL="52705" marR="48260" algn="ctr">
                <a:lnSpc>
                  <a:spcPct val="100000"/>
                </a:lnSpc>
                <a:spcBef>
                  <a:spcPts val="20"/>
                </a:spcBef>
              </a:pPr>
              <a:r>
                <a:rPr sz="1100" b="1" spc="-10" dirty="0">
                  <a:solidFill>
                    <a:srgbClr val="585858"/>
                  </a:solidFill>
                  <a:latin typeface="Arial"/>
                  <a:cs typeface="Arial"/>
                </a:rPr>
                <a:t>Evaluate performance against  </a:t>
              </a:r>
              <a:r>
                <a:rPr sz="1100" b="1" dirty="0">
                  <a:solidFill>
                    <a:srgbClr val="585858"/>
                  </a:solidFill>
                  <a:latin typeface="Arial"/>
                  <a:cs typeface="Arial"/>
                </a:rPr>
                <a:t>RBA </a:t>
              </a:r>
              <a:r>
                <a:rPr sz="1100" b="1" spc="-5" dirty="0">
                  <a:solidFill>
                    <a:srgbClr val="585858"/>
                  </a:solidFill>
                  <a:latin typeface="Arial"/>
                  <a:cs typeface="Arial"/>
                </a:rPr>
                <a:t>Code of</a:t>
              </a:r>
              <a:r>
                <a:rPr sz="1100" b="1" spc="10" dirty="0">
                  <a:solidFill>
                    <a:srgbClr val="585858"/>
                  </a:solidFill>
                  <a:latin typeface="Arial"/>
                  <a:cs typeface="Arial"/>
                </a:rPr>
                <a:t> </a:t>
              </a:r>
              <a:r>
                <a:rPr sz="1100" b="1" spc="-15" dirty="0">
                  <a:solidFill>
                    <a:srgbClr val="585858"/>
                  </a:solidFill>
                  <a:latin typeface="Arial"/>
                  <a:cs typeface="Arial"/>
                </a:rPr>
                <a:t>Conduct</a:t>
              </a:r>
              <a:endParaRPr sz="1100" dirty="0">
                <a:latin typeface="Arial"/>
                <a:cs typeface="Arial"/>
              </a:endParaRPr>
            </a:p>
          </p:txBody>
        </p:sp>
        <p:grpSp>
          <p:nvGrpSpPr>
            <p:cNvPr id="19" name="object 20">
              <a:extLst>
                <a:ext uri="{FF2B5EF4-FFF2-40B4-BE49-F238E27FC236}">
                  <a16:creationId xmlns:a16="http://schemas.microsoft.com/office/drawing/2014/main" id="{BC7C0548-6A30-4771-BDA0-8B16F6B4E19D}"/>
                </a:ext>
              </a:extLst>
            </p:cNvPr>
            <p:cNvGrpSpPr/>
            <p:nvPr/>
          </p:nvGrpSpPr>
          <p:grpSpPr>
            <a:xfrm>
              <a:off x="934719" y="2212654"/>
              <a:ext cx="5732780" cy="1036319"/>
              <a:chOff x="934719" y="2212654"/>
              <a:chExt cx="5732780" cy="1036319"/>
            </a:xfrm>
          </p:grpSpPr>
          <p:sp>
            <p:nvSpPr>
              <p:cNvPr id="20" name="object 21">
                <a:extLst>
                  <a:ext uri="{FF2B5EF4-FFF2-40B4-BE49-F238E27FC236}">
                    <a16:creationId xmlns:a16="http://schemas.microsoft.com/office/drawing/2014/main" id="{806A90EA-8EAC-4715-9890-7A935244BABC}"/>
                  </a:ext>
                </a:extLst>
              </p:cNvPr>
              <p:cNvSpPr/>
              <p:nvPr/>
            </p:nvSpPr>
            <p:spPr>
              <a:xfrm>
                <a:off x="4500879" y="2217417"/>
                <a:ext cx="0" cy="549275"/>
              </a:xfrm>
              <a:custGeom>
                <a:avLst/>
                <a:gdLst/>
                <a:ahLst/>
                <a:cxnLst/>
                <a:rect l="l" t="t" r="r" b="b"/>
                <a:pathLst>
                  <a:path h="549275">
                    <a:moveTo>
                      <a:pt x="0" y="549148"/>
                    </a:moveTo>
                    <a:lnTo>
                      <a:pt x="0" y="0"/>
                    </a:lnTo>
                  </a:path>
                </a:pathLst>
              </a:custGeom>
              <a:ln w="9525">
                <a:solidFill>
                  <a:srgbClr val="7E7E7E"/>
                </a:solidFill>
              </a:ln>
            </p:spPr>
            <p:txBody>
              <a:bodyPr wrap="square" lIns="0" tIns="0" rIns="0" bIns="0" rtlCol="0"/>
              <a:lstStyle/>
              <a:p>
                <a:endParaRPr sz="4000"/>
              </a:p>
            </p:txBody>
          </p:sp>
          <p:sp>
            <p:nvSpPr>
              <p:cNvPr id="21" name="object 22">
                <a:extLst>
                  <a:ext uri="{FF2B5EF4-FFF2-40B4-BE49-F238E27FC236}">
                    <a16:creationId xmlns:a16="http://schemas.microsoft.com/office/drawing/2014/main" id="{07A27756-690E-45F5-9DE0-53651BEFC4B8}"/>
                  </a:ext>
                </a:extLst>
              </p:cNvPr>
              <p:cNvSpPr/>
              <p:nvPr/>
            </p:nvSpPr>
            <p:spPr>
              <a:xfrm>
                <a:off x="4538983" y="2293619"/>
                <a:ext cx="398780" cy="523240"/>
              </a:xfrm>
              <a:custGeom>
                <a:avLst/>
                <a:gdLst/>
                <a:ahLst/>
                <a:cxnLst/>
                <a:rect l="l" t="t" r="r" b="b"/>
                <a:pathLst>
                  <a:path w="398779" h="523239">
                    <a:moveTo>
                      <a:pt x="91668" y="176898"/>
                    </a:moveTo>
                    <a:lnTo>
                      <a:pt x="78116" y="179360"/>
                    </a:lnTo>
                    <a:lnTo>
                      <a:pt x="67060" y="186080"/>
                    </a:lnTo>
                    <a:lnTo>
                      <a:pt x="59612" y="196057"/>
                    </a:lnTo>
                    <a:lnTo>
                      <a:pt x="56883" y="208292"/>
                    </a:lnTo>
                    <a:lnTo>
                      <a:pt x="59612" y="220527"/>
                    </a:lnTo>
                    <a:lnTo>
                      <a:pt x="67060" y="230505"/>
                    </a:lnTo>
                    <a:lnTo>
                      <a:pt x="78116" y="237224"/>
                    </a:lnTo>
                    <a:lnTo>
                      <a:pt x="91668" y="239687"/>
                    </a:lnTo>
                    <a:lnTo>
                      <a:pt x="105226" y="237224"/>
                    </a:lnTo>
                    <a:lnTo>
                      <a:pt x="116281" y="230505"/>
                    </a:lnTo>
                    <a:lnTo>
                      <a:pt x="123726" y="220527"/>
                    </a:lnTo>
                    <a:lnTo>
                      <a:pt x="126453" y="208292"/>
                    </a:lnTo>
                    <a:lnTo>
                      <a:pt x="123726" y="196057"/>
                    </a:lnTo>
                    <a:lnTo>
                      <a:pt x="116281" y="186080"/>
                    </a:lnTo>
                    <a:lnTo>
                      <a:pt x="105226" y="179360"/>
                    </a:lnTo>
                    <a:lnTo>
                      <a:pt x="91668" y="176898"/>
                    </a:lnTo>
                    <a:close/>
                  </a:path>
                  <a:path w="398779" h="523239">
                    <a:moveTo>
                      <a:pt x="85576" y="287934"/>
                    </a:moveTo>
                    <a:lnTo>
                      <a:pt x="51612" y="287934"/>
                    </a:lnTo>
                    <a:lnTo>
                      <a:pt x="51625" y="370916"/>
                    </a:lnTo>
                    <a:lnTo>
                      <a:pt x="51752" y="508571"/>
                    </a:lnTo>
                    <a:lnTo>
                      <a:pt x="52759" y="512813"/>
                    </a:lnTo>
                    <a:lnTo>
                      <a:pt x="53886" y="517702"/>
                    </a:lnTo>
                    <a:lnTo>
                      <a:pt x="59169" y="520801"/>
                    </a:lnTo>
                    <a:lnTo>
                      <a:pt x="65011" y="523240"/>
                    </a:lnTo>
                    <a:lnTo>
                      <a:pt x="74282" y="523240"/>
                    </a:lnTo>
                    <a:lnTo>
                      <a:pt x="85115" y="519899"/>
                    </a:lnTo>
                    <a:lnTo>
                      <a:pt x="88531" y="512813"/>
                    </a:lnTo>
                    <a:lnTo>
                      <a:pt x="88421" y="479615"/>
                    </a:lnTo>
                    <a:lnTo>
                      <a:pt x="88391" y="379666"/>
                    </a:lnTo>
                    <a:lnTo>
                      <a:pt x="131738" y="379666"/>
                    </a:lnTo>
                    <a:lnTo>
                      <a:pt x="131737" y="320484"/>
                    </a:lnTo>
                    <a:lnTo>
                      <a:pt x="91668" y="320484"/>
                    </a:lnTo>
                    <a:lnTo>
                      <a:pt x="82689" y="313918"/>
                    </a:lnTo>
                    <a:lnTo>
                      <a:pt x="85576" y="287934"/>
                    </a:lnTo>
                    <a:close/>
                  </a:path>
                  <a:path w="398779" h="523239">
                    <a:moveTo>
                      <a:pt x="131738" y="379666"/>
                    </a:moveTo>
                    <a:lnTo>
                      <a:pt x="94665" y="379666"/>
                    </a:lnTo>
                    <a:lnTo>
                      <a:pt x="94679" y="479615"/>
                    </a:lnTo>
                    <a:lnTo>
                      <a:pt x="94526" y="502399"/>
                    </a:lnTo>
                    <a:lnTo>
                      <a:pt x="94526" y="512432"/>
                    </a:lnTo>
                    <a:lnTo>
                      <a:pt x="97802" y="519633"/>
                    </a:lnTo>
                    <a:lnTo>
                      <a:pt x="108635" y="523240"/>
                    </a:lnTo>
                    <a:lnTo>
                      <a:pt x="117906" y="523240"/>
                    </a:lnTo>
                    <a:lnTo>
                      <a:pt x="128739" y="519760"/>
                    </a:lnTo>
                    <a:lnTo>
                      <a:pt x="131876" y="512432"/>
                    </a:lnTo>
                    <a:lnTo>
                      <a:pt x="131750" y="450174"/>
                    </a:lnTo>
                    <a:lnTo>
                      <a:pt x="131738" y="379666"/>
                    </a:lnTo>
                    <a:close/>
                  </a:path>
                  <a:path w="398779" h="523239">
                    <a:moveTo>
                      <a:pt x="165099" y="383006"/>
                    </a:moveTo>
                    <a:lnTo>
                      <a:pt x="138722" y="383006"/>
                    </a:lnTo>
                    <a:lnTo>
                      <a:pt x="134302" y="387375"/>
                    </a:lnTo>
                    <a:lnTo>
                      <a:pt x="134302" y="463029"/>
                    </a:lnTo>
                    <a:lnTo>
                      <a:pt x="138722" y="467398"/>
                    </a:lnTo>
                    <a:lnTo>
                      <a:pt x="165099" y="467398"/>
                    </a:lnTo>
                    <a:lnTo>
                      <a:pt x="169519" y="463029"/>
                    </a:lnTo>
                    <a:lnTo>
                      <a:pt x="169519" y="387375"/>
                    </a:lnTo>
                    <a:lnTo>
                      <a:pt x="165099" y="383006"/>
                    </a:lnTo>
                    <a:close/>
                  </a:path>
                  <a:path w="398779" h="523239">
                    <a:moveTo>
                      <a:pt x="163882" y="287159"/>
                    </a:moveTo>
                    <a:lnTo>
                      <a:pt x="136728" y="287159"/>
                    </a:lnTo>
                    <a:lnTo>
                      <a:pt x="136699" y="366534"/>
                    </a:lnTo>
                    <a:lnTo>
                      <a:pt x="136867" y="367690"/>
                    </a:lnTo>
                    <a:lnTo>
                      <a:pt x="137579" y="373875"/>
                    </a:lnTo>
                    <a:lnTo>
                      <a:pt x="141566" y="377990"/>
                    </a:lnTo>
                    <a:lnTo>
                      <a:pt x="147269" y="379145"/>
                    </a:lnTo>
                    <a:lnTo>
                      <a:pt x="147269" y="383006"/>
                    </a:lnTo>
                    <a:lnTo>
                      <a:pt x="156540" y="383006"/>
                    </a:lnTo>
                    <a:lnTo>
                      <a:pt x="156540" y="378371"/>
                    </a:lnTo>
                    <a:lnTo>
                      <a:pt x="160248" y="376961"/>
                    </a:lnTo>
                    <a:lnTo>
                      <a:pt x="162464" y="373875"/>
                    </a:lnTo>
                    <a:lnTo>
                      <a:pt x="164388" y="370916"/>
                    </a:lnTo>
                    <a:lnTo>
                      <a:pt x="164297" y="341890"/>
                    </a:lnTo>
                    <a:lnTo>
                      <a:pt x="164085" y="309608"/>
                    </a:lnTo>
                    <a:lnTo>
                      <a:pt x="163882" y="287159"/>
                    </a:lnTo>
                    <a:close/>
                  </a:path>
                  <a:path w="398779" h="523239">
                    <a:moveTo>
                      <a:pt x="130594" y="242773"/>
                    </a:moveTo>
                    <a:lnTo>
                      <a:pt x="57022" y="242900"/>
                    </a:lnTo>
                    <a:lnTo>
                      <a:pt x="23037" y="261819"/>
                    </a:lnTo>
                    <a:lnTo>
                      <a:pt x="17988" y="309608"/>
                    </a:lnTo>
                    <a:lnTo>
                      <a:pt x="17678" y="371678"/>
                    </a:lnTo>
                    <a:lnTo>
                      <a:pt x="19951" y="375285"/>
                    </a:lnTo>
                    <a:lnTo>
                      <a:pt x="22517" y="378637"/>
                    </a:lnTo>
                    <a:lnTo>
                      <a:pt x="27508" y="379793"/>
                    </a:lnTo>
                    <a:lnTo>
                      <a:pt x="36779" y="381723"/>
                    </a:lnTo>
                    <a:lnTo>
                      <a:pt x="44195" y="377088"/>
                    </a:lnTo>
                    <a:lnTo>
                      <a:pt x="45186" y="368465"/>
                    </a:lnTo>
                    <a:lnTo>
                      <a:pt x="45303" y="367690"/>
                    </a:lnTo>
                    <a:lnTo>
                      <a:pt x="45338" y="287934"/>
                    </a:lnTo>
                    <a:lnTo>
                      <a:pt x="85576" y="287934"/>
                    </a:lnTo>
                    <a:lnTo>
                      <a:pt x="88391" y="262585"/>
                    </a:lnTo>
                    <a:lnTo>
                      <a:pt x="159712" y="262585"/>
                    </a:lnTo>
                    <a:lnTo>
                      <a:pt x="159110" y="261120"/>
                    </a:lnTo>
                    <a:lnTo>
                      <a:pt x="156197" y="257568"/>
                    </a:lnTo>
                    <a:lnTo>
                      <a:pt x="88252" y="257568"/>
                    </a:lnTo>
                    <a:lnTo>
                      <a:pt x="83400" y="246240"/>
                    </a:lnTo>
                    <a:lnTo>
                      <a:pt x="142323" y="246240"/>
                    </a:lnTo>
                    <a:lnTo>
                      <a:pt x="130733" y="242900"/>
                    </a:lnTo>
                    <a:lnTo>
                      <a:pt x="130594" y="242773"/>
                    </a:lnTo>
                    <a:close/>
                  </a:path>
                  <a:path w="398779" h="523239">
                    <a:moveTo>
                      <a:pt x="159712" y="262585"/>
                    </a:moveTo>
                    <a:lnTo>
                      <a:pt x="94945" y="262585"/>
                    </a:lnTo>
                    <a:lnTo>
                      <a:pt x="100507" y="313918"/>
                    </a:lnTo>
                    <a:lnTo>
                      <a:pt x="91668" y="320484"/>
                    </a:lnTo>
                    <a:lnTo>
                      <a:pt x="131737" y="320484"/>
                    </a:lnTo>
                    <a:lnTo>
                      <a:pt x="131737" y="287159"/>
                    </a:lnTo>
                    <a:lnTo>
                      <a:pt x="163882" y="287159"/>
                    </a:lnTo>
                    <a:lnTo>
                      <a:pt x="163847" y="283310"/>
                    </a:lnTo>
                    <a:lnTo>
                      <a:pt x="163677" y="272237"/>
                    </a:lnTo>
                    <a:lnTo>
                      <a:pt x="159712" y="262585"/>
                    </a:lnTo>
                    <a:close/>
                  </a:path>
                  <a:path w="398779" h="523239">
                    <a:moveTo>
                      <a:pt x="142323" y="246240"/>
                    </a:moveTo>
                    <a:lnTo>
                      <a:pt x="99796" y="246240"/>
                    </a:lnTo>
                    <a:lnTo>
                      <a:pt x="94945" y="257568"/>
                    </a:lnTo>
                    <a:lnTo>
                      <a:pt x="156197" y="257568"/>
                    </a:lnTo>
                    <a:lnTo>
                      <a:pt x="151963" y="252406"/>
                    </a:lnTo>
                    <a:lnTo>
                      <a:pt x="142437" y="246273"/>
                    </a:lnTo>
                    <a:close/>
                  </a:path>
                  <a:path w="398779" h="523239">
                    <a:moveTo>
                      <a:pt x="354431" y="131737"/>
                    </a:moveTo>
                    <a:lnTo>
                      <a:pt x="263613" y="131737"/>
                    </a:lnTo>
                    <a:lnTo>
                      <a:pt x="265760" y="133413"/>
                    </a:lnTo>
                    <a:lnTo>
                      <a:pt x="268173" y="134962"/>
                    </a:lnTo>
                    <a:lnTo>
                      <a:pt x="270598" y="136372"/>
                    </a:lnTo>
                    <a:lnTo>
                      <a:pt x="264185" y="154000"/>
                    </a:lnTo>
                    <a:lnTo>
                      <a:pt x="298399" y="164033"/>
                    </a:lnTo>
                    <a:lnTo>
                      <a:pt x="304672" y="146405"/>
                    </a:lnTo>
                    <a:lnTo>
                      <a:pt x="351096" y="146405"/>
                    </a:lnTo>
                    <a:lnTo>
                      <a:pt x="347446" y="136372"/>
                    </a:lnTo>
                    <a:lnTo>
                      <a:pt x="349872" y="134962"/>
                    </a:lnTo>
                    <a:lnTo>
                      <a:pt x="352297" y="133413"/>
                    </a:lnTo>
                    <a:lnTo>
                      <a:pt x="354431" y="131737"/>
                    </a:lnTo>
                    <a:close/>
                  </a:path>
                  <a:path w="398779" h="523239">
                    <a:moveTo>
                      <a:pt x="351096" y="146405"/>
                    </a:moveTo>
                    <a:lnTo>
                      <a:pt x="313372" y="146405"/>
                    </a:lnTo>
                    <a:lnTo>
                      <a:pt x="319646" y="164033"/>
                    </a:lnTo>
                    <a:lnTo>
                      <a:pt x="353860" y="154000"/>
                    </a:lnTo>
                    <a:lnTo>
                      <a:pt x="351096" y="146405"/>
                    </a:lnTo>
                    <a:close/>
                  </a:path>
                  <a:path w="398779" h="523239">
                    <a:moveTo>
                      <a:pt x="311950" y="146405"/>
                    </a:moveTo>
                    <a:lnTo>
                      <a:pt x="306108" y="146405"/>
                    </a:lnTo>
                    <a:lnTo>
                      <a:pt x="307530" y="146532"/>
                    </a:lnTo>
                    <a:lnTo>
                      <a:pt x="310527" y="146532"/>
                    </a:lnTo>
                    <a:lnTo>
                      <a:pt x="311950" y="146405"/>
                    </a:lnTo>
                    <a:close/>
                  </a:path>
                  <a:path w="398779" h="523239">
                    <a:moveTo>
                      <a:pt x="246938" y="21234"/>
                    </a:moveTo>
                    <a:lnTo>
                      <a:pt x="225831" y="47472"/>
                    </a:lnTo>
                    <a:lnTo>
                      <a:pt x="242519" y="58407"/>
                    </a:lnTo>
                    <a:lnTo>
                      <a:pt x="241515" y="60731"/>
                    </a:lnTo>
                    <a:lnTo>
                      <a:pt x="240512" y="63296"/>
                    </a:lnTo>
                    <a:lnTo>
                      <a:pt x="239801" y="65747"/>
                    </a:lnTo>
                    <a:lnTo>
                      <a:pt x="219278" y="65747"/>
                    </a:lnTo>
                    <a:lnTo>
                      <a:pt x="219278" y="98158"/>
                    </a:lnTo>
                    <a:lnTo>
                      <a:pt x="239801" y="98158"/>
                    </a:lnTo>
                    <a:lnTo>
                      <a:pt x="240512" y="100736"/>
                    </a:lnTo>
                    <a:lnTo>
                      <a:pt x="242519" y="105625"/>
                    </a:lnTo>
                    <a:lnTo>
                      <a:pt x="225831" y="116433"/>
                    </a:lnTo>
                    <a:lnTo>
                      <a:pt x="246938" y="142684"/>
                    </a:lnTo>
                    <a:lnTo>
                      <a:pt x="263613" y="131737"/>
                    </a:lnTo>
                    <a:lnTo>
                      <a:pt x="379916" y="131737"/>
                    </a:lnTo>
                    <a:lnTo>
                      <a:pt x="392214" y="116433"/>
                    </a:lnTo>
                    <a:lnTo>
                      <a:pt x="375538" y="105625"/>
                    </a:lnTo>
                    <a:lnTo>
                      <a:pt x="376681" y="103187"/>
                    </a:lnTo>
                    <a:lnTo>
                      <a:pt x="377308" y="101384"/>
                    </a:lnTo>
                    <a:lnTo>
                      <a:pt x="309092" y="101384"/>
                    </a:lnTo>
                    <a:lnTo>
                      <a:pt x="300654" y="99867"/>
                    </a:lnTo>
                    <a:lnTo>
                      <a:pt x="293768" y="95721"/>
                    </a:lnTo>
                    <a:lnTo>
                      <a:pt x="289127" y="89548"/>
                    </a:lnTo>
                    <a:lnTo>
                      <a:pt x="287426" y="81953"/>
                    </a:lnTo>
                    <a:lnTo>
                      <a:pt x="289127" y="74411"/>
                    </a:lnTo>
                    <a:lnTo>
                      <a:pt x="293768" y="68232"/>
                    </a:lnTo>
                    <a:lnTo>
                      <a:pt x="300654" y="64056"/>
                    </a:lnTo>
                    <a:lnTo>
                      <a:pt x="309092" y="62522"/>
                    </a:lnTo>
                    <a:lnTo>
                      <a:pt x="377275" y="62522"/>
                    </a:lnTo>
                    <a:lnTo>
                      <a:pt x="376681" y="60731"/>
                    </a:lnTo>
                    <a:lnTo>
                      <a:pt x="375538" y="58407"/>
                    </a:lnTo>
                    <a:lnTo>
                      <a:pt x="392214" y="47472"/>
                    </a:lnTo>
                    <a:lnTo>
                      <a:pt x="379910" y="32169"/>
                    </a:lnTo>
                    <a:lnTo>
                      <a:pt x="263613" y="32169"/>
                    </a:lnTo>
                    <a:lnTo>
                      <a:pt x="246938" y="21234"/>
                    </a:lnTo>
                    <a:close/>
                  </a:path>
                  <a:path w="398779" h="523239">
                    <a:moveTo>
                      <a:pt x="379916" y="131737"/>
                    </a:moveTo>
                    <a:lnTo>
                      <a:pt x="354431" y="131737"/>
                    </a:lnTo>
                    <a:lnTo>
                      <a:pt x="371119" y="142684"/>
                    </a:lnTo>
                    <a:lnTo>
                      <a:pt x="379916" y="131737"/>
                    </a:lnTo>
                    <a:close/>
                  </a:path>
                  <a:path w="398779" h="523239">
                    <a:moveTo>
                      <a:pt x="377275" y="62522"/>
                    </a:moveTo>
                    <a:lnTo>
                      <a:pt x="309092" y="62522"/>
                    </a:lnTo>
                    <a:lnTo>
                      <a:pt x="317451" y="64056"/>
                    </a:lnTo>
                    <a:lnTo>
                      <a:pt x="324300" y="68232"/>
                    </a:lnTo>
                    <a:lnTo>
                      <a:pt x="328930" y="74411"/>
                    </a:lnTo>
                    <a:lnTo>
                      <a:pt x="330631" y="81953"/>
                    </a:lnTo>
                    <a:lnTo>
                      <a:pt x="328930" y="89548"/>
                    </a:lnTo>
                    <a:lnTo>
                      <a:pt x="324300" y="95721"/>
                    </a:lnTo>
                    <a:lnTo>
                      <a:pt x="317451" y="99867"/>
                    </a:lnTo>
                    <a:lnTo>
                      <a:pt x="309092" y="101384"/>
                    </a:lnTo>
                    <a:lnTo>
                      <a:pt x="377308" y="101384"/>
                    </a:lnTo>
                    <a:lnTo>
                      <a:pt x="377532" y="100736"/>
                    </a:lnTo>
                    <a:lnTo>
                      <a:pt x="378244" y="98158"/>
                    </a:lnTo>
                    <a:lnTo>
                      <a:pt x="398779" y="98158"/>
                    </a:lnTo>
                    <a:lnTo>
                      <a:pt x="398779" y="65747"/>
                    </a:lnTo>
                    <a:lnTo>
                      <a:pt x="378244" y="65747"/>
                    </a:lnTo>
                    <a:lnTo>
                      <a:pt x="377532" y="63296"/>
                    </a:lnTo>
                    <a:lnTo>
                      <a:pt x="377275" y="62522"/>
                    </a:lnTo>
                    <a:close/>
                  </a:path>
                  <a:path w="398779" h="523239">
                    <a:moveTo>
                      <a:pt x="298399" y="0"/>
                    </a:moveTo>
                    <a:lnTo>
                      <a:pt x="264185" y="9906"/>
                    </a:lnTo>
                    <a:lnTo>
                      <a:pt x="270598" y="27660"/>
                    </a:lnTo>
                    <a:lnTo>
                      <a:pt x="268173" y="28943"/>
                    </a:lnTo>
                    <a:lnTo>
                      <a:pt x="265760" y="30492"/>
                    </a:lnTo>
                    <a:lnTo>
                      <a:pt x="263613" y="32169"/>
                    </a:lnTo>
                    <a:lnTo>
                      <a:pt x="354431" y="32169"/>
                    </a:lnTo>
                    <a:lnTo>
                      <a:pt x="352297" y="30492"/>
                    </a:lnTo>
                    <a:lnTo>
                      <a:pt x="349872" y="28943"/>
                    </a:lnTo>
                    <a:lnTo>
                      <a:pt x="347446" y="27660"/>
                    </a:lnTo>
                    <a:lnTo>
                      <a:pt x="351070" y="17627"/>
                    </a:lnTo>
                    <a:lnTo>
                      <a:pt x="304672" y="17627"/>
                    </a:lnTo>
                    <a:lnTo>
                      <a:pt x="298399" y="0"/>
                    </a:lnTo>
                    <a:close/>
                  </a:path>
                  <a:path w="398779" h="523239">
                    <a:moveTo>
                      <a:pt x="371119" y="21234"/>
                    </a:moveTo>
                    <a:lnTo>
                      <a:pt x="354431" y="32169"/>
                    </a:lnTo>
                    <a:lnTo>
                      <a:pt x="379910" y="32169"/>
                    </a:lnTo>
                    <a:lnTo>
                      <a:pt x="371119" y="21234"/>
                    </a:lnTo>
                    <a:close/>
                  </a:path>
                  <a:path w="398779" h="523239">
                    <a:moveTo>
                      <a:pt x="311950" y="17500"/>
                    </a:moveTo>
                    <a:lnTo>
                      <a:pt x="306108" y="17500"/>
                    </a:lnTo>
                    <a:lnTo>
                      <a:pt x="304672" y="17627"/>
                    </a:lnTo>
                    <a:lnTo>
                      <a:pt x="313372" y="17627"/>
                    </a:lnTo>
                    <a:lnTo>
                      <a:pt x="311950" y="17500"/>
                    </a:lnTo>
                    <a:close/>
                  </a:path>
                  <a:path w="398779" h="523239">
                    <a:moveTo>
                      <a:pt x="319646" y="0"/>
                    </a:moveTo>
                    <a:lnTo>
                      <a:pt x="313372" y="17627"/>
                    </a:lnTo>
                    <a:lnTo>
                      <a:pt x="351070" y="17627"/>
                    </a:lnTo>
                    <a:lnTo>
                      <a:pt x="353860" y="9906"/>
                    </a:lnTo>
                    <a:lnTo>
                      <a:pt x="319646" y="0"/>
                    </a:lnTo>
                    <a:close/>
                  </a:path>
                  <a:path w="398779" h="523239">
                    <a:moveTo>
                      <a:pt x="91668" y="0"/>
                    </a:moveTo>
                    <a:lnTo>
                      <a:pt x="44735" y="11722"/>
                    </a:lnTo>
                    <a:lnTo>
                      <a:pt x="8765" y="47458"/>
                    </a:lnTo>
                    <a:lnTo>
                      <a:pt x="0" y="81953"/>
                    </a:lnTo>
                    <a:lnTo>
                      <a:pt x="2379" y="99925"/>
                    </a:lnTo>
                    <a:lnTo>
                      <a:pt x="31788" y="143840"/>
                    </a:lnTo>
                    <a:lnTo>
                      <a:pt x="74955" y="162524"/>
                    </a:lnTo>
                    <a:lnTo>
                      <a:pt x="91668" y="163906"/>
                    </a:lnTo>
                    <a:lnTo>
                      <a:pt x="108359" y="162524"/>
                    </a:lnTo>
                    <a:lnTo>
                      <a:pt x="124048" y="158549"/>
                    </a:lnTo>
                    <a:lnTo>
                      <a:pt x="138483" y="152236"/>
                    </a:lnTo>
                    <a:lnTo>
                      <a:pt x="151409" y="143840"/>
                    </a:lnTo>
                    <a:lnTo>
                      <a:pt x="151687" y="143573"/>
                    </a:lnTo>
                    <a:lnTo>
                      <a:pt x="91668" y="143573"/>
                    </a:lnTo>
                    <a:lnTo>
                      <a:pt x="65004" y="138740"/>
                    </a:lnTo>
                    <a:lnTo>
                      <a:pt x="43138" y="125550"/>
                    </a:lnTo>
                    <a:lnTo>
                      <a:pt x="28249" y="105967"/>
                    </a:lnTo>
                    <a:lnTo>
                      <a:pt x="22517" y="81953"/>
                    </a:lnTo>
                    <a:lnTo>
                      <a:pt x="28230" y="58017"/>
                    </a:lnTo>
                    <a:lnTo>
                      <a:pt x="43086" y="38471"/>
                    </a:lnTo>
                    <a:lnTo>
                      <a:pt x="64945" y="25292"/>
                    </a:lnTo>
                    <a:lnTo>
                      <a:pt x="91668" y="20459"/>
                    </a:lnTo>
                    <a:lnTo>
                      <a:pt x="151687" y="20459"/>
                    </a:lnTo>
                    <a:lnTo>
                      <a:pt x="151409" y="20193"/>
                    </a:lnTo>
                    <a:lnTo>
                      <a:pt x="138483" y="11776"/>
                    </a:lnTo>
                    <a:lnTo>
                      <a:pt x="124048" y="5419"/>
                    </a:lnTo>
                    <a:lnTo>
                      <a:pt x="108359" y="1401"/>
                    </a:lnTo>
                    <a:lnTo>
                      <a:pt x="91668" y="0"/>
                    </a:lnTo>
                    <a:close/>
                  </a:path>
                  <a:path w="398779" h="523239">
                    <a:moveTo>
                      <a:pt x="151687" y="20459"/>
                    </a:moveTo>
                    <a:lnTo>
                      <a:pt x="91668" y="20459"/>
                    </a:lnTo>
                    <a:lnTo>
                      <a:pt x="118330" y="25292"/>
                    </a:lnTo>
                    <a:lnTo>
                      <a:pt x="140181" y="38471"/>
                    </a:lnTo>
                    <a:lnTo>
                      <a:pt x="155028" y="58017"/>
                    </a:lnTo>
                    <a:lnTo>
                      <a:pt x="160680" y="81953"/>
                    </a:lnTo>
                    <a:lnTo>
                      <a:pt x="155028" y="105967"/>
                    </a:lnTo>
                    <a:lnTo>
                      <a:pt x="140181" y="125550"/>
                    </a:lnTo>
                    <a:lnTo>
                      <a:pt x="118330" y="138740"/>
                    </a:lnTo>
                    <a:lnTo>
                      <a:pt x="91668" y="143573"/>
                    </a:lnTo>
                    <a:lnTo>
                      <a:pt x="151687" y="143573"/>
                    </a:lnTo>
                    <a:lnTo>
                      <a:pt x="164479" y="131289"/>
                    </a:lnTo>
                    <a:lnTo>
                      <a:pt x="174472" y="116511"/>
                    </a:lnTo>
                    <a:lnTo>
                      <a:pt x="180884" y="99925"/>
                    </a:lnTo>
                    <a:lnTo>
                      <a:pt x="183210" y="81953"/>
                    </a:lnTo>
                    <a:lnTo>
                      <a:pt x="180877" y="63982"/>
                    </a:lnTo>
                    <a:lnTo>
                      <a:pt x="174472" y="47458"/>
                    </a:lnTo>
                    <a:lnTo>
                      <a:pt x="164479" y="32723"/>
                    </a:lnTo>
                    <a:lnTo>
                      <a:pt x="151687" y="20459"/>
                    </a:lnTo>
                    <a:close/>
                  </a:path>
                  <a:path w="398779" h="523239">
                    <a:moveTo>
                      <a:pt x="97091" y="119900"/>
                    </a:moveTo>
                    <a:lnTo>
                      <a:pt x="87960" y="119900"/>
                    </a:lnTo>
                    <a:lnTo>
                      <a:pt x="84251" y="123253"/>
                    </a:lnTo>
                    <a:lnTo>
                      <a:pt x="84251" y="131483"/>
                    </a:lnTo>
                    <a:lnTo>
                      <a:pt x="87960" y="134835"/>
                    </a:lnTo>
                    <a:lnTo>
                      <a:pt x="97091" y="134835"/>
                    </a:lnTo>
                    <a:lnTo>
                      <a:pt x="100799" y="131483"/>
                    </a:lnTo>
                    <a:lnTo>
                      <a:pt x="100799" y="123253"/>
                    </a:lnTo>
                    <a:lnTo>
                      <a:pt x="97091" y="119900"/>
                    </a:lnTo>
                    <a:close/>
                  </a:path>
                  <a:path w="398779" h="523239">
                    <a:moveTo>
                      <a:pt x="88112" y="104076"/>
                    </a:moveTo>
                    <a:lnTo>
                      <a:pt x="83972" y="104076"/>
                    </a:lnTo>
                    <a:lnTo>
                      <a:pt x="84112" y="104216"/>
                    </a:lnTo>
                    <a:lnTo>
                      <a:pt x="84975" y="104216"/>
                    </a:lnTo>
                    <a:lnTo>
                      <a:pt x="85534" y="104343"/>
                    </a:lnTo>
                    <a:lnTo>
                      <a:pt x="86829" y="104343"/>
                    </a:lnTo>
                    <a:lnTo>
                      <a:pt x="87541" y="104216"/>
                    </a:lnTo>
                    <a:lnTo>
                      <a:pt x="88112" y="104076"/>
                    </a:lnTo>
                    <a:close/>
                  </a:path>
                  <a:path w="398779" h="523239">
                    <a:moveTo>
                      <a:pt x="64871" y="68707"/>
                    </a:moveTo>
                    <a:lnTo>
                      <a:pt x="61023" y="72174"/>
                    </a:lnTo>
                    <a:lnTo>
                      <a:pt x="57022" y="75526"/>
                    </a:lnTo>
                    <a:lnTo>
                      <a:pt x="57022" y="81178"/>
                    </a:lnTo>
                    <a:lnTo>
                      <a:pt x="60871" y="84658"/>
                    </a:lnTo>
                    <a:lnTo>
                      <a:pt x="78981" y="101638"/>
                    </a:lnTo>
                    <a:lnTo>
                      <a:pt x="79273" y="101765"/>
                    </a:lnTo>
                    <a:lnTo>
                      <a:pt x="79832" y="102285"/>
                    </a:lnTo>
                    <a:lnTo>
                      <a:pt x="80124" y="102412"/>
                    </a:lnTo>
                    <a:lnTo>
                      <a:pt x="80263" y="102539"/>
                    </a:lnTo>
                    <a:lnTo>
                      <a:pt x="80556" y="102793"/>
                    </a:lnTo>
                    <a:lnTo>
                      <a:pt x="80835" y="102920"/>
                    </a:lnTo>
                    <a:lnTo>
                      <a:pt x="80975" y="103047"/>
                    </a:lnTo>
                    <a:lnTo>
                      <a:pt x="81406" y="103187"/>
                    </a:lnTo>
                    <a:lnTo>
                      <a:pt x="81686" y="103314"/>
                    </a:lnTo>
                    <a:lnTo>
                      <a:pt x="81978" y="103568"/>
                    </a:lnTo>
                    <a:lnTo>
                      <a:pt x="82257" y="103568"/>
                    </a:lnTo>
                    <a:lnTo>
                      <a:pt x="82397" y="103695"/>
                    </a:lnTo>
                    <a:lnTo>
                      <a:pt x="82689" y="103695"/>
                    </a:lnTo>
                    <a:lnTo>
                      <a:pt x="82969" y="103822"/>
                    </a:lnTo>
                    <a:lnTo>
                      <a:pt x="83832" y="104076"/>
                    </a:lnTo>
                    <a:lnTo>
                      <a:pt x="88391" y="104076"/>
                    </a:lnTo>
                    <a:lnTo>
                      <a:pt x="88531" y="103949"/>
                    </a:lnTo>
                    <a:lnTo>
                      <a:pt x="88823" y="103949"/>
                    </a:lnTo>
                    <a:lnTo>
                      <a:pt x="90106" y="103568"/>
                    </a:lnTo>
                    <a:lnTo>
                      <a:pt x="90385" y="103441"/>
                    </a:lnTo>
                    <a:lnTo>
                      <a:pt x="90525" y="103314"/>
                    </a:lnTo>
                    <a:lnTo>
                      <a:pt x="91097" y="103047"/>
                    </a:lnTo>
                    <a:lnTo>
                      <a:pt x="91960" y="102539"/>
                    </a:lnTo>
                    <a:lnTo>
                      <a:pt x="92100" y="102412"/>
                    </a:lnTo>
                    <a:lnTo>
                      <a:pt x="92379" y="102285"/>
                    </a:lnTo>
                    <a:lnTo>
                      <a:pt x="92951" y="101765"/>
                    </a:lnTo>
                    <a:lnTo>
                      <a:pt x="93243" y="101638"/>
                    </a:lnTo>
                    <a:lnTo>
                      <a:pt x="93383" y="101384"/>
                    </a:lnTo>
                    <a:lnTo>
                      <a:pt x="93954" y="100863"/>
                    </a:lnTo>
                    <a:lnTo>
                      <a:pt x="110288" y="81953"/>
                    </a:lnTo>
                    <a:lnTo>
                      <a:pt x="85255" y="81953"/>
                    </a:lnTo>
                    <a:lnTo>
                      <a:pt x="74993" y="72301"/>
                    </a:lnTo>
                    <a:lnTo>
                      <a:pt x="71145" y="68834"/>
                    </a:lnTo>
                    <a:lnTo>
                      <a:pt x="64871" y="68707"/>
                    </a:lnTo>
                    <a:close/>
                  </a:path>
                  <a:path w="398779" h="523239">
                    <a:moveTo>
                      <a:pt x="44627" y="74231"/>
                    </a:moveTo>
                    <a:lnTo>
                      <a:pt x="35496" y="74231"/>
                    </a:lnTo>
                    <a:lnTo>
                      <a:pt x="31788" y="77584"/>
                    </a:lnTo>
                    <a:lnTo>
                      <a:pt x="31788" y="85940"/>
                    </a:lnTo>
                    <a:lnTo>
                      <a:pt x="35496" y="89154"/>
                    </a:lnTo>
                    <a:lnTo>
                      <a:pt x="44627" y="89154"/>
                    </a:lnTo>
                    <a:lnTo>
                      <a:pt x="48323" y="85940"/>
                    </a:lnTo>
                    <a:lnTo>
                      <a:pt x="48323" y="77584"/>
                    </a:lnTo>
                    <a:lnTo>
                      <a:pt x="44627" y="74231"/>
                    </a:lnTo>
                    <a:close/>
                  </a:path>
                  <a:path w="398779" h="523239">
                    <a:moveTo>
                      <a:pt x="145135" y="74231"/>
                    </a:moveTo>
                    <a:lnTo>
                      <a:pt x="136016" y="74231"/>
                    </a:lnTo>
                    <a:lnTo>
                      <a:pt x="132308" y="77584"/>
                    </a:lnTo>
                    <a:lnTo>
                      <a:pt x="132308" y="85813"/>
                    </a:lnTo>
                    <a:lnTo>
                      <a:pt x="136016" y="89154"/>
                    </a:lnTo>
                    <a:lnTo>
                      <a:pt x="145135" y="89154"/>
                    </a:lnTo>
                    <a:lnTo>
                      <a:pt x="148843" y="85813"/>
                    </a:lnTo>
                    <a:lnTo>
                      <a:pt x="148843" y="77584"/>
                    </a:lnTo>
                    <a:lnTo>
                      <a:pt x="145135" y="74231"/>
                    </a:lnTo>
                    <a:close/>
                  </a:path>
                  <a:path w="398779" h="523239">
                    <a:moveTo>
                      <a:pt x="117195" y="51460"/>
                    </a:moveTo>
                    <a:lnTo>
                      <a:pt x="110921" y="52235"/>
                    </a:lnTo>
                    <a:lnTo>
                      <a:pt x="107645" y="56095"/>
                    </a:lnTo>
                    <a:lnTo>
                      <a:pt x="85255" y="81953"/>
                    </a:lnTo>
                    <a:lnTo>
                      <a:pt x="110288" y="81953"/>
                    </a:lnTo>
                    <a:lnTo>
                      <a:pt x="123177" y="67030"/>
                    </a:lnTo>
                    <a:lnTo>
                      <a:pt x="126453" y="63169"/>
                    </a:lnTo>
                    <a:lnTo>
                      <a:pt x="125742" y="57505"/>
                    </a:lnTo>
                    <a:lnTo>
                      <a:pt x="121475" y="54546"/>
                    </a:lnTo>
                    <a:lnTo>
                      <a:pt x="117195" y="51460"/>
                    </a:lnTo>
                    <a:close/>
                  </a:path>
                  <a:path w="398779" h="523239">
                    <a:moveTo>
                      <a:pt x="97091" y="28689"/>
                    </a:moveTo>
                    <a:lnTo>
                      <a:pt x="87960" y="28689"/>
                    </a:lnTo>
                    <a:lnTo>
                      <a:pt x="84251" y="32029"/>
                    </a:lnTo>
                    <a:lnTo>
                      <a:pt x="84251" y="40271"/>
                    </a:lnTo>
                    <a:lnTo>
                      <a:pt x="87960" y="43611"/>
                    </a:lnTo>
                    <a:lnTo>
                      <a:pt x="97091" y="43611"/>
                    </a:lnTo>
                    <a:lnTo>
                      <a:pt x="100799" y="40271"/>
                    </a:lnTo>
                    <a:lnTo>
                      <a:pt x="100799" y="32029"/>
                    </a:lnTo>
                    <a:lnTo>
                      <a:pt x="97091" y="28689"/>
                    </a:lnTo>
                    <a:close/>
                  </a:path>
                  <a:path w="398779" h="523239">
                    <a:moveTo>
                      <a:pt x="307098" y="176898"/>
                    </a:moveTo>
                    <a:lnTo>
                      <a:pt x="293546" y="179360"/>
                    </a:lnTo>
                    <a:lnTo>
                      <a:pt x="282490" y="186080"/>
                    </a:lnTo>
                    <a:lnTo>
                      <a:pt x="275042" y="196057"/>
                    </a:lnTo>
                    <a:lnTo>
                      <a:pt x="272313" y="208292"/>
                    </a:lnTo>
                    <a:lnTo>
                      <a:pt x="275042" y="220527"/>
                    </a:lnTo>
                    <a:lnTo>
                      <a:pt x="282490" y="230505"/>
                    </a:lnTo>
                    <a:lnTo>
                      <a:pt x="293546" y="237224"/>
                    </a:lnTo>
                    <a:lnTo>
                      <a:pt x="307098" y="239687"/>
                    </a:lnTo>
                    <a:lnTo>
                      <a:pt x="320656" y="237224"/>
                    </a:lnTo>
                    <a:lnTo>
                      <a:pt x="331711" y="230505"/>
                    </a:lnTo>
                    <a:lnTo>
                      <a:pt x="339156" y="220527"/>
                    </a:lnTo>
                    <a:lnTo>
                      <a:pt x="341883" y="208292"/>
                    </a:lnTo>
                    <a:lnTo>
                      <a:pt x="339156" y="196057"/>
                    </a:lnTo>
                    <a:lnTo>
                      <a:pt x="331711" y="186080"/>
                    </a:lnTo>
                    <a:lnTo>
                      <a:pt x="320656" y="179360"/>
                    </a:lnTo>
                    <a:lnTo>
                      <a:pt x="307098" y="176898"/>
                    </a:lnTo>
                    <a:close/>
                  </a:path>
                  <a:path w="398779" h="523239">
                    <a:moveTo>
                      <a:pt x="301006" y="287934"/>
                    </a:moveTo>
                    <a:lnTo>
                      <a:pt x="267042" y="287934"/>
                    </a:lnTo>
                    <a:lnTo>
                      <a:pt x="267055" y="370916"/>
                    </a:lnTo>
                    <a:lnTo>
                      <a:pt x="267182" y="508571"/>
                    </a:lnTo>
                    <a:lnTo>
                      <a:pt x="268189" y="512813"/>
                    </a:lnTo>
                    <a:lnTo>
                      <a:pt x="269316" y="517702"/>
                    </a:lnTo>
                    <a:lnTo>
                      <a:pt x="274599" y="520801"/>
                    </a:lnTo>
                    <a:lnTo>
                      <a:pt x="280441" y="523240"/>
                    </a:lnTo>
                    <a:lnTo>
                      <a:pt x="289712" y="523240"/>
                    </a:lnTo>
                    <a:lnTo>
                      <a:pt x="300545" y="519899"/>
                    </a:lnTo>
                    <a:lnTo>
                      <a:pt x="303961" y="512813"/>
                    </a:lnTo>
                    <a:lnTo>
                      <a:pt x="303851" y="479615"/>
                    </a:lnTo>
                    <a:lnTo>
                      <a:pt x="303822" y="379666"/>
                    </a:lnTo>
                    <a:lnTo>
                      <a:pt x="347168" y="379666"/>
                    </a:lnTo>
                    <a:lnTo>
                      <a:pt x="347167" y="320484"/>
                    </a:lnTo>
                    <a:lnTo>
                      <a:pt x="307098" y="320484"/>
                    </a:lnTo>
                    <a:lnTo>
                      <a:pt x="298119" y="313918"/>
                    </a:lnTo>
                    <a:lnTo>
                      <a:pt x="301006" y="287934"/>
                    </a:lnTo>
                    <a:close/>
                  </a:path>
                  <a:path w="398779" h="523239">
                    <a:moveTo>
                      <a:pt x="347168" y="379666"/>
                    </a:moveTo>
                    <a:lnTo>
                      <a:pt x="310095" y="379666"/>
                    </a:lnTo>
                    <a:lnTo>
                      <a:pt x="310109" y="479615"/>
                    </a:lnTo>
                    <a:lnTo>
                      <a:pt x="309956" y="502399"/>
                    </a:lnTo>
                    <a:lnTo>
                      <a:pt x="309956" y="512432"/>
                    </a:lnTo>
                    <a:lnTo>
                      <a:pt x="313232" y="519633"/>
                    </a:lnTo>
                    <a:lnTo>
                      <a:pt x="324065" y="523240"/>
                    </a:lnTo>
                    <a:lnTo>
                      <a:pt x="333336" y="523240"/>
                    </a:lnTo>
                    <a:lnTo>
                      <a:pt x="344169" y="519760"/>
                    </a:lnTo>
                    <a:lnTo>
                      <a:pt x="347306" y="512432"/>
                    </a:lnTo>
                    <a:lnTo>
                      <a:pt x="347180" y="450174"/>
                    </a:lnTo>
                    <a:lnTo>
                      <a:pt x="347168" y="379666"/>
                    </a:lnTo>
                    <a:close/>
                  </a:path>
                  <a:path w="398779" h="523239">
                    <a:moveTo>
                      <a:pt x="380530" y="383006"/>
                    </a:moveTo>
                    <a:lnTo>
                      <a:pt x="354152" y="383006"/>
                    </a:lnTo>
                    <a:lnTo>
                      <a:pt x="349732" y="387375"/>
                    </a:lnTo>
                    <a:lnTo>
                      <a:pt x="349732" y="463029"/>
                    </a:lnTo>
                    <a:lnTo>
                      <a:pt x="354152" y="467398"/>
                    </a:lnTo>
                    <a:lnTo>
                      <a:pt x="380530" y="467398"/>
                    </a:lnTo>
                    <a:lnTo>
                      <a:pt x="384949" y="463029"/>
                    </a:lnTo>
                    <a:lnTo>
                      <a:pt x="384949" y="387375"/>
                    </a:lnTo>
                    <a:lnTo>
                      <a:pt x="380530" y="383006"/>
                    </a:lnTo>
                    <a:close/>
                  </a:path>
                  <a:path w="398779" h="523239">
                    <a:moveTo>
                      <a:pt x="379307" y="287159"/>
                    </a:moveTo>
                    <a:lnTo>
                      <a:pt x="352158" y="287159"/>
                    </a:lnTo>
                    <a:lnTo>
                      <a:pt x="352121" y="366534"/>
                    </a:lnTo>
                    <a:lnTo>
                      <a:pt x="352297" y="367690"/>
                    </a:lnTo>
                    <a:lnTo>
                      <a:pt x="353009" y="373875"/>
                    </a:lnTo>
                    <a:lnTo>
                      <a:pt x="356996" y="377990"/>
                    </a:lnTo>
                    <a:lnTo>
                      <a:pt x="362699" y="379145"/>
                    </a:lnTo>
                    <a:lnTo>
                      <a:pt x="362699" y="383006"/>
                    </a:lnTo>
                    <a:lnTo>
                      <a:pt x="371970" y="383006"/>
                    </a:lnTo>
                    <a:lnTo>
                      <a:pt x="371970" y="378371"/>
                    </a:lnTo>
                    <a:lnTo>
                      <a:pt x="375678" y="376961"/>
                    </a:lnTo>
                    <a:lnTo>
                      <a:pt x="377894" y="373875"/>
                    </a:lnTo>
                    <a:lnTo>
                      <a:pt x="379818" y="370916"/>
                    </a:lnTo>
                    <a:lnTo>
                      <a:pt x="379727" y="341890"/>
                    </a:lnTo>
                    <a:lnTo>
                      <a:pt x="379514" y="309608"/>
                    </a:lnTo>
                    <a:lnTo>
                      <a:pt x="379307" y="287159"/>
                    </a:lnTo>
                    <a:close/>
                  </a:path>
                  <a:path w="398779" h="523239">
                    <a:moveTo>
                      <a:pt x="346024" y="242773"/>
                    </a:moveTo>
                    <a:lnTo>
                      <a:pt x="272453" y="242900"/>
                    </a:lnTo>
                    <a:lnTo>
                      <a:pt x="238467" y="261819"/>
                    </a:lnTo>
                    <a:lnTo>
                      <a:pt x="233418" y="309608"/>
                    </a:lnTo>
                    <a:lnTo>
                      <a:pt x="233108" y="371678"/>
                    </a:lnTo>
                    <a:lnTo>
                      <a:pt x="235534" y="375285"/>
                    </a:lnTo>
                    <a:lnTo>
                      <a:pt x="237947" y="378637"/>
                    </a:lnTo>
                    <a:lnTo>
                      <a:pt x="242938" y="379793"/>
                    </a:lnTo>
                    <a:lnTo>
                      <a:pt x="252209" y="381723"/>
                    </a:lnTo>
                    <a:lnTo>
                      <a:pt x="259626" y="377088"/>
                    </a:lnTo>
                    <a:lnTo>
                      <a:pt x="260616" y="368465"/>
                    </a:lnTo>
                    <a:lnTo>
                      <a:pt x="260733" y="367690"/>
                    </a:lnTo>
                    <a:lnTo>
                      <a:pt x="260769" y="287934"/>
                    </a:lnTo>
                    <a:lnTo>
                      <a:pt x="301006" y="287934"/>
                    </a:lnTo>
                    <a:lnTo>
                      <a:pt x="303822" y="262585"/>
                    </a:lnTo>
                    <a:lnTo>
                      <a:pt x="375136" y="262585"/>
                    </a:lnTo>
                    <a:lnTo>
                      <a:pt x="374535" y="261120"/>
                    </a:lnTo>
                    <a:lnTo>
                      <a:pt x="371623" y="257568"/>
                    </a:lnTo>
                    <a:lnTo>
                      <a:pt x="303682" y="257568"/>
                    </a:lnTo>
                    <a:lnTo>
                      <a:pt x="298830" y="246240"/>
                    </a:lnTo>
                    <a:lnTo>
                      <a:pt x="357753" y="246240"/>
                    </a:lnTo>
                    <a:lnTo>
                      <a:pt x="346163" y="242900"/>
                    </a:lnTo>
                    <a:lnTo>
                      <a:pt x="346024" y="242773"/>
                    </a:lnTo>
                    <a:close/>
                  </a:path>
                  <a:path w="398779" h="523239">
                    <a:moveTo>
                      <a:pt x="375136" y="262585"/>
                    </a:moveTo>
                    <a:lnTo>
                      <a:pt x="310375" y="262585"/>
                    </a:lnTo>
                    <a:lnTo>
                      <a:pt x="315937" y="313918"/>
                    </a:lnTo>
                    <a:lnTo>
                      <a:pt x="307098" y="320484"/>
                    </a:lnTo>
                    <a:lnTo>
                      <a:pt x="347167" y="320484"/>
                    </a:lnTo>
                    <a:lnTo>
                      <a:pt x="347167" y="287159"/>
                    </a:lnTo>
                    <a:lnTo>
                      <a:pt x="379307" y="287159"/>
                    </a:lnTo>
                    <a:lnTo>
                      <a:pt x="379272" y="283310"/>
                    </a:lnTo>
                    <a:lnTo>
                      <a:pt x="379094" y="272237"/>
                    </a:lnTo>
                    <a:lnTo>
                      <a:pt x="375136" y="262585"/>
                    </a:lnTo>
                    <a:close/>
                  </a:path>
                  <a:path w="398779" h="523239">
                    <a:moveTo>
                      <a:pt x="357753" y="246240"/>
                    </a:moveTo>
                    <a:lnTo>
                      <a:pt x="315226" y="246240"/>
                    </a:lnTo>
                    <a:lnTo>
                      <a:pt x="310375" y="257568"/>
                    </a:lnTo>
                    <a:lnTo>
                      <a:pt x="371623" y="257568"/>
                    </a:lnTo>
                    <a:lnTo>
                      <a:pt x="367391" y="252406"/>
                    </a:lnTo>
                    <a:lnTo>
                      <a:pt x="357867" y="246273"/>
                    </a:lnTo>
                    <a:close/>
                  </a:path>
                </a:pathLst>
              </a:custGeom>
              <a:solidFill>
                <a:srgbClr val="9BBA58"/>
              </a:solidFill>
            </p:spPr>
            <p:txBody>
              <a:bodyPr wrap="square" lIns="0" tIns="0" rIns="0" bIns="0" rtlCol="0"/>
              <a:lstStyle/>
              <a:p>
                <a:endParaRPr sz="4000"/>
              </a:p>
            </p:txBody>
          </p:sp>
          <p:sp>
            <p:nvSpPr>
              <p:cNvPr id="22" name="object 23">
                <a:extLst>
                  <a:ext uri="{FF2B5EF4-FFF2-40B4-BE49-F238E27FC236}">
                    <a16:creationId xmlns:a16="http://schemas.microsoft.com/office/drawing/2014/main" id="{B3CD37F0-14E2-418B-B8E0-5234D687E049}"/>
                  </a:ext>
                </a:extLst>
              </p:cNvPr>
              <p:cNvSpPr/>
              <p:nvPr/>
            </p:nvSpPr>
            <p:spPr>
              <a:xfrm>
                <a:off x="934719" y="2816859"/>
                <a:ext cx="431800" cy="431800"/>
              </a:xfrm>
              <a:custGeom>
                <a:avLst/>
                <a:gdLst/>
                <a:ahLst/>
                <a:cxnLst/>
                <a:rect l="l" t="t" r="r" b="b"/>
                <a:pathLst>
                  <a:path w="431800" h="431800">
                    <a:moveTo>
                      <a:pt x="215900" y="0"/>
                    </a:moveTo>
                    <a:lnTo>
                      <a:pt x="166395" y="5701"/>
                    </a:lnTo>
                    <a:lnTo>
                      <a:pt x="120951" y="21943"/>
                    </a:lnTo>
                    <a:lnTo>
                      <a:pt x="80864" y="47430"/>
                    </a:lnTo>
                    <a:lnTo>
                      <a:pt x="47430" y="80864"/>
                    </a:lnTo>
                    <a:lnTo>
                      <a:pt x="21943" y="120951"/>
                    </a:lnTo>
                    <a:lnTo>
                      <a:pt x="5701" y="166395"/>
                    </a:lnTo>
                    <a:lnTo>
                      <a:pt x="0" y="215900"/>
                    </a:lnTo>
                    <a:lnTo>
                      <a:pt x="5701" y="265404"/>
                    </a:lnTo>
                    <a:lnTo>
                      <a:pt x="21943" y="310848"/>
                    </a:lnTo>
                    <a:lnTo>
                      <a:pt x="47430" y="350935"/>
                    </a:lnTo>
                    <a:lnTo>
                      <a:pt x="80864" y="384369"/>
                    </a:lnTo>
                    <a:lnTo>
                      <a:pt x="120951" y="409856"/>
                    </a:lnTo>
                    <a:lnTo>
                      <a:pt x="166395" y="426098"/>
                    </a:lnTo>
                    <a:lnTo>
                      <a:pt x="215900" y="431800"/>
                    </a:lnTo>
                    <a:lnTo>
                      <a:pt x="265404" y="426098"/>
                    </a:lnTo>
                    <a:lnTo>
                      <a:pt x="310848" y="409856"/>
                    </a:lnTo>
                    <a:lnTo>
                      <a:pt x="350935" y="384369"/>
                    </a:lnTo>
                    <a:lnTo>
                      <a:pt x="384369" y="350935"/>
                    </a:lnTo>
                    <a:lnTo>
                      <a:pt x="409856" y="310848"/>
                    </a:lnTo>
                    <a:lnTo>
                      <a:pt x="426098" y="265404"/>
                    </a:lnTo>
                    <a:lnTo>
                      <a:pt x="431800" y="215900"/>
                    </a:lnTo>
                    <a:lnTo>
                      <a:pt x="426098" y="166395"/>
                    </a:lnTo>
                    <a:lnTo>
                      <a:pt x="409856" y="120951"/>
                    </a:lnTo>
                    <a:lnTo>
                      <a:pt x="384369" y="80864"/>
                    </a:lnTo>
                    <a:lnTo>
                      <a:pt x="350935" y="47430"/>
                    </a:lnTo>
                    <a:lnTo>
                      <a:pt x="310848" y="21943"/>
                    </a:lnTo>
                    <a:lnTo>
                      <a:pt x="265404" y="5701"/>
                    </a:lnTo>
                    <a:lnTo>
                      <a:pt x="215900" y="0"/>
                    </a:lnTo>
                    <a:close/>
                  </a:path>
                </a:pathLst>
              </a:custGeom>
              <a:solidFill>
                <a:srgbClr val="000000">
                  <a:alpha val="14900"/>
                </a:srgbClr>
              </a:solidFill>
            </p:spPr>
            <p:txBody>
              <a:bodyPr wrap="square" lIns="0" tIns="0" rIns="0" bIns="0" rtlCol="0"/>
              <a:lstStyle/>
              <a:p>
                <a:endParaRPr sz="4000"/>
              </a:p>
            </p:txBody>
          </p:sp>
          <p:sp>
            <p:nvSpPr>
              <p:cNvPr id="23" name="object 24">
                <a:extLst>
                  <a:ext uri="{FF2B5EF4-FFF2-40B4-BE49-F238E27FC236}">
                    <a16:creationId xmlns:a16="http://schemas.microsoft.com/office/drawing/2014/main" id="{6D1BF33C-9069-43D7-8125-B99F4DC9E707}"/>
                  </a:ext>
                </a:extLst>
              </p:cNvPr>
              <p:cNvSpPr/>
              <p:nvPr/>
            </p:nvSpPr>
            <p:spPr>
              <a:xfrm>
                <a:off x="1038859" y="2923539"/>
                <a:ext cx="1330960" cy="220979"/>
              </a:xfrm>
              <a:custGeom>
                <a:avLst/>
                <a:gdLst/>
                <a:ahLst/>
                <a:cxnLst/>
                <a:rect l="l" t="t" r="r" b="b"/>
                <a:pathLst>
                  <a:path w="1330960" h="220980">
                    <a:moveTo>
                      <a:pt x="122047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220470" y="220979"/>
                    </a:lnTo>
                    <a:lnTo>
                      <a:pt x="1263478" y="212297"/>
                    </a:lnTo>
                    <a:lnTo>
                      <a:pt x="1298598" y="188618"/>
                    </a:lnTo>
                    <a:lnTo>
                      <a:pt x="1322277" y="153498"/>
                    </a:lnTo>
                    <a:lnTo>
                      <a:pt x="1330960" y="110489"/>
                    </a:lnTo>
                    <a:lnTo>
                      <a:pt x="1322277" y="67481"/>
                    </a:lnTo>
                    <a:lnTo>
                      <a:pt x="1298598" y="32361"/>
                    </a:lnTo>
                    <a:lnTo>
                      <a:pt x="1263478" y="8682"/>
                    </a:lnTo>
                    <a:lnTo>
                      <a:pt x="1220470" y="0"/>
                    </a:lnTo>
                    <a:close/>
                  </a:path>
                </a:pathLst>
              </a:custGeom>
              <a:solidFill>
                <a:srgbClr val="4663AD">
                  <a:alpha val="69804"/>
                </a:srgbClr>
              </a:solidFill>
            </p:spPr>
            <p:txBody>
              <a:bodyPr wrap="square" lIns="0" tIns="0" rIns="0" bIns="0" rtlCol="0"/>
              <a:lstStyle/>
              <a:p>
                <a:endParaRPr sz="4000"/>
              </a:p>
            </p:txBody>
          </p:sp>
          <p:sp>
            <p:nvSpPr>
              <p:cNvPr id="24" name="object 25">
                <a:extLst>
                  <a:ext uri="{FF2B5EF4-FFF2-40B4-BE49-F238E27FC236}">
                    <a16:creationId xmlns:a16="http://schemas.microsoft.com/office/drawing/2014/main" id="{1F86A08A-79C6-4775-A524-145536A657BF}"/>
                  </a:ext>
                </a:extLst>
              </p:cNvPr>
              <p:cNvSpPr/>
              <p:nvPr/>
            </p:nvSpPr>
            <p:spPr>
              <a:xfrm>
                <a:off x="2085339" y="2857499"/>
                <a:ext cx="355600" cy="353060"/>
              </a:xfrm>
              <a:custGeom>
                <a:avLst/>
                <a:gdLst/>
                <a:ahLst/>
                <a:cxnLst/>
                <a:rect l="l" t="t" r="r" b="b"/>
                <a:pathLst>
                  <a:path w="355600" h="353060">
                    <a:moveTo>
                      <a:pt x="177800" y="0"/>
                    </a:moveTo>
                    <a:lnTo>
                      <a:pt x="130533" y="6305"/>
                    </a:lnTo>
                    <a:lnTo>
                      <a:pt x="88060" y="24100"/>
                    </a:lnTo>
                    <a:lnTo>
                      <a:pt x="52076" y="51703"/>
                    </a:lnTo>
                    <a:lnTo>
                      <a:pt x="24274" y="87430"/>
                    </a:lnTo>
                    <a:lnTo>
                      <a:pt x="6351" y="129600"/>
                    </a:lnTo>
                    <a:lnTo>
                      <a:pt x="0" y="176530"/>
                    </a:lnTo>
                    <a:lnTo>
                      <a:pt x="6351" y="223459"/>
                    </a:lnTo>
                    <a:lnTo>
                      <a:pt x="24274" y="265629"/>
                    </a:lnTo>
                    <a:lnTo>
                      <a:pt x="52076" y="301356"/>
                    </a:lnTo>
                    <a:lnTo>
                      <a:pt x="88060" y="328959"/>
                    </a:lnTo>
                    <a:lnTo>
                      <a:pt x="130533" y="346754"/>
                    </a:lnTo>
                    <a:lnTo>
                      <a:pt x="177800" y="353060"/>
                    </a:lnTo>
                    <a:lnTo>
                      <a:pt x="225066" y="346754"/>
                    </a:lnTo>
                    <a:lnTo>
                      <a:pt x="267539" y="328959"/>
                    </a:lnTo>
                    <a:lnTo>
                      <a:pt x="303523" y="301356"/>
                    </a:lnTo>
                    <a:lnTo>
                      <a:pt x="331325" y="265629"/>
                    </a:lnTo>
                    <a:lnTo>
                      <a:pt x="349248" y="223459"/>
                    </a:lnTo>
                    <a:lnTo>
                      <a:pt x="355600" y="176530"/>
                    </a:lnTo>
                    <a:lnTo>
                      <a:pt x="349248" y="129600"/>
                    </a:lnTo>
                    <a:lnTo>
                      <a:pt x="331325" y="87430"/>
                    </a:lnTo>
                    <a:lnTo>
                      <a:pt x="303523" y="51703"/>
                    </a:lnTo>
                    <a:lnTo>
                      <a:pt x="267539" y="24100"/>
                    </a:lnTo>
                    <a:lnTo>
                      <a:pt x="225066" y="6305"/>
                    </a:lnTo>
                    <a:lnTo>
                      <a:pt x="177800" y="0"/>
                    </a:lnTo>
                    <a:close/>
                  </a:path>
                </a:pathLst>
              </a:custGeom>
              <a:solidFill>
                <a:srgbClr val="000000">
                  <a:alpha val="14900"/>
                </a:srgbClr>
              </a:solidFill>
            </p:spPr>
            <p:txBody>
              <a:bodyPr wrap="square" lIns="0" tIns="0" rIns="0" bIns="0" rtlCol="0"/>
              <a:lstStyle/>
              <a:p>
                <a:endParaRPr sz="4000"/>
              </a:p>
            </p:txBody>
          </p:sp>
          <p:sp>
            <p:nvSpPr>
              <p:cNvPr id="25" name="object 26">
                <a:extLst>
                  <a:ext uri="{FF2B5EF4-FFF2-40B4-BE49-F238E27FC236}">
                    <a16:creationId xmlns:a16="http://schemas.microsoft.com/office/drawing/2014/main" id="{AC20F0D2-206B-4348-9B15-9FD66F5A6629}"/>
                  </a:ext>
                </a:extLst>
              </p:cNvPr>
              <p:cNvSpPr/>
              <p:nvPr/>
            </p:nvSpPr>
            <p:spPr>
              <a:xfrm>
                <a:off x="2161539" y="2923539"/>
                <a:ext cx="1338580" cy="220979"/>
              </a:xfrm>
              <a:custGeom>
                <a:avLst/>
                <a:gdLst/>
                <a:ahLst/>
                <a:cxnLst/>
                <a:rect l="l" t="t" r="r" b="b"/>
                <a:pathLst>
                  <a:path w="1338579" h="220980">
                    <a:moveTo>
                      <a:pt x="122809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228090" y="220979"/>
                    </a:lnTo>
                    <a:lnTo>
                      <a:pt x="1271098" y="212297"/>
                    </a:lnTo>
                    <a:lnTo>
                      <a:pt x="1306218" y="188618"/>
                    </a:lnTo>
                    <a:lnTo>
                      <a:pt x="1329897" y="153498"/>
                    </a:lnTo>
                    <a:lnTo>
                      <a:pt x="1338580" y="110489"/>
                    </a:lnTo>
                    <a:lnTo>
                      <a:pt x="1329897" y="67481"/>
                    </a:lnTo>
                    <a:lnTo>
                      <a:pt x="1306218" y="32361"/>
                    </a:lnTo>
                    <a:lnTo>
                      <a:pt x="1271098" y="8682"/>
                    </a:lnTo>
                    <a:lnTo>
                      <a:pt x="1228090" y="0"/>
                    </a:lnTo>
                    <a:close/>
                  </a:path>
                </a:pathLst>
              </a:custGeom>
              <a:solidFill>
                <a:srgbClr val="1F487C">
                  <a:alpha val="70195"/>
                </a:srgbClr>
              </a:solidFill>
            </p:spPr>
            <p:txBody>
              <a:bodyPr wrap="square" lIns="0" tIns="0" rIns="0" bIns="0" rtlCol="0"/>
              <a:lstStyle/>
              <a:p>
                <a:endParaRPr sz="4000"/>
              </a:p>
            </p:txBody>
          </p:sp>
          <p:sp>
            <p:nvSpPr>
              <p:cNvPr id="26" name="object 27">
                <a:extLst>
                  <a:ext uri="{FF2B5EF4-FFF2-40B4-BE49-F238E27FC236}">
                    <a16:creationId xmlns:a16="http://schemas.microsoft.com/office/drawing/2014/main" id="{4BA04518-9A2C-4D1E-A9D3-5A0FB16C45F8}"/>
                  </a:ext>
                </a:extLst>
              </p:cNvPr>
              <p:cNvSpPr/>
              <p:nvPr/>
            </p:nvSpPr>
            <p:spPr>
              <a:xfrm>
                <a:off x="3210559" y="2857499"/>
                <a:ext cx="353060" cy="353060"/>
              </a:xfrm>
              <a:custGeom>
                <a:avLst/>
                <a:gdLst/>
                <a:ahLst/>
                <a:cxnLst/>
                <a:rect l="l" t="t" r="r" b="b"/>
                <a:pathLst>
                  <a:path w="353060" h="353060">
                    <a:moveTo>
                      <a:pt x="176530" y="0"/>
                    </a:moveTo>
                    <a:lnTo>
                      <a:pt x="129600" y="6305"/>
                    </a:lnTo>
                    <a:lnTo>
                      <a:pt x="87430" y="24100"/>
                    </a:lnTo>
                    <a:lnTo>
                      <a:pt x="51703" y="51703"/>
                    </a:lnTo>
                    <a:lnTo>
                      <a:pt x="24100" y="87430"/>
                    </a:lnTo>
                    <a:lnTo>
                      <a:pt x="6305" y="129600"/>
                    </a:lnTo>
                    <a:lnTo>
                      <a:pt x="0" y="176530"/>
                    </a:lnTo>
                    <a:lnTo>
                      <a:pt x="6305" y="223459"/>
                    </a:lnTo>
                    <a:lnTo>
                      <a:pt x="24100" y="265629"/>
                    </a:lnTo>
                    <a:lnTo>
                      <a:pt x="51703" y="301356"/>
                    </a:lnTo>
                    <a:lnTo>
                      <a:pt x="87430" y="328959"/>
                    </a:lnTo>
                    <a:lnTo>
                      <a:pt x="129600" y="346754"/>
                    </a:lnTo>
                    <a:lnTo>
                      <a:pt x="176530" y="353060"/>
                    </a:lnTo>
                    <a:lnTo>
                      <a:pt x="223459" y="346754"/>
                    </a:lnTo>
                    <a:lnTo>
                      <a:pt x="265629" y="328959"/>
                    </a:lnTo>
                    <a:lnTo>
                      <a:pt x="301356" y="301356"/>
                    </a:lnTo>
                    <a:lnTo>
                      <a:pt x="328959" y="265629"/>
                    </a:lnTo>
                    <a:lnTo>
                      <a:pt x="346754" y="223459"/>
                    </a:lnTo>
                    <a:lnTo>
                      <a:pt x="353060" y="176530"/>
                    </a:lnTo>
                    <a:lnTo>
                      <a:pt x="346754" y="129600"/>
                    </a:lnTo>
                    <a:lnTo>
                      <a:pt x="328959" y="87430"/>
                    </a:lnTo>
                    <a:lnTo>
                      <a:pt x="301356" y="51703"/>
                    </a:lnTo>
                    <a:lnTo>
                      <a:pt x="265629" y="24100"/>
                    </a:lnTo>
                    <a:lnTo>
                      <a:pt x="223459" y="6305"/>
                    </a:lnTo>
                    <a:lnTo>
                      <a:pt x="176530" y="0"/>
                    </a:lnTo>
                    <a:close/>
                  </a:path>
                </a:pathLst>
              </a:custGeom>
              <a:solidFill>
                <a:srgbClr val="000000">
                  <a:alpha val="14900"/>
                </a:srgbClr>
              </a:solidFill>
            </p:spPr>
            <p:txBody>
              <a:bodyPr wrap="square" lIns="0" tIns="0" rIns="0" bIns="0" rtlCol="0"/>
              <a:lstStyle/>
              <a:p>
                <a:endParaRPr sz="4000"/>
              </a:p>
            </p:txBody>
          </p:sp>
          <p:sp>
            <p:nvSpPr>
              <p:cNvPr id="27" name="object 28">
                <a:extLst>
                  <a:ext uri="{FF2B5EF4-FFF2-40B4-BE49-F238E27FC236}">
                    <a16:creationId xmlns:a16="http://schemas.microsoft.com/office/drawing/2014/main" id="{14D5485F-626B-452C-A42F-0D3DF60A8297}"/>
                  </a:ext>
                </a:extLst>
              </p:cNvPr>
              <p:cNvSpPr/>
              <p:nvPr/>
            </p:nvSpPr>
            <p:spPr>
              <a:xfrm>
                <a:off x="3281680" y="2923539"/>
                <a:ext cx="1315720" cy="220979"/>
              </a:xfrm>
              <a:custGeom>
                <a:avLst/>
                <a:gdLst/>
                <a:ahLst/>
                <a:cxnLst/>
                <a:rect l="l" t="t" r="r" b="b"/>
                <a:pathLst>
                  <a:path w="1315720" h="220980">
                    <a:moveTo>
                      <a:pt x="120523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205230" y="220979"/>
                    </a:lnTo>
                    <a:lnTo>
                      <a:pt x="1248238" y="212297"/>
                    </a:lnTo>
                    <a:lnTo>
                      <a:pt x="1283358" y="188618"/>
                    </a:lnTo>
                    <a:lnTo>
                      <a:pt x="1307037" y="153498"/>
                    </a:lnTo>
                    <a:lnTo>
                      <a:pt x="1315720" y="110489"/>
                    </a:lnTo>
                    <a:lnTo>
                      <a:pt x="1307037" y="67481"/>
                    </a:lnTo>
                    <a:lnTo>
                      <a:pt x="1283358" y="32361"/>
                    </a:lnTo>
                    <a:lnTo>
                      <a:pt x="1248238" y="8682"/>
                    </a:lnTo>
                    <a:lnTo>
                      <a:pt x="1205230" y="0"/>
                    </a:lnTo>
                    <a:close/>
                  </a:path>
                </a:pathLst>
              </a:custGeom>
              <a:solidFill>
                <a:srgbClr val="4F81BC">
                  <a:alpha val="70195"/>
                </a:srgbClr>
              </a:solidFill>
            </p:spPr>
            <p:txBody>
              <a:bodyPr wrap="square" lIns="0" tIns="0" rIns="0" bIns="0" rtlCol="0"/>
              <a:lstStyle/>
              <a:p>
                <a:endParaRPr sz="4000"/>
              </a:p>
            </p:txBody>
          </p:sp>
          <p:sp>
            <p:nvSpPr>
              <p:cNvPr id="28" name="object 29">
                <a:extLst>
                  <a:ext uri="{FF2B5EF4-FFF2-40B4-BE49-F238E27FC236}">
                    <a16:creationId xmlns:a16="http://schemas.microsoft.com/office/drawing/2014/main" id="{59A30AE7-0A16-4F53-8D31-F96008C28A76}"/>
                  </a:ext>
                </a:extLst>
              </p:cNvPr>
              <p:cNvSpPr/>
              <p:nvPr/>
            </p:nvSpPr>
            <p:spPr>
              <a:xfrm>
                <a:off x="4318000" y="2857499"/>
                <a:ext cx="1414780" cy="353060"/>
              </a:xfrm>
              <a:custGeom>
                <a:avLst/>
                <a:gdLst/>
                <a:ahLst/>
                <a:cxnLst/>
                <a:rect l="l" t="t" r="r" b="b"/>
                <a:pathLst>
                  <a:path w="1414779" h="353060">
                    <a:moveTo>
                      <a:pt x="355600" y="176530"/>
                    </a:moveTo>
                    <a:lnTo>
                      <a:pt x="349237" y="129603"/>
                    </a:lnTo>
                    <a:lnTo>
                      <a:pt x="331317" y="87439"/>
                    </a:lnTo>
                    <a:lnTo>
                      <a:pt x="303517" y="51714"/>
                    </a:lnTo>
                    <a:lnTo>
                      <a:pt x="267538" y="24104"/>
                    </a:lnTo>
                    <a:lnTo>
                      <a:pt x="225056" y="6311"/>
                    </a:lnTo>
                    <a:lnTo>
                      <a:pt x="177800" y="0"/>
                    </a:lnTo>
                    <a:lnTo>
                      <a:pt x="130530" y="6311"/>
                    </a:lnTo>
                    <a:lnTo>
                      <a:pt x="88049" y="24104"/>
                    </a:lnTo>
                    <a:lnTo>
                      <a:pt x="52070" y="51714"/>
                    </a:lnTo>
                    <a:lnTo>
                      <a:pt x="24269" y="87439"/>
                    </a:lnTo>
                    <a:lnTo>
                      <a:pt x="6350" y="129603"/>
                    </a:lnTo>
                    <a:lnTo>
                      <a:pt x="0" y="176530"/>
                    </a:lnTo>
                    <a:lnTo>
                      <a:pt x="6350" y="223469"/>
                    </a:lnTo>
                    <a:lnTo>
                      <a:pt x="24269" y="265633"/>
                    </a:lnTo>
                    <a:lnTo>
                      <a:pt x="52070" y="301358"/>
                    </a:lnTo>
                    <a:lnTo>
                      <a:pt x="88049" y="328968"/>
                    </a:lnTo>
                    <a:lnTo>
                      <a:pt x="130530" y="346760"/>
                    </a:lnTo>
                    <a:lnTo>
                      <a:pt x="177800" y="353060"/>
                    </a:lnTo>
                    <a:lnTo>
                      <a:pt x="225056" y="346760"/>
                    </a:lnTo>
                    <a:lnTo>
                      <a:pt x="267538" y="328968"/>
                    </a:lnTo>
                    <a:lnTo>
                      <a:pt x="303517" y="301358"/>
                    </a:lnTo>
                    <a:lnTo>
                      <a:pt x="331317" y="265633"/>
                    </a:lnTo>
                    <a:lnTo>
                      <a:pt x="349237" y="223469"/>
                    </a:lnTo>
                    <a:lnTo>
                      <a:pt x="355600" y="176530"/>
                    </a:lnTo>
                    <a:close/>
                  </a:path>
                  <a:path w="1414779" h="353060">
                    <a:moveTo>
                      <a:pt x="1414780" y="176530"/>
                    </a:moveTo>
                    <a:lnTo>
                      <a:pt x="1408468" y="129603"/>
                    </a:lnTo>
                    <a:lnTo>
                      <a:pt x="1390675" y="87439"/>
                    </a:lnTo>
                    <a:lnTo>
                      <a:pt x="1363065" y="51714"/>
                    </a:lnTo>
                    <a:lnTo>
                      <a:pt x="1327340" y="24104"/>
                    </a:lnTo>
                    <a:lnTo>
                      <a:pt x="1285176" y="6311"/>
                    </a:lnTo>
                    <a:lnTo>
                      <a:pt x="1238250" y="0"/>
                    </a:lnTo>
                    <a:lnTo>
                      <a:pt x="1191310" y="6311"/>
                    </a:lnTo>
                    <a:lnTo>
                      <a:pt x="1149146" y="24104"/>
                    </a:lnTo>
                    <a:lnTo>
                      <a:pt x="1113421" y="51714"/>
                    </a:lnTo>
                    <a:lnTo>
                      <a:pt x="1085811" y="87439"/>
                    </a:lnTo>
                    <a:lnTo>
                      <a:pt x="1068019" y="129603"/>
                    </a:lnTo>
                    <a:lnTo>
                      <a:pt x="1061720" y="176530"/>
                    </a:lnTo>
                    <a:lnTo>
                      <a:pt x="1068019" y="223469"/>
                    </a:lnTo>
                    <a:lnTo>
                      <a:pt x="1085811" y="265633"/>
                    </a:lnTo>
                    <a:lnTo>
                      <a:pt x="1113421" y="301358"/>
                    </a:lnTo>
                    <a:lnTo>
                      <a:pt x="1149146" y="328968"/>
                    </a:lnTo>
                    <a:lnTo>
                      <a:pt x="1191310" y="346760"/>
                    </a:lnTo>
                    <a:lnTo>
                      <a:pt x="1238250" y="353060"/>
                    </a:lnTo>
                    <a:lnTo>
                      <a:pt x="1285176" y="346760"/>
                    </a:lnTo>
                    <a:lnTo>
                      <a:pt x="1327340" y="328968"/>
                    </a:lnTo>
                    <a:lnTo>
                      <a:pt x="1363065" y="301358"/>
                    </a:lnTo>
                    <a:lnTo>
                      <a:pt x="1390675" y="265633"/>
                    </a:lnTo>
                    <a:lnTo>
                      <a:pt x="1408468" y="223469"/>
                    </a:lnTo>
                    <a:lnTo>
                      <a:pt x="1414780" y="176530"/>
                    </a:lnTo>
                    <a:close/>
                  </a:path>
                </a:pathLst>
              </a:custGeom>
              <a:solidFill>
                <a:srgbClr val="000000">
                  <a:alpha val="14900"/>
                </a:srgbClr>
              </a:solidFill>
            </p:spPr>
            <p:txBody>
              <a:bodyPr wrap="square" lIns="0" tIns="0" rIns="0" bIns="0" rtlCol="0"/>
              <a:lstStyle/>
              <a:p>
                <a:endParaRPr sz="4000"/>
              </a:p>
            </p:txBody>
          </p:sp>
          <p:sp>
            <p:nvSpPr>
              <p:cNvPr id="29" name="object 30">
                <a:extLst>
                  <a:ext uri="{FF2B5EF4-FFF2-40B4-BE49-F238E27FC236}">
                    <a16:creationId xmlns:a16="http://schemas.microsoft.com/office/drawing/2014/main" id="{6A390FBE-B670-4774-952C-DAA84DC97DB9}"/>
                  </a:ext>
                </a:extLst>
              </p:cNvPr>
              <p:cNvSpPr/>
              <p:nvPr/>
            </p:nvSpPr>
            <p:spPr>
              <a:xfrm>
                <a:off x="4376419" y="2923539"/>
                <a:ext cx="1287780" cy="218440"/>
              </a:xfrm>
              <a:custGeom>
                <a:avLst/>
                <a:gdLst/>
                <a:ahLst/>
                <a:cxnLst/>
                <a:rect l="l" t="t" r="r" b="b"/>
                <a:pathLst>
                  <a:path w="1287779" h="218439">
                    <a:moveTo>
                      <a:pt x="1178560" y="0"/>
                    </a:moveTo>
                    <a:lnTo>
                      <a:pt x="109220" y="0"/>
                    </a:lnTo>
                    <a:lnTo>
                      <a:pt x="66704" y="8582"/>
                    </a:lnTo>
                    <a:lnTo>
                      <a:pt x="31988" y="31988"/>
                    </a:lnTo>
                    <a:lnTo>
                      <a:pt x="8582" y="66704"/>
                    </a:lnTo>
                    <a:lnTo>
                      <a:pt x="0" y="109219"/>
                    </a:lnTo>
                    <a:lnTo>
                      <a:pt x="8582" y="151735"/>
                    </a:lnTo>
                    <a:lnTo>
                      <a:pt x="31988" y="186451"/>
                    </a:lnTo>
                    <a:lnTo>
                      <a:pt x="66704" y="209857"/>
                    </a:lnTo>
                    <a:lnTo>
                      <a:pt x="109220" y="218439"/>
                    </a:lnTo>
                    <a:lnTo>
                      <a:pt x="1178560" y="218439"/>
                    </a:lnTo>
                    <a:lnTo>
                      <a:pt x="1221075" y="209857"/>
                    </a:lnTo>
                    <a:lnTo>
                      <a:pt x="1255791" y="186451"/>
                    </a:lnTo>
                    <a:lnTo>
                      <a:pt x="1279197" y="151735"/>
                    </a:lnTo>
                    <a:lnTo>
                      <a:pt x="1287780" y="109219"/>
                    </a:lnTo>
                    <a:lnTo>
                      <a:pt x="1279197" y="66704"/>
                    </a:lnTo>
                    <a:lnTo>
                      <a:pt x="1255791" y="31988"/>
                    </a:lnTo>
                    <a:lnTo>
                      <a:pt x="1221075" y="8582"/>
                    </a:lnTo>
                    <a:lnTo>
                      <a:pt x="1178560" y="0"/>
                    </a:lnTo>
                    <a:close/>
                  </a:path>
                </a:pathLst>
              </a:custGeom>
              <a:solidFill>
                <a:srgbClr val="C0504D">
                  <a:alpha val="70195"/>
                </a:srgbClr>
              </a:solidFill>
            </p:spPr>
            <p:txBody>
              <a:bodyPr wrap="square" lIns="0" tIns="0" rIns="0" bIns="0" rtlCol="0"/>
              <a:lstStyle/>
              <a:p>
                <a:endParaRPr sz="4000"/>
              </a:p>
            </p:txBody>
          </p:sp>
          <p:sp>
            <p:nvSpPr>
              <p:cNvPr id="30" name="object 31">
                <a:extLst>
                  <a:ext uri="{FF2B5EF4-FFF2-40B4-BE49-F238E27FC236}">
                    <a16:creationId xmlns:a16="http://schemas.microsoft.com/office/drawing/2014/main" id="{7BBCCEB6-C44D-47D7-BCED-08976EFE43C1}"/>
                  </a:ext>
                </a:extLst>
              </p:cNvPr>
              <p:cNvSpPr/>
              <p:nvPr/>
            </p:nvSpPr>
            <p:spPr>
              <a:xfrm>
                <a:off x="6314440" y="2857499"/>
                <a:ext cx="353060" cy="353060"/>
              </a:xfrm>
              <a:custGeom>
                <a:avLst/>
                <a:gdLst/>
                <a:ahLst/>
                <a:cxnLst/>
                <a:rect l="l" t="t" r="r" b="b"/>
                <a:pathLst>
                  <a:path w="353059" h="353060">
                    <a:moveTo>
                      <a:pt x="176530" y="0"/>
                    </a:moveTo>
                    <a:lnTo>
                      <a:pt x="129600" y="6305"/>
                    </a:lnTo>
                    <a:lnTo>
                      <a:pt x="87430" y="24100"/>
                    </a:lnTo>
                    <a:lnTo>
                      <a:pt x="51703" y="51703"/>
                    </a:lnTo>
                    <a:lnTo>
                      <a:pt x="24100" y="87430"/>
                    </a:lnTo>
                    <a:lnTo>
                      <a:pt x="6305" y="129600"/>
                    </a:lnTo>
                    <a:lnTo>
                      <a:pt x="0" y="176530"/>
                    </a:lnTo>
                    <a:lnTo>
                      <a:pt x="6305" y="223459"/>
                    </a:lnTo>
                    <a:lnTo>
                      <a:pt x="24100" y="265629"/>
                    </a:lnTo>
                    <a:lnTo>
                      <a:pt x="51703" y="301356"/>
                    </a:lnTo>
                    <a:lnTo>
                      <a:pt x="87430" y="328959"/>
                    </a:lnTo>
                    <a:lnTo>
                      <a:pt x="129600" y="346754"/>
                    </a:lnTo>
                    <a:lnTo>
                      <a:pt x="176530" y="353060"/>
                    </a:lnTo>
                    <a:lnTo>
                      <a:pt x="223459" y="346754"/>
                    </a:lnTo>
                    <a:lnTo>
                      <a:pt x="265629" y="328959"/>
                    </a:lnTo>
                    <a:lnTo>
                      <a:pt x="301356" y="301356"/>
                    </a:lnTo>
                    <a:lnTo>
                      <a:pt x="328959" y="265629"/>
                    </a:lnTo>
                    <a:lnTo>
                      <a:pt x="346754" y="223459"/>
                    </a:lnTo>
                    <a:lnTo>
                      <a:pt x="353060" y="176530"/>
                    </a:lnTo>
                    <a:lnTo>
                      <a:pt x="346754" y="129600"/>
                    </a:lnTo>
                    <a:lnTo>
                      <a:pt x="328959" y="87430"/>
                    </a:lnTo>
                    <a:lnTo>
                      <a:pt x="301356" y="51703"/>
                    </a:lnTo>
                    <a:lnTo>
                      <a:pt x="265629" y="24100"/>
                    </a:lnTo>
                    <a:lnTo>
                      <a:pt x="223459" y="6305"/>
                    </a:lnTo>
                    <a:lnTo>
                      <a:pt x="176530" y="0"/>
                    </a:lnTo>
                    <a:close/>
                  </a:path>
                </a:pathLst>
              </a:custGeom>
              <a:solidFill>
                <a:srgbClr val="000000">
                  <a:alpha val="14900"/>
                </a:srgbClr>
              </a:solidFill>
            </p:spPr>
            <p:txBody>
              <a:bodyPr wrap="square" lIns="0" tIns="0" rIns="0" bIns="0" rtlCol="0"/>
              <a:lstStyle/>
              <a:p>
                <a:endParaRPr sz="4000"/>
              </a:p>
            </p:txBody>
          </p:sp>
          <p:sp>
            <p:nvSpPr>
              <p:cNvPr id="31" name="object 32">
                <a:extLst>
                  <a:ext uri="{FF2B5EF4-FFF2-40B4-BE49-F238E27FC236}">
                    <a16:creationId xmlns:a16="http://schemas.microsoft.com/office/drawing/2014/main" id="{AD4FDE36-7987-4E70-BF33-5B6DC9CAE158}"/>
                  </a:ext>
                </a:extLst>
              </p:cNvPr>
              <p:cNvSpPr/>
              <p:nvPr/>
            </p:nvSpPr>
            <p:spPr>
              <a:xfrm>
                <a:off x="5445760" y="2923539"/>
                <a:ext cx="1143000" cy="220979"/>
              </a:xfrm>
              <a:custGeom>
                <a:avLst/>
                <a:gdLst/>
                <a:ahLst/>
                <a:cxnLst/>
                <a:rect l="l" t="t" r="r" b="b"/>
                <a:pathLst>
                  <a:path w="1143000" h="220980">
                    <a:moveTo>
                      <a:pt x="103251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032510" y="220979"/>
                    </a:lnTo>
                    <a:lnTo>
                      <a:pt x="1075518" y="212297"/>
                    </a:lnTo>
                    <a:lnTo>
                      <a:pt x="1110638" y="188618"/>
                    </a:lnTo>
                    <a:lnTo>
                      <a:pt x="1134317" y="153498"/>
                    </a:lnTo>
                    <a:lnTo>
                      <a:pt x="1143000" y="110489"/>
                    </a:lnTo>
                    <a:lnTo>
                      <a:pt x="1134317" y="67481"/>
                    </a:lnTo>
                    <a:lnTo>
                      <a:pt x="1110638" y="32361"/>
                    </a:lnTo>
                    <a:lnTo>
                      <a:pt x="1075518" y="8682"/>
                    </a:lnTo>
                    <a:lnTo>
                      <a:pt x="1032510" y="0"/>
                    </a:lnTo>
                    <a:close/>
                  </a:path>
                </a:pathLst>
              </a:custGeom>
              <a:solidFill>
                <a:srgbClr val="8063A1">
                  <a:alpha val="70195"/>
                </a:srgbClr>
              </a:solidFill>
            </p:spPr>
            <p:txBody>
              <a:bodyPr wrap="square" lIns="0" tIns="0" rIns="0" bIns="0" rtlCol="0"/>
              <a:lstStyle/>
              <a:p>
                <a:endParaRPr sz="4000"/>
              </a:p>
            </p:txBody>
          </p:sp>
          <p:pic>
            <p:nvPicPr>
              <p:cNvPr id="32" name="object 33">
                <a:extLst>
                  <a:ext uri="{FF2B5EF4-FFF2-40B4-BE49-F238E27FC236}">
                    <a16:creationId xmlns:a16="http://schemas.microsoft.com/office/drawing/2014/main" id="{435E8700-42AC-41FC-A9DF-BA72C3CC164B}"/>
                  </a:ext>
                </a:extLst>
              </p:cNvPr>
              <p:cNvPicPr/>
              <p:nvPr/>
            </p:nvPicPr>
            <p:blipFill>
              <a:blip r:embed="rId4" cstate="print"/>
              <a:stretch>
                <a:fillRect/>
              </a:stretch>
            </p:blipFill>
            <p:spPr>
              <a:xfrm>
                <a:off x="1035615" y="2915553"/>
                <a:ext cx="219551" cy="219551"/>
              </a:xfrm>
              <a:prstGeom prst="rect">
                <a:avLst/>
              </a:prstGeom>
            </p:spPr>
          </p:pic>
          <p:pic>
            <p:nvPicPr>
              <p:cNvPr id="33" name="object 34">
                <a:extLst>
                  <a:ext uri="{FF2B5EF4-FFF2-40B4-BE49-F238E27FC236}">
                    <a16:creationId xmlns:a16="http://schemas.microsoft.com/office/drawing/2014/main" id="{1EEB9A03-DF1D-4866-9C61-6A1A7762A870}"/>
                  </a:ext>
                </a:extLst>
              </p:cNvPr>
              <p:cNvPicPr/>
              <p:nvPr/>
            </p:nvPicPr>
            <p:blipFill>
              <a:blip r:embed="rId5" cstate="print"/>
              <a:stretch>
                <a:fillRect/>
              </a:stretch>
            </p:blipFill>
            <p:spPr>
              <a:xfrm>
                <a:off x="2152079" y="2915549"/>
                <a:ext cx="219551" cy="219551"/>
              </a:xfrm>
              <a:prstGeom prst="rect">
                <a:avLst/>
              </a:prstGeom>
            </p:spPr>
          </p:pic>
          <p:pic>
            <p:nvPicPr>
              <p:cNvPr id="34" name="object 35">
                <a:extLst>
                  <a:ext uri="{FF2B5EF4-FFF2-40B4-BE49-F238E27FC236}">
                    <a16:creationId xmlns:a16="http://schemas.microsoft.com/office/drawing/2014/main" id="{026A9DE1-B14B-4CDC-A68C-1FA4434592C0}"/>
                  </a:ext>
                </a:extLst>
              </p:cNvPr>
              <p:cNvPicPr/>
              <p:nvPr/>
            </p:nvPicPr>
            <p:blipFill>
              <a:blip r:embed="rId5" cstate="print"/>
              <a:stretch>
                <a:fillRect/>
              </a:stretch>
            </p:blipFill>
            <p:spPr>
              <a:xfrm>
                <a:off x="3280747" y="2923134"/>
                <a:ext cx="219551" cy="219551"/>
              </a:xfrm>
              <a:prstGeom prst="rect">
                <a:avLst/>
              </a:prstGeom>
            </p:spPr>
          </p:pic>
          <p:pic>
            <p:nvPicPr>
              <p:cNvPr id="35" name="object 36">
                <a:extLst>
                  <a:ext uri="{FF2B5EF4-FFF2-40B4-BE49-F238E27FC236}">
                    <a16:creationId xmlns:a16="http://schemas.microsoft.com/office/drawing/2014/main" id="{82D12F31-FDF4-4B57-BFB8-9E42F50377AE}"/>
                  </a:ext>
                </a:extLst>
              </p:cNvPr>
              <p:cNvPicPr/>
              <p:nvPr/>
            </p:nvPicPr>
            <p:blipFill>
              <a:blip r:embed="rId5" cstate="print"/>
              <a:stretch>
                <a:fillRect/>
              </a:stretch>
            </p:blipFill>
            <p:spPr>
              <a:xfrm>
                <a:off x="4384503" y="2927082"/>
                <a:ext cx="219551" cy="219551"/>
              </a:xfrm>
              <a:prstGeom prst="rect">
                <a:avLst/>
              </a:prstGeom>
            </p:spPr>
          </p:pic>
          <p:pic>
            <p:nvPicPr>
              <p:cNvPr id="36" name="object 37">
                <a:extLst>
                  <a:ext uri="{FF2B5EF4-FFF2-40B4-BE49-F238E27FC236}">
                    <a16:creationId xmlns:a16="http://schemas.microsoft.com/office/drawing/2014/main" id="{9072F8A7-E144-4CB9-B189-88A0F5AD0A20}"/>
                  </a:ext>
                </a:extLst>
              </p:cNvPr>
              <p:cNvPicPr/>
              <p:nvPr/>
            </p:nvPicPr>
            <p:blipFill>
              <a:blip r:embed="rId4" cstate="print"/>
              <a:stretch>
                <a:fillRect/>
              </a:stretch>
            </p:blipFill>
            <p:spPr>
              <a:xfrm>
                <a:off x="5455432" y="2923920"/>
                <a:ext cx="219551" cy="219551"/>
              </a:xfrm>
              <a:prstGeom prst="rect">
                <a:avLst/>
              </a:prstGeom>
            </p:spPr>
          </p:pic>
          <p:pic>
            <p:nvPicPr>
              <p:cNvPr id="37" name="object 38">
                <a:extLst>
                  <a:ext uri="{FF2B5EF4-FFF2-40B4-BE49-F238E27FC236}">
                    <a16:creationId xmlns:a16="http://schemas.microsoft.com/office/drawing/2014/main" id="{B28B9A88-2D4A-4347-A1AD-5074B1AF7738}"/>
                  </a:ext>
                </a:extLst>
              </p:cNvPr>
              <p:cNvPicPr/>
              <p:nvPr/>
            </p:nvPicPr>
            <p:blipFill>
              <a:blip r:embed="rId5" cstate="print"/>
              <a:stretch>
                <a:fillRect/>
              </a:stretch>
            </p:blipFill>
            <p:spPr>
              <a:xfrm>
                <a:off x="6384691" y="2923921"/>
                <a:ext cx="219551" cy="219551"/>
              </a:xfrm>
              <a:prstGeom prst="rect">
                <a:avLst/>
              </a:prstGeom>
            </p:spPr>
          </p:pic>
          <p:sp>
            <p:nvSpPr>
              <p:cNvPr id="38" name="object 39">
                <a:extLst>
                  <a:ext uri="{FF2B5EF4-FFF2-40B4-BE49-F238E27FC236}">
                    <a16:creationId xmlns:a16="http://schemas.microsoft.com/office/drawing/2014/main" id="{A97CFA65-0186-4AA2-90F6-D37C9AFBACEE}"/>
                  </a:ext>
                </a:extLst>
              </p:cNvPr>
              <p:cNvSpPr/>
              <p:nvPr/>
            </p:nvSpPr>
            <p:spPr>
              <a:xfrm>
                <a:off x="977913" y="2237744"/>
                <a:ext cx="353060" cy="515620"/>
              </a:xfrm>
              <a:custGeom>
                <a:avLst/>
                <a:gdLst/>
                <a:ahLst/>
                <a:cxnLst/>
                <a:rect l="l" t="t" r="r" b="b"/>
                <a:pathLst>
                  <a:path w="353059" h="515619">
                    <a:moveTo>
                      <a:pt x="176517" y="0"/>
                    </a:moveTo>
                    <a:lnTo>
                      <a:pt x="129703" y="7116"/>
                    </a:lnTo>
                    <a:lnTo>
                      <a:pt x="87779" y="26698"/>
                    </a:lnTo>
                    <a:lnTo>
                      <a:pt x="52297" y="56092"/>
                    </a:lnTo>
                    <a:lnTo>
                      <a:pt x="24805" y="92647"/>
                    </a:lnTo>
                    <a:lnTo>
                      <a:pt x="6856" y="133711"/>
                    </a:lnTo>
                    <a:lnTo>
                      <a:pt x="0" y="176631"/>
                    </a:lnTo>
                    <a:lnTo>
                      <a:pt x="5818" y="215731"/>
                    </a:lnTo>
                    <a:lnTo>
                      <a:pt x="22332" y="265380"/>
                    </a:lnTo>
                    <a:lnTo>
                      <a:pt x="46345" y="320771"/>
                    </a:lnTo>
                    <a:lnTo>
                      <a:pt x="74660" y="377096"/>
                    </a:lnTo>
                    <a:lnTo>
                      <a:pt x="104077" y="429547"/>
                    </a:lnTo>
                    <a:lnTo>
                      <a:pt x="131402" y="473316"/>
                    </a:lnTo>
                    <a:lnTo>
                      <a:pt x="166979" y="515581"/>
                    </a:lnTo>
                    <a:lnTo>
                      <a:pt x="181282" y="505963"/>
                    </a:lnTo>
                    <a:lnTo>
                      <a:pt x="235507" y="435502"/>
                    </a:lnTo>
                    <a:lnTo>
                      <a:pt x="268252" y="383920"/>
                    </a:lnTo>
                    <a:lnTo>
                      <a:pt x="299967" y="327612"/>
                    </a:lnTo>
                    <a:lnTo>
                      <a:pt x="327063" y="271208"/>
                    </a:lnTo>
                    <a:lnTo>
                      <a:pt x="345953" y="219337"/>
                    </a:lnTo>
                    <a:lnTo>
                      <a:pt x="353047" y="176631"/>
                    </a:lnTo>
                    <a:lnTo>
                      <a:pt x="346741" y="129676"/>
                    </a:lnTo>
                    <a:lnTo>
                      <a:pt x="328946" y="87483"/>
                    </a:lnTo>
                    <a:lnTo>
                      <a:pt x="301344" y="51735"/>
                    </a:lnTo>
                    <a:lnTo>
                      <a:pt x="265616" y="24115"/>
                    </a:lnTo>
                    <a:lnTo>
                      <a:pt x="223447" y="6309"/>
                    </a:lnTo>
                    <a:lnTo>
                      <a:pt x="176517" y="0"/>
                    </a:lnTo>
                    <a:close/>
                  </a:path>
                </a:pathLst>
              </a:custGeom>
              <a:solidFill>
                <a:srgbClr val="1F487C"/>
              </a:solidFill>
            </p:spPr>
            <p:txBody>
              <a:bodyPr wrap="square" lIns="0" tIns="0" rIns="0" bIns="0" rtlCol="0"/>
              <a:lstStyle/>
              <a:p>
                <a:endParaRPr sz="4000"/>
              </a:p>
            </p:txBody>
          </p:sp>
          <p:sp>
            <p:nvSpPr>
              <p:cNvPr id="39" name="object 40">
                <a:extLst>
                  <a:ext uri="{FF2B5EF4-FFF2-40B4-BE49-F238E27FC236}">
                    <a16:creationId xmlns:a16="http://schemas.microsoft.com/office/drawing/2014/main" id="{8C4B3DB9-7667-40F5-92EE-B3FBEE4B1883}"/>
                  </a:ext>
                </a:extLst>
              </p:cNvPr>
              <p:cNvSpPr/>
              <p:nvPr/>
            </p:nvSpPr>
            <p:spPr>
              <a:xfrm>
                <a:off x="1026159" y="2283459"/>
                <a:ext cx="261620" cy="264160"/>
              </a:xfrm>
              <a:custGeom>
                <a:avLst/>
                <a:gdLst/>
                <a:ahLst/>
                <a:cxnLst/>
                <a:rect l="l" t="t" r="r" b="b"/>
                <a:pathLst>
                  <a:path w="261619" h="264160">
                    <a:moveTo>
                      <a:pt x="130810" y="0"/>
                    </a:moveTo>
                    <a:lnTo>
                      <a:pt x="79890" y="10379"/>
                    </a:lnTo>
                    <a:lnTo>
                      <a:pt x="38311" y="38684"/>
                    </a:lnTo>
                    <a:lnTo>
                      <a:pt x="10278" y="80667"/>
                    </a:lnTo>
                    <a:lnTo>
                      <a:pt x="0" y="132080"/>
                    </a:lnTo>
                    <a:lnTo>
                      <a:pt x="10278" y="183492"/>
                    </a:lnTo>
                    <a:lnTo>
                      <a:pt x="38311" y="225475"/>
                    </a:lnTo>
                    <a:lnTo>
                      <a:pt x="79890" y="253780"/>
                    </a:lnTo>
                    <a:lnTo>
                      <a:pt x="130810" y="264160"/>
                    </a:lnTo>
                    <a:lnTo>
                      <a:pt x="181729" y="253780"/>
                    </a:lnTo>
                    <a:lnTo>
                      <a:pt x="223308" y="225475"/>
                    </a:lnTo>
                    <a:lnTo>
                      <a:pt x="251341" y="183492"/>
                    </a:lnTo>
                    <a:lnTo>
                      <a:pt x="261620" y="132080"/>
                    </a:lnTo>
                    <a:lnTo>
                      <a:pt x="251341" y="80667"/>
                    </a:lnTo>
                    <a:lnTo>
                      <a:pt x="223308" y="38684"/>
                    </a:lnTo>
                    <a:lnTo>
                      <a:pt x="181729" y="10379"/>
                    </a:lnTo>
                    <a:lnTo>
                      <a:pt x="130810" y="0"/>
                    </a:lnTo>
                    <a:close/>
                  </a:path>
                </a:pathLst>
              </a:custGeom>
              <a:solidFill>
                <a:srgbClr val="FFFFFF"/>
              </a:solidFill>
            </p:spPr>
            <p:txBody>
              <a:bodyPr wrap="square" lIns="0" tIns="0" rIns="0" bIns="0" rtlCol="0"/>
              <a:lstStyle/>
              <a:p>
                <a:endParaRPr sz="4000"/>
              </a:p>
            </p:txBody>
          </p:sp>
        </p:grpSp>
        <p:sp>
          <p:nvSpPr>
            <p:cNvPr id="40" name="object 41">
              <a:extLst>
                <a:ext uri="{FF2B5EF4-FFF2-40B4-BE49-F238E27FC236}">
                  <a16:creationId xmlns:a16="http://schemas.microsoft.com/office/drawing/2014/main" id="{F90B478F-7C56-488A-8FCA-A5FFE6F947AC}"/>
                </a:ext>
              </a:extLst>
            </p:cNvPr>
            <p:cNvSpPr/>
            <p:nvPr/>
          </p:nvSpPr>
          <p:spPr>
            <a:xfrm>
              <a:off x="1877057" y="214630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sp>
          <p:nvSpPr>
            <p:cNvPr id="41" name="object 42">
              <a:extLst>
                <a:ext uri="{FF2B5EF4-FFF2-40B4-BE49-F238E27FC236}">
                  <a16:creationId xmlns:a16="http://schemas.microsoft.com/office/drawing/2014/main" id="{DDFEE6E3-4F7A-4B70-956F-9625368E6F68}"/>
                </a:ext>
              </a:extLst>
            </p:cNvPr>
            <p:cNvSpPr/>
            <p:nvPr/>
          </p:nvSpPr>
          <p:spPr>
            <a:xfrm>
              <a:off x="3939537" y="214630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sp>
          <p:nvSpPr>
            <p:cNvPr id="42" name="object 44">
              <a:extLst>
                <a:ext uri="{FF2B5EF4-FFF2-40B4-BE49-F238E27FC236}">
                  <a16:creationId xmlns:a16="http://schemas.microsoft.com/office/drawing/2014/main" id="{F82EF4DA-FC66-4843-9481-9ED6A003CC9C}"/>
                </a:ext>
              </a:extLst>
            </p:cNvPr>
            <p:cNvSpPr/>
            <p:nvPr/>
          </p:nvSpPr>
          <p:spPr>
            <a:xfrm>
              <a:off x="2466334" y="2374900"/>
              <a:ext cx="474980" cy="431800"/>
            </a:xfrm>
            <a:custGeom>
              <a:avLst/>
              <a:gdLst/>
              <a:ahLst/>
              <a:cxnLst/>
              <a:rect l="l" t="t" r="r" b="b"/>
              <a:pathLst>
                <a:path w="474980" h="431800">
                  <a:moveTo>
                    <a:pt x="78485" y="135915"/>
                  </a:moveTo>
                  <a:lnTo>
                    <a:pt x="38595" y="135915"/>
                  </a:lnTo>
                  <a:lnTo>
                    <a:pt x="38714" y="413078"/>
                  </a:lnTo>
                  <a:lnTo>
                    <a:pt x="38759" y="413509"/>
                  </a:lnTo>
                  <a:lnTo>
                    <a:pt x="41122" y="424967"/>
                  </a:lnTo>
                  <a:lnTo>
                    <a:pt x="47078" y="428764"/>
                  </a:lnTo>
                  <a:lnTo>
                    <a:pt x="53784" y="431800"/>
                  </a:lnTo>
                  <a:lnTo>
                    <a:pt x="64274" y="431800"/>
                  </a:lnTo>
                  <a:lnTo>
                    <a:pt x="81864" y="405472"/>
                  </a:lnTo>
                  <a:lnTo>
                    <a:pt x="81663" y="368458"/>
                  </a:lnTo>
                  <a:lnTo>
                    <a:pt x="81610" y="251206"/>
                  </a:lnTo>
                  <a:lnTo>
                    <a:pt x="130708" y="251206"/>
                  </a:lnTo>
                  <a:lnTo>
                    <a:pt x="130708" y="176669"/>
                  </a:lnTo>
                  <a:lnTo>
                    <a:pt x="85407" y="176669"/>
                  </a:lnTo>
                  <a:lnTo>
                    <a:pt x="75285" y="168440"/>
                  </a:lnTo>
                  <a:lnTo>
                    <a:pt x="78485" y="135915"/>
                  </a:lnTo>
                  <a:close/>
                </a:path>
                <a:path w="474980" h="431800">
                  <a:moveTo>
                    <a:pt x="130708" y="251206"/>
                  </a:moveTo>
                  <a:lnTo>
                    <a:pt x="87439" y="251206"/>
                  </a:lnTo>
                  <a:lnTo>
                    <a:pt x="87432" y="380923"/>
                  </a:lnTo>
                  <a:lnTo>
                    <a:pt x="87312" y="405472"/>
                  </a:lnTo>
                  <a:lnTo>
                    <a:pt x="88006" y="414358"/>
                  </a:lnTo>
                  <a:lnTo>
                    <a:pt x="90585" y="421770"/>
                  </a:lnTo>
                  <a:lnTo>
                    <a:pt x="95513" y="427614"/>
                  </a:lnTo>
                  <a:lnTo>
                    <a:pt x="103251" y="431800"/>
                  </a:lnTo>
                  <a:lnTo>
                    <a:pt x="113753" y="431800"/>
                  </a:lnTo>
                  <a:lnTo>
                    <a:pt x="130815" y="405472"/>
                  </a:lnTo>
                  <a:lnTo>
                    <a:pt x="130708" y="251206"/>
                  </a:lnTo>
                  <a:close/>
                </a:path>
                <a:path w="474980" h="431800">
                  <a:moveTo>
                    <a:pt x="102870" y="79222"/>
                  </a:moveTo>
                  <a:lnTo>
                    <a:pt x="93891" y="79222"/>
                  </a:lnTo>
                  <a:lnTo>
                    <a:pt x="47828" y="79349"/>
                  </a:lnTo>
                  <a:lnTo>
                    <a:pt x="9582" y="97751"/>
                  </a:lnTo>
                  <a:lnTo>
                    <a:pt x="762" y="117817"/>
                  </a:lnTo>
                  <a:lnTo>
                    <a:pt x="0" y="119087"/>
                  </a:lnTo>
                  <a:lnTo>
                    <a:pt x="0" y="241211"/>
                  </a:lnTo>
                  <a:lnTo>
                    <a:pt x="2667" y="245770"/>
                  </a:lnTo>
                  <a:lnTo>
                    <a:pt x="5575" y="250063"/>
                  </a:lnTo>
                  <a:lnTo>
                    <a:pt x="11137" y="251333"/>
                  </a:lnTo>
                  <a:lnTo>
                    <a:pt x="18624" y="251715"/>
                  </a:lnTo>
                  <a:lnTo>
                    <a:pt x="24817" y="249275"/>
                  </a:lnTo>
                  <a:lnTo>
                    <a:pt x="29231" y="244321"/>
                  </a:lnTo>
                  <a:lnTo>
                    <a:pt x="31381" y="237159"/>
                  </a:lnTo>
                  <a:lnTo>
                    <a:pt x="31635" y="234759"/>
                  </a:lnTo>
                  <a:lnTo>
                    <a:pt x="31508" y="232219"/>
                  </a:lnTo>
                  <a:lnTo>
                    <a:pt x="31508" y="135915"/>
                  </a:lnTo>
                  <a:lnTo>
                    <a:pt x="78485" y="135915"/>
                  </a:lnTo>
                  <a:lnTo>
                    <a:pt x="81610" y="104152"/>
                  </a:lnTo>
                  <a:lnTo>
                    <a:pt x="206616" y="104152"/>
                  </a:lnTo>
                  <a:lnTo>
                    <a:pt x="206616" y="99974"/>
                  </a:lnTo>
                  <a:lnTo>
                    <a:pt x="193713" y="99974"/>
                  </a:lnTo>
                  <a:lnTo>
                    <a:pt x="187051" y="97828"/>
                  </a:lnTo>
                  <a:lnTo>
                    <a:pt x="81610" y="97828"/>
                  </a:lnTo>
                  <a:lnTo>
                    <a:pt x="76047" y="83527"/>
                  </a:lnTo>
                  <a:lnTo>
                    <a:pt x="142938" y="83527"/>
                  </a:lnTo>
                  <a:lnTo>
                    <a:pt x="130708" y="79603"/>
                  </a:lnTo>
                  <a:lnTo>
                    <a:pt x="129548" y="79476"/>
                  </a:lnTo>
                  <a:lnTo>
                    <a:pt x="117043" y="79476"/>
                  </a:lnTo>
                  <a:lnTo>
                    <a:pt x="112356" y="79349"/>
                  </a:lnTo>
                  <a:lnTo>
                    <a:pt x="102870" y="79349"/>
                  </a:lnTo>
                  <a:close/>
                </a:path>
                <a:path w="474980" h="431800">
                  <a:moveTo>
                    <a:pt x="293039" y="113144"/>
                  </a:moveTo>
                  <a:lnTo>
                    <a:pt x="130835" y="113144"/>
                  </a:lnTo>
                  <a:lnTo>
                    <a:pt x="136017" y="114020"/>
                  </a:lnTo>
                  <a:lnTo>
                    <a:pt x="193713" y="132753"/>
                  </a:lnTo>
                  <a:lnTo>
                    <a:pt x="193713" y="211467"/>
                  </a:lnTo>
                  <a:lnTo>
                    <a:pt x="200672" y="218427"/>
                  </a:lnTo>
                  <a:lnTo>
                    <a:pt x="468020" y="218427"/>
                  </a:lnTo>
                  <a:lnTo>
                    <a:pt x="474980" y="211467"/>
                  </a:lnTo>
                  <a:lnTo>
                    <a:pt x="474980" y="205524"/>
                  </a:lnTo>
                  <a:lnTo>
                    <a:pt x="207759" y="205524"/>
                  </a:lnTo>
                  <a:lnTo>
                    <a:pt x="206616" y="204381"/>
                  </a:lnTo>
                  <a:lnTo>
                    <a:pt x="206616" y="136931"/>
                  </a:lnTo>
                  <a:lnTo>
                    <a:pt x="293039" y="136931"/>
                  </a:lnTo>
                  <a:lnTo>
                    <a:pt x="293039" y="134150"/>
                  </a:lnTo>
                  <a:lnTo>
                    <a:pt x="251282" y="134150"/>
                  </a:lnTo>
                  <a:lnTo>
                    <a:pt x="252806" y="127939"/>
                  </a:lnTo>
                  <a:lnTo>
                    <a:pt x="251409" y="122631"/>
                  </a:lnTo>
                  <a:lnTo>
                    <a:pt x="247611" y="119087"/>
                  </a:lnTo>
                  <a:lnTo>
                    <a:pt x="248881" y="117309"/>
                  </a:lnTo>
                  <a:lnTo>
                    <a:pt x="293039" y="117309"/>
                  </a:lnTo>
                  <a:lnTo>
                    <a:pt x="293039" y="113144"/>
                  </a:lnTo>
                  <a:close/>
                </a:path>
                <a:path w="474980" h="431800">
                  <a:moveTo>
                    <a:pt x="474980" y="13538"/>
                  </a:moveTo>
                  <a:lnTo>
                    <a:pt x="460819" y="13538"/>
                  </a:lnTo>
                  <a:lnTo>
                    <a:pt x="462076" y="14808"/>
                  </a:lnTo>
                  <a:lnTo>
                    <a:pt x="462076" y="204381"/>
                  </a:lnTo>
                  <a:lnTo>
                    <a:pt x="460819" y="205524"/>
                  </a:lnTo>
                  <a:lnTo>
                    <a:pt x="474980" y="205524"/>
                  </a:lnTo>
                  <a:lnTo>
                    <a:pt x="474980" y="13538"/>
                  </a:lnTo>
                  <a:close/>
                </a:path>
                <a:path w="474980" h="431800">
                  <a:moveTo>
                    <a:pt x="206616" y="104152"/>
                  </a:moveTo>
                  <a:lnTo>
                    <a:pt x="89077" y="104152"/>
                  </a:lnTo>
                  <a:lnTo>
                    <a:pt x="95529" y="168440"/>
                  </a:lnTo>
                  <a:lnTo>
                    <a:pt x="85407" y="176669"/>
                  </a:lnTo>
                  <a:lnTo>
                    <a:pt x="130708" y="176669"/>
                  </a:lnTo>
                  <a:lnTo>
                    <a:pt x="130708" y="134899"/>
                  </a:lnTo>
                  <a:lnTo>
                    <a:pt x="130835" y="113144"/>
                  </a:lnTo>
                  <a:lnTo>
                    <a:pt x="293039" y="113144"/>
                  </a:lnTo>
                  <a:lnTo>
                    <a:pt x="293039" y="110477"/>
                  </a:lnTo>
                  <a:lnTo>
                    <a:pt x="225983" y="110477"/>
                  </a:lnTo>
                  <a:lnTo>
                    <a:pt x="219532" y="108331"/>
                  </a:lnTo>
                  <a:lnTo>
                    <a:pt x="213080" y="106299"/>
                  </a:lnTo>
                  <a:lnTo>
                    <a:pt x="206616" y="104152"/>
                  </a:lnTo>
                  <a:close/>
                </a:path>
                <a:path w="474980" h="431800">
                  <a:moveTo>
                    <a:pt x="401091" y="60871"/>
                  </a:moveTo>
                  <a:lnTo>
                    <a:pt x="401091" y="113385"/>
                  </a:lnTo>
                  <a:lnTo>
                    <a:pt x="348589" y="113385"/>
                  </a:lnTo>
                  <a:lnTo>
                    <a:pt x="352687" y="133642"/>
                  </a:lnTo>
                  <a:lnTo>
                    <a:pt x="352784" y="133896"/>
                  </a:lnTo>
                  <a:lnTo>
                    <a:pt x="363977" y="150453"/>
                  </a:lnTo>
                  <a:lnTo>
                    <a:pt x="380666" y="161673"/>
                  </a:lnTo>
                  <a:lnTo>
                    <a:pt x="401091" y="165785"/>
                  </a:lnTo>
                  <a:lnTo>
                    <a:pt x="421503" y="161673"/>
                  </a:lnTo>
                  <a:lnTo>
                    <a:pt x="438153" y="150453"/>
                  </a:lnTo>
                  <a:lnTo>
                    <a:pt x="449303" y="133896"/>
                  </a:lnTo>
                  <a:lnTo>
                    <a:pt x="449400" y="133642"/>
                  </a:lnTo>
                  <a:lnTo>
                    <a:pt x="453478" y="113385"/>
                  </a:lnTo>
                  <a:lnTo>
                    <a:pt x="449368" y="92953"/>
                  </a:lnTo>
                  <a:lnTo>
                    <a:pt x="438153" y="76260"/>
                  </a:lnTo>
                  <a:lnTo>
                    <a:pt x="421503" y="65000"/>
                  </a:lnTo>
                  <a:lnTo>
                    <a:pt x="401091" y="60871"/>
                  </a:lnTo>
                  <a:close/>
                </a:path>
                <a:path w="474980" h="431800">
                  <a:moveTo>
                    <a:pt x="293039" y="136931"/>
                  </a:moveTo>
                  <a:lnTo>
                    <a:pt x="206616" y="136931"/>
                  </a:lnTo>
                  <a:lnTo>
                    <a:pt x="216865" y="140347"/>
                  </a:lnTo>
                  <a:lnTo>
                    <a:pt x="220408" y="141363"/>
                  </a:lnTo>
                  <a:lnTo>
                    <a:pt x="223824" y="142494"/>
                  </a:lnTo>
                  <a:lnTo>
                    <a:pt x="217373" y="151485"/>
                  </a:lnTo>
                  <a:lnTo>
                    <a:pt x="216865" y="152247"/>
                  </a:lnTo>
                  <a:lnTo>
                    <a:pt x="217500" y="153758"/>
                  </a:lnTo>
                  <a:lnTo>
                    <a:pt x="220040" y="155536"/>
                  </a:lnTo>
                  <a:lnTo>
                    <a:pt x="221551" y="155663"/>
                  </a:lnTo>
                  <a:lnTo>
                    <a:pt x="222186" y="154901"/>
                  </a:lnTo>
                  <a:lnTo>
                    <a:pt x="225983" y="149580"/>
                  </a:lnTo>
                  <a:lnTo>
                    <a:pt x="293039" y="149580"/>
                  </a:lnTo>
                  <a:lnTo>
                    <a:pt x="293039" y="136931"/>
                  </a:lnTo>
                  <a:close/>
                </a:path>
                <a:path w="474980" h="431800">
                  <a:moveTo>
                    <a:pt x="293039" y="149580"/>
                  </a:moveTo>
                  <a:lnTo>
                    <a:pt x="225983" y="149580"/>
                  </a:lnTo>
                  <a:lnTo>
                    <a:pt x="225983" y="154266"/>
                  </a:lnTo>
                  <a:lnTo>
                    <a:pt x="293039" y="154266"/>
                  </a:lnTo>
                  <a:lnTo>
                    <a:pt x="293039" y="149580"/>
                  </a:lnTo>
                  <a:close/>
                </a:path>
                <a:path w="474980" h="431800">
                  <a:moveTo>
                    <a:pt x="293039" y="97066"/>
                  </a:moveTo>
                  <a:lnTo>
                    <a:pt x="225983" y="97066"/>
                  </a:lnTo>
                  <a:lnTo>
                    <a:pt x="225983" y="110477"/>
                  </a:lnTo>
                  <a:lnTo>
                    <a:pt x="293039" y="110477"/>
                  </a:lnTo>
                  <a:lnTo>
                    <a:pt x="293039" y="97066"/>
                  </a:lnTo>
                  <a:close/>
                </a:path>
                <a:path w="474980" h="431800">
                  <a:moveTo>
                    <a:pt x="468020" y="635"/>
                  </a:moveTo>
                  <a:lnTo>
                    <a:pt x="200672" y="635"/>
                  </a:lnTo>
                  <a:lnTo>
                    <a:pt x="193713" y="7594"/>
                  </a:lnTo>
                  <a:lnTo>
                    <a:pt x="193713" y="99974"/>
                  </a:lnTo>
                  <a:lnTo>
                    <a:pt x="206616" y="99974"/>
                  </a:lnTo>
                  <a:lnTo>
                    <a:pt x="206616" y="14808"/>
                  </a:lnTo>
                  <a:lnTo>
                    <a:pt x="207759" y="13538"/>
                  </a:lnTo>
                  <a:lnTo>
                    <a:pt x="474980" y="13538"/>
                  </a:lnTo>
                  <a:lnTo>
                    <a:pt x="474980" y="7594"/>
                  </a:lnTo>
                  <a:lnTo>
                    <a:pt x="468020" y="635"/>
                  </a:lnTo>
                  <a:close/>
                </a:path>
                <a:path w="474980" h="431800">
                  <a:moveTo>
                    <a:pt x="386295" y="46570"/>
                  </a:moveTo>
                  <a:lnTo>
                    <a:pt x="365883" y="50700"/>
                  </a:lnTo>
                  <a:lnTo>
                    <a:pt x="349234" y="61960"/>
                  </a:lnTo>
                  <a:lnTo>
                    <a:pt x="338018" y="78653"/>
                  </a:lnTo>
                  <a:lnTo>
                    <a:pt x="333908" y="99085"/>
                  </a:lnTo>
                  <a:lnTo>
                    <a:pt x="386295" y="99085"/>
                  </a:lnTo>
                  <a:lnTo>
                    <a:pt x="386295" y="46570"/>
                  </a:lnTo>
                  <a:close/>
                </a:path>
                <a:path w="474980" h="431800">
                  <a:moveTo>
                    <a:pt x="142938" y="83527"/>
                  </a:moveTo>
                  <a:lnTo>
                    <a:pt x="94640" y="83527"/>
                  </a:lnTo>
                  <a:lnTo>
                    <a:pt x="89077" y="97828"/>
                  </a:lnTo>
                  <a:lnTo>
                    <a:pt x="187051" y="97828"/>
                  </a:lnTo>
                  <a:lnTo>
                    <a:pt x="142938" y="83527"/>
                  </a:lnTo>
                  <a:close/>
                </a:path>
                <a:path w="474980" h="431800">
                  <a:moveTo>
                    <a:pt x="275323" y="80238"/>
                  </a:moveTo>
                  <a:lnTo>
                    <a:pt x="268109" y="80238"/>
                  </a:lnTo>
                  <a:lnTo>
                    <a:pt x="256222" y="97066"/>
                  </a:lnTo>
                  <a:lnTo>
                    <a:pt x="263309" y="97066"/>
                  </a:lnTo>
                  <a:lnTo>
                    <a:pt x="275323" y="80238"/>
                  </a:lnTo>
                  <a:close/>
                </a:path>
                <a:path w="474980" h="431800">
                  <a:moveTo>
                    <a:pt x="293039" y="60109"/>
                  </a:moveTo>
                  <a:lnTo>
                    <a:pt x="225983" y="60109"/>
                  </a:lnTo>
                  <a:lnTo>
                    <a:pt x="225983" y="80238"/>
                  </a:lnTo>
                  <a:lnTo>
                    <a:pt x="293039" y="80238"/>
                  </a:lnTo>
                  <a:lnTo>
                    <a:pt x="293039" y="60109"/>
                  </a:lnTo>
                  <a:close/>
                </a:path>
                <a:path w="474980" h="431800">
                  <a:moveTo>
                    <a:pt x="123748" y="78841"/>
                  </a:moveTo>
                  <a:lnTo>
                    <a:pt x="117043" y="79476"/>
                  </a:lnTo>
                  <a:lnTo>
                    <a:pt x="129548" y="79476"/>
                  </a:lnTo>
                  <a:lnTo>
                    <a:pt x="123748" y="78841"/>
                  </a:lnTo>
                  <a:close/>
                </a:path>
                <a:path w="474980" h="431800">
                  <a:moveTo>
                    <a:pt x="90601" y="0"/>
                  </a:moveTo>
                  <a:lnTo>
                    <a:pt x="76936" y="0"/>
                  </a:lnTo>
                  <a:lnTo>
                    <a:pt x="73901" y="1524"/>
                  </a:lnTo>
                  <a:lnTo>
                    <a:pt x="72250" y="2146"/>
                  </a:lnTo>
                  <a:lnTo>
                    <a:pt x="61013" y="8483"/>
                  </a:lnTo>
                  <a:lnTo>
                    <a:pt x="52860" y="18272"/>
                  </a:lnTo>
                  <a:lnTo>
                    <a:pt x="48550" y="30217"/>
                  </a:lnTo>
                  <a:lnTo>
                    <a:pt x="48844" y="43027"/>
                  </a:lnTo>
                  <a:lnTo>
                    <a:pt x="53088" y="53741"/>
                  </a:lnTo>
                  <a:lnTo>
                    <a:pt x="60215" y="62484"/>
                  </a:lnTo>
                  <a:lnTo>
                    <a:pt x="69502" y="68616"/>
                  </a:lnTo>
                  <a:lnTo>
                    <a:pt x="80225" y="71501"/>
                  </a:lnTo>
                  <a:lnTo>
                    <a:pt x="91775" y="70717"/>
                  </a:lnTo>
                  <a:lnTo>
                    <a:pt x="102223" y="66551"/>
                  </a:lnTo>
                  <a:lnTo>
                    <a:pt x="110845" y="59417"/>
                  </a:lnTo>
                  <a:lnTo>
                    <a:pt x="116916" y="49733"/>
                  </a:lnTo>
                  <a:lnTo>
                    <a:pt x="119684" y="38386"/>
                  </a:lnTo>
                  <a:lnTo>
                    <a:pt x="118764" y="27112"/>
                  </a:lnTo>
                  <a:lnTo>
                    <a:pt x="114262" y="16741"/>
                  </a:lnTo>
                  <a:lnTo>
                    <a:pt x="106286" y="8102"/>
                  </a:lnTo>
                  <a:lnTo>
                    <a:pt x="101727" y="4559"/>
                  </a:lnTo>
                  <a:lnTo>
                    <a:pt x="95783" y="2654"/>
                  </a:lnTo>
                  <a:lnTo>
                    <a:pt x="90601" y="0"/>
                  </a:lnTo>
                  <a:close/>
                </a:path>
                <a:path w="474980" h="431800">
                  <a:moveTo>
                    <a:pt x="302907" y="31381"/>
                  </a:moveTo>
                  <a:lnTo>
                    <a:pt x="302399" y="32270"/>
                  </a:lnTo>
                  <a:lnTo>
                    <a:pt x="282536" y="60109"/>
                  </a:lnTo>
                  <a:lnTo>
                    <a:pt x="289623" y="60109"/>
                  </a:lnTo>
                  <a:lnTo>
                    <a:pt x="307086" y="35560"/>
                  </a:lnTo>
                  <a:lnTo>
                    <a:pt x="307594" y="34798"/>
                  </a:lnTo>
                  <a:lnTo>
                    <a:pt x="307086" y="33413"/>
                  </a:lnTo>
                  <a:lnTo>
                    <a:pt x="304431" y="31508"/>
                  </a:lnTo>
                  <a:lnTo>
                    <a:pt x="302907" y="31381"/>
                  </a:lnTo>
                  <a:close/>
                </a:path>
              </a:pathLst>
            </a:custGeom>
            <a:solidFill>
              <a:srgbClr val="4F81BC"/>
            </a:solidFill>
          </p:spPr>
          <p:txBody>
            <a:bodyPr wrap="square" lIns="0" tIns="0" rIns="0" bIns="0" rtlCol="0"/>
            <a:lstStyle/>
            <a:p>
              <a:endParaRPr sz="4000"/>
            </a:p>
          </p:txBody>
        </p:sp>
        <p:sp>
          <p:nvSpPr>
            <p:cNvPr id="43" name="object 45">
              <a:extLst>
                <a:ext uri="{FF2B5EF4-FFF2-40B4-BE49-F238E27FC236}">
                  <a16:creationId xmlns:a16="http://schemas.microsoft.com/office/drawing/2014/main" id="{F79D388F-AD2F-4C85-82F0-DC09AD931B2D}"/>
                </a:ext>
              </a:extLst>
            </p:cNvPr>
            <p:cNvSpPr/>
            <p:nvPr/>
          </p:nvSpPr>
          <p:spPr>
            <a:xfrm>
              <a:off x="7215568" y="2665323"/>
              <a:ext cx="476884" cy="734695"/>
            </a:xfrm>
            <a:custGeom>
              <a:avLst/>
              <a:gdLst/>
              <a:ahLst/>
              <a:cxnLst/>
              <a:rect l="l" t="t" r="r" b="b"/>
              <a:pathLst>
                <a:path w="476884" h="734695">
                  <a:moveTo>
                    <a:pt x="476643" y="366826"/>
                  </a:moveTo>
                  <a:lnTo>
                    <a:pt x="468604" y="325501"/>
                  </a:lnTo>
                  <a:lnTo>
                    <a:pt x="444487" y="289166"/>
                  </a:lnTo>
                  <a:lnTo>
                    <a:pt x="187490" y="32169"/>
                  </a:lnTo>
                  <a:lnTo>
                    <a:pt x="151155" y="8039"/>
                  </a:lnTo>
                  <a:lnTo>
                    <a:pt x="109829" y="0"/>
                  </a:lnTo>
                  <a:lnTo>
                    <a:pt x="68491" y="8039"/>
                  </a:lnTo>
                  <a:lnTo>
                    <a:pt x="32169" y="32169"/>
                  </a:lnTo>
                  <a:lnTo>
                    <a:pt x="8039" y="68503"/>
                  </a:lnTo>
                  <a:lnTo>
                    <a:pt x="0" y="109829"/>
                  </a:lnTo>
                  <a:lnTo>
                    <a:pt x="8039" y="151155"/>
                  </a:lnTo>
                  <a:lnTo>
                    <a:pt x="32169" y="187490"/>
                  </a:lnTo>
                  <a:lnTo>
                    <a:pt x="211785" y="367106"/>
                  </a:lnTo>
                  <a:lnTo>
                    <a:pt x="32156" y="546735"/>
                  </a:lnTo>
                  <a:lnTo>
                    <a:pt x="8039" y="583069"/>
                  </a:lnTo>
                  <a:lnTo>
                    <a:pt x="0" y="624395"/>
                  </a:lnTo>
                  <a:lnTo>
                    <a:pt x="8039" y="665721"/>
                  </a:lnTo>
                  <a:lnTo>
                    <a:pt x="32156" y="702056"/>
                  </a:lnTo>
                  <a:lnTo>
                    <a:pt x="68491" y="726173"/>
                  </a:lnTo>
                  <a:lnTo>
                    <a:pt x="109816" y="734225"/>
                  </a:lnTo>
                  <a:lnTo>
                    <a:pt x="151155" y="726173"/>
                  </a:lnTo>
                  <a:lnTo>
                    <a:pt x="187477" y="702056"/>
                  </a:lnTo>
                  <a:lnTo>
                    <a:pt x="444474" y="445058"/>
                  </a:lnTo>
                  <a:lnTo>
                    <a:pt x="468604" y="408724"/>
                  </a:lnTo>
                  <a:lnTo>
                    <a:pt x="476643" y="367398"/>
                  </a:lnTo>
                  <a:lnTo>
                    <a:pt x="476580" y="367118"/>
                  </a:lnTo>
                  <a:lnTo>
                    <a:pt x="476643" y="366826"/>
                  </a:lnTo>
                  <a:close/>
                </a:path>
              </a:pathLst>
            </a:custGeom>
            <a:solidFill>
              <a:srgbClr val="F79546"/>
            </a:solidFill>
          </p:spPr>
          <p:txBody>
            <a:bodyPr wrap="square" lIns="0" tIns="0" rIns="0" bIns="0" rtlCol="0"/>
            <a:lstStyle/>
            <a:p>
              <a:endParaRPr sz="4000"/>
            </a:p>
          </p:txBody>
        </p:sp>
        <p:sp>
          <p:nvSpPr>
            <p:cNvPr id="44" name="object 46">
              <a:extLst>
                <a:ext uri="{FF2B5EF4-FFF2-40B4-BE49-F238E27FC236}">
                  <a16:creationId xmlns:a16="http://schemas.microsoft.com/office/drawing/2014/main" id="{D98F7186-813A-4DD1-AB17-392BC950689F}"/>
                </a:ext>
              </a:extLst>
            </p:cNvPr>
            <p:cNvSpPr txBox="1"/>
            <p:nvPr/>
          </p:nvSpPr>
          <p:spPr>
            <a:xfrm>
              <a:off x="711824" y="3324410"/>
              <a:ext cx="877589" cy="336033"/>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404040"/>
                  </a:solidFill>
                  <a:latin typeface="Arial"/>
                  <a:cs typeface="Arial"/>
                </a:rPr>
                <a:t>Start</a:t>
              </a:r>
              <a:endParaRPr sz="3200" dirty="0">
                <a:latin typeface="Arial"/>
                <a:cs typeface="Arial"/>
              </a:endParaRPr>
            </a:p>
          </p:txBody>
        </p:sp>
        <p:sp>
          <p:nvSpPr>
            <p:cNvPr id="45" name="object 47">
              <a:extLst>
                <a:ext uri="{FF2B5EF4-FFF2-40B4-BE49-F238E27FC236}">
                  <a16:creationId xmlns:a16="http://schemas.microsoft.com/office/drawing/2014/main" id="{5FCF209F-F79D-4B27-A590-45E942857DB2}"/>
                </a:ext>
              </a:extLst>
            </p:cNvPr>
            <p:cNvSpPr txBox="1"/>
            <p:nvPr/>
          </p:nvSpPr>
          <p:spPr>
            <a:xfrm>
              <a:off x="1058614" y="2242409"/>
              <a:ext cx="194945" cy="376971"/>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404040"/>
                  </a:solidFill>
                  <a:latin typeface="Arial"/>
                  <a:cs typeface="Arial"/>
                </a:rPr>
                <a:t>A</a:t>
              </a:r>
              <a:endParaRPr sz="3600">
                <a:latin typeface="Arial"/>
                <a:cs typeface="Arial"/>
              </a:endParaRPr>
            </a:p>
          </p:txBody>
        </p:sp>
        <p:sp>
          <p:nvSpPr>
            <p:cNvPr id="46" name="object 48">
              <a:extLst>
                <a:ext uri="{FF2B5EF4-FFF2-40B4-BE49-F238E27FC236}">
                  <a16:creationId xmlns:a16="http://schemas.microsoft.com/office/drawing/2014/main" id="{D4D0677D-9774-42D3-8697-028517ABBF5A}"/>
                </a:ext>
              </a:extLst>
            </p:cNvPr>
            <p:cNvSpPr/>
            <p:nvPr/>
          </p:nvSpPr>
          <p:spPr>
            <a:xfrm>
              <a:off x="5943597" y="214630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grpSp>
          <p:nvGrpSpPr>
            <p:cNvPr id="47" name="object 49">
              <a:extLst>
                <a:ext uri="{FF2B5EF4-FFF2-40B4-BE49-F238E27FC236}">
                  <a16:creationId xmlns:a16="http://schemas.microsoft.com/office/drawing/2014/main" id="{3BDE463A-81BA-4C3D-B064-A6F41D59E80A}"/>
                </a:ext>
              </a:extLst>
            </p:cNvPr>
            <p:cNvGrpSpPr/>
            <p:nvPr/>
          </p:nvGrpSpPr>
          <p:grpSpPr>
            <a:xfrm>
              <a:off x="452118" y="2288543"/>
              <a:ext cx="6426200" cy="972819"/>
              <a:chOff x="452118" y="2288543"/>
              <a:chExt cx="6426200" cy="972819"/>
            </a:xfrm>
          </p:grpSpPr>
          <p:sp>
            <p:nvSpPr>
              <p:cNvPr id="48" name="object 50">
                <a:extLst>
                  <a:ext uri="{FF2B5EF4-FFF2-40B4-BE49-F238E27FC236}">
                    <a16:creationId xmlns:a16="http://schemas.microsoft.com/office/drawing/2014/main" id="{35836C2F-CE9C-4A92-9041-852F0ACBA575}"/>
                  </a:ext>
                </a:extLst>
              </p:cNvPr>
              <p:cNvSpPr/>
              <p:nvPr/>
            </p:nvSpPr>
            <p:spPr>
              <a:xfrm>
                <a:off x="6416042" y="2288543"/>
                <a:ext cx="462280" cy="523240"/>
              </a:xfrm>
              <a:custGeom>
                <a:avLst/>
                <a:gdLst/>
                <a:ahLst/>
                <a:cxnLst/>
                <a:rect l="l" t="t" r="r" b="b"/>
                <a:pathLst>
                  <a:path w="462279" h="523239">
                    <a:moveTo>
                      <a:pt x="322478" y="300989"/>
                    </a:moveTo>
                    <a:lnTo>
                      <a:pt x="139649" y="300989"/>
                    </a:lnTo>
                    <a:lnTo>
                      <a:pt x="139649" y="411479"/>
                    </a:lnTo>
                    <a:lnTo>
                      <a:pt x="0" y="411479"/>
                    </a:lnTo>
                    <a:lnTo>
                      <a:pt x="0" y="523239"/>
                    </a:lnTo>
                    <a:lnTo>
                      <a:pt x="462279" y="523239"/>
                    </a:lnTo>
                    <a:lnTo>
                      <a:pt x="462279" y="476249"/>
                    </a:lnTo>
                    <a:lnTo>
                      <a:pt x="225450" y="476249"/>
                    </a:lnTo>
                    <a:lnTo>
                      <a:pt x="225450" y="462279"/>
                    </a:lnTo>
                    <a:lnTo>
                      <a:pt x="217982" y="461009"/>
                    </a:lnTo>
                    <a:lnTo>
                      <a:pt x="210994" y="459739"/>
                    </a:lnTo>
                    <a:lnTo>
                      <a:pt x="204812" y="458469"/>
                    </a:lnTo>
                    <a:lnTo>
                      <a:pt x="199758" y="455929"/>
                    </a:lnTo>
                    <a:lnTo>
                      <a:pt x="204342" y="438149"/>
                    </a:lnTo>
                    <a:lnTo>
                      <a:pt x="243903" y="438149"/>
                    </a:lnTo>
                    <a:lnTo>
                      <a:pt x="243903" y="429259"/>
                    </a:lnTo>
                    <a:lnTo>
                      <a:pt x="239052" y="425449"/>
                    </a:lnTo>
                    <a:lnTo>
                      <a:pt x="216841" y="417829"/>
                    </a:lnTo>
                    <a:lnTo>
                      <a:pt x="208251" y="411479"/>
                    </a:lnTo>
                    <a:lnTo>
                      <a:pt x="202704" y="403859"/>
                    </a:lnTo>
                    <a:lnTo>
                      <a:pt x="200736" y="394969"/>
                    </a:lnTo>
                    <a:lnTo>
                      <a:pt x="202442" y="384809"/>
                    </a:lnTo>
                    <a:lnTo>
                      <a:pt x="207414" y="377189"/>
                    </a:lnTo>
                    <a:lnTo>
                      <a:pt x="215432" y="370839"/>
                    </a:lnTo>
                    <a:lnTo>
                      <a:pt x="226275" y="368299"/>
                    </a:lnTo>
                    <a:lnTo>
                      <a:pt x="226275" y="353059"/>
                    </a:lnTo>
                    <a:lnTo>
                      <a:pt x="322478" y="353059"/>
                    </a:lnTo>
                    <a:lnTo>
                      <a:pt x="322478" y="300989"/>
                    </a:lnTo>
                    <a:close/>
                  </a:path>
                  <a:path w="462279" h="523239">
                    <a:moveTo>
                      <a:pt x="247662" y="383539"/>
                    </a:moveTo>
                    <a:lnTo>
                      <a:pt x="226974" y="383539"/>
                    </a:lnTo>
                    <a:lnTo>
                      <a:pt x="223786" y="387349"/>
                    </a:lnTo>
                    <a:lnTo>
                      <a:pt x="223786" y="397509"/>
                    </a:lnTo>
                    <a:lnTo>
                      <a:pt x="229057" y="400049"/>
                    </a:lnTo>
                    <a:lnTo>
                      <a:pt x="241960" y="405129"/>
                    </a:lnTo>
                    <a:lnTo>
                      <a:pt x="253469" y="410209"/>
                    </a:lnTo>
                    <a:lnTo>
                      <a:pt x="261316" y="416559"/>
                    </a:lnTo>
                    <a:lnTo>
                      <a:pt x="265804" y="424179"/>
                    </a:lnTo>
                    <a:lnTo>
                      <a:pt x="267233" y="433069"/>
                    </a:lnTo>
                    <a:lnTo>
                      <a:pt x="265465" y="443229"/>
                    </a:lnTo>
                    <a:lnTo>
                      <a:pt x="260275" y="450849"/>
                    </a:lnTo>
                    <a:lnTo>
                      <a:pt x="251829" y="457199"/>
                    </a:lnTo>
                    <a:lnTo>
                      <a:pt x="240296" y="461009"/>
                    </a:lnTo>
                    <a:lnTo>
                      <a:pt x="240296" y="476249"/>
                    </a:lnTo>
                    <a:lnTo>
                      <a:pt x="462279" y="476249"/>
                    </a:lnTo>
                    <a:lnTo>
                      <a:pt x="462279" y="411479"/>
                    </a:lnTo>
                    <a:lnTo>
                      <a:pt x="322478" y="411479"/>
                    </a:lnTo>
                    <a:lnTo>
                      <a:pt x="322478" y="388619"/>
                    </a:lnTo>
                    <a:lnTo>
                      <a:pt x="258622" y="388619"/>
                    </a:lnTo>
                    <a:lnTo>
                      <a:pt x="254596" y="387349"/>
                    </a:lnTo>
                    <a:lnTo>
                      <a:pt x="247662" y="383539"/>
                    </a:lnTo>
                    <a:close/>
                  </a:path>
                  <a:path w="462279" h="523239">
                    <a:moveTo>
                      <a:pt x="243903" y="438149"/>
                    </a:moveTo>
                    <a:lnTo>
                      <a:pt x="204342" y="438149"/>
                    </a:lnTo>
                    <a:lnTo>
                      <a:pt x="209579" y="440689"/>
                    </a:lnTo>
                    <a:lnTo>
                      <a:pt x="215609" y="443229"/>
                    </a:lnTo>
                    <a:lnTo>
                      <a:pt x="222289" y="444499"/>
                    </a:lnTo>
                    <a:lnTo>
                      <a:pt x="238074" y="444499"/>
                    </a:lnTo>
                    <a:lnTo>
                      <a:pt x="243903" y="441959"/>
                    </a:lnTo>
                    <a:lnTo>
                      <a:pt x="243903" y="438149"/>
                    </a:lnTo>
                    <a:close/>
                  </a:path>
                  <a:path w="462279" h="523239">
                    <a:moveTo>
                      <a:pt x="65225" y="201929"/>
                    </a:moveTo>
                    <a:lnTo>
                      <a:pt x="39700" y="201929"/>
                    </a:lnTo>
                    <a:lnTo>
                      <a:pt x="39700" y="387349"/>
                    </a:lnTo>
                    <a:lnTo>
                      <a:pt x="41363" y="394969"/>
                    </a:lnTo>
                    <a:lnTo>
                      <a:pt x="45250" y="398779"/>
                    </a:lnTo>
                    <a:lnTo>
                      <a:pt x="49834" y="400049"/>
                    </a:lnTo>
                    <a:lnTo>
                      <a:pt x="56921" y="400049"/>
                    </a:lnTo>
                    <a:lnTo>
                      <a:pt x="65100" y="397509"/>
                    </a:lnTo>
                    <a:lnTo>
                      <a:pt x="67741" y="391159"/>
                    </a:lnTo>
                    <a:lnTo>
                      <a:pt x="67650" y="367029"/>
                    </a:lnTo>
                    <a:lnTo>
                      <a:pt x="67602" y="279399"/>
                    </a:lnTo>
                    <a:lnTo>
                      <a:pt x="100614" y="279399"/>
                    </a:lnTo>
                    <a:lnTo>
                      <a:pt x="100629" y="243839"/>
                    </a:lnTo>
                    <a:lnTo>
                      <a:pt x="69545" y="243839"/>
                    </a:lnTo>
                    <a:lnTo>
                      <a:pt x="63157" y="237489"/>
                    </a:lnTo>
                    <a:lnTo>
                      <a:pt x="65225" y="201929"/>
                    </a:lnTo>
                    <a:close/>
                  </a:path>
                  <a:path w="462279" h="523239">
                    <a:moveTo>
                      <a:pt x="100614" y="279399"/>
                    </a:moveTo>
                    <a:lnTo>
                      <a:pt x="72466" y="279399"/>
                    </a:lnTo>
                    <a:lnTo>
                      <a:pt x="72414" y="367029"/>
                    </a:lnTo>
                    <a:lnTo>
                      <a:pt x="72306" y="383539"/>
                    </a:lnTo>
                    <a:lnTo>
                      <a:pt x="72186" y="391159"/>
                    </a:lnTo>
                    <a:lnTo>
                      <a:pt x="74688" y="397509"/>
                    </a:lnTo>
                    <a:lnTo>
                      <a:pt x="83019" y="400049"/>
                    </a:lnTo>
                    <a:lnTo>
                      <a:pt x="90093" y="400049"/>
                    </a:lnTo>
                    <a:lnTo>
                      <a:pt x="98285" y="397509"/>
                    </a:lnTo>
                    <a:lnTo>
                      <a:pt x="100647" y="391159"/>
                    </a:lnTo>
                    <a:lnTo>
                      <a:pt x="100614" y="279399"/>
                    </a:lnTo>
                    <a:close/>
                  </a:path>
                  <a:path w="462279" h="523239">
                    <a:moveTo>
                      <a:pt x="389512" y="201929"/>
                    </a:moveTo>
                    <a:lnTo>
                      <a:pt x="363994" y="201929"/>
                    </a:lnTo>
                    <a:lnTo>
                      <a:pt x="363994" y="387349"/>
                    </a:lnTo>
                    <a:lnTo>
                      <a:pt x="365658" y="394969"/>
                    </a:lnTo>
                    <a:lnTo>
                      <a:pt x="369544" y="398779"/>
                    </a:lnTo>
                    <a:lnTo>
                      <a:pt x="374129" y="400049"/>
                    </a:lnTo>
                    <a:lnTo>
                      <a:pt x="381203" y="400049"/>
                    </a:lnTo>
                    <a:lnTo>
                      <a:pt x="389394" y="397509"/>
                    </a:lnTo>
                    <a:lnTo>
                      <a:pt x="392036" y="391159"/>
                    </a:lnTo>
                    <a:lnTo>
                      <a:pt x="391945" y="367029"/>
                    </a:lnTo>
                    <a:lnTo>
                      <a:pt x="391896" y="279399"/>
                    </a:lnTo>
                    <a:lnTo>
                      <a:pt x="424899" y="279399"/>
                    </a:lnTo>
                    <a:lnTo>
                      <a:pt x="424914" y="243839"/>
                    </a:lnTo>
                    <a:lnTo>
                      <a:pt x="393839" y="243839"/>
                    </a:lnTo>
                    <a:lnTo>
                      <a:pt x="387451" y="237489"/>
                    </a:lnTo>
                    <a:lnTo>
                      <a:pt x="389512" y="201929"/>
                    </a:lnTo>
                    <a:close/>
                  </a:path>
                  <a:path w="462279" h="523239">
                    <a:moveTo>
                      <a:pt x="424899" y="279399"/>
                    </a:moveTo>
                    <a:lnTo>
                      <a:pt x="396747" y="279399"/>
                    </a:lnTo>
                    <a:lnTo>
                      <a:pt x="396704" y="367029"/>
                    </a:lnTo>
                    <a:lnTo>
                      <a:pt x="396601" y="383539"/>
                    </a:lnTo>
                    <a:lnTo>
                      <a:pt x="396481" y="391159"/>
                    </a:lnTo>
                    <a:lnTo>
                      <a:pt x="398970" y="397509"/>
                    </a:lnTo>
                    <a:lnTo>
                      <a:pt x="407301" y="400049"/>
                    </a:lnTo>
                    <a:lnTo>
                      <a:pt x="414388" y="400049"/>
                    </a:lnTo>
                    <a:lnTo>
                      <a:pt x="422579" y="397509"/>
                    </a:lnTo>
                    <a:lnTo>
                      <a:pt x="424929" y="391159"/>
                    </a:lnTo>
                    <a:lnTo>
                      <a:pt x="424899" y="279399"/>
                    </a:lnTo>
                    <a:close/>
                  </a:path>
                  <a:path w="462279" h="523239">
                    <a:moveTo>
                      <a:pt x="322478" y="353059"/>
                    </a:moveTo>
                    <a:lnTo>
                      <a:pt x="240995" y="353059"/>
                    </a:lnTo>
                    <a:lnTo>
                      <a:pt x="240995" y="367029"/>
                    </a:lnTo>
                    <a:lnTo>
                      <a:pt x="251129" y="367029"/>
                    </a:lnTo>
                    <a:lnTo>
                      <a:pt x="258063" y="369569"/>
                    </a:lnTo>
                    <a:lnTo>
                      <a:pt x="262928" y="372109"/>
                    </a:lnTo>
                    <a:lnTo>
                      <a:pt x="258622" y="388619"/>
                    </a:lnTo>
                    <a:lnTo>
                      <a:pt x="322478" y="388619"/>
                    </a:lnTo>
                    <a:lnTo>
                      <a:pt x="322478" y="353059"/>
                    </a:lnTo>
                    <a:close/>
                  </a:path>
                  <a:path w="462279" h="523239">
                    <a:moveTo>
                      <a:pt x="226436" y="91439"/>
                    </a:moveTo>
                    <a:lnTo>
                      <a:pt x="200875" y="91439"/>
                    </a:lnTo>
                    <a:lnTo>
                      <a:pt x="200875" y="278129"/>
                    </a:lnTo>
                    <a:lnTo>
                      <a:pt x="202539" y="285749"/>
                    </a:lnTo>
                    <a:lnTo>
                      <a:pt x="206425" y="288289"/>
                    </a:lnTo>
                    <a:lnTo>
                      <a:pt x="211010" y="289559"/>
                    </a:lnTo>
                    <a:lnTo>
                      <a:pt x="218084" y="289559"/>
                    </a:lnTo>
                    <a:lnTo>
                      <a:pt x="226275" y="287019"/>
                    </a:lnTo>
                    <a:lnTo>
                      <a:pt x="228917" y="280669"/>
                    </a:lnTo>
                    <a:lnTo>
                      <a:pt x="228826" y="256539"/>
                    </a:lnTo>
                    <a:lnTo>
                      <a:pt x="228777" y="168909"/>
                    </a:lnTo>
                    <a:lnTo>
                      <a:pt x="261779" y="168909"/>
                    </a:lnTo>
                    <a:lnTo>
                      <a:pt x="261800" y="134619"/>
                    </a:lnTo>
                    <a:lnTo>
                      <a:pt x="230720" y="134619"/>
                    </a:lnTo>
                    <a:lnTo>
                      <a:pt x="224332" y="126999"/>
                    </a:lnTo>
                    <a:lnTo>
                      <a:pt x="226436" y="91439"/>
                    </a:lnTo>
                    <a:close/>
                  </a:path>
                  <a:path w="462279" h="523239">
                    <a:moveTo>
                      <a:pt x="261779" y="168909"/>
                    </a:moveTo>
                    <a:lnTo>
                      <a:pt x="233641" y="168909"/>
                    </a:lnTo>
                    <a:lnTo>
                      <a:pt x="233590" y="256539"/>
                    </a:lnTo>
                    <a:lnTo>
                      <a:pt x="233482" y="273049"/>
                    </a:lnTo>
                    <a:lnTo>
                      <a:pt x="233362" y="280669"/>
                    </a:lnTo>
                    <a:lnTo>
                      <a:pt x="235864" y="287019"/>
                    </a:lnTo>
                    <a:lnTo>
                      <a:pt x="244182" y="289559"/>
                    </a:lnTo>
                    <a:lnTo>
                      <a:pt x="251269" y="289559"/>
                    </a:lnTo>
                    <a:lnTo>
                      <a:pt x="259460" y="287019"/>
                    </a:lnTo>
                    <a:lnTo>
                      <a:pt x="261823" y="280669"/>
                    </a:lnTo>
                    <a:lnTo>
                      <a:pt x="261779" y="168909"/>
                    </a:lnTo>
                    <a:close/>
                  </a:path>
                  <a:path w="462279" h="523239">
                    <a:moveTo>
                      <a:pt x="62471" y="163829"/>
                    </a:moveTo>
                    <a:lnTo>
                      <a:pt x="45808" y="163829"/>
                    </a:lnTo>
                    <a:lnTo>
                      <a:pt x="34520" y="166369"/>
                    </a:lnTo>
                    <a:lnTo>
                      <a:pt x="25368" y="170179"/>
                    </a:lnTo>
                    <a:lnTo>
                      <a:pt x="18559" y="179069"/>
                    </a:lnTo>
                    <a:lnTo>
                      <a:pt x="14300" y="189229"/>
                    </a:lnTo>
                    <a:lnTo>
                      <a:pt x="13741" y="190499"/>
                    </a:lnTo>
                    <a:lnTo>
                      <a:pt x="13741" y="273049"/>
                    </a:lnTo>
                    <a:lnTo>
                      <a:pt x="15544" y="275589"/>
                    </a:lnTo>
                    <a:lnTo>
                      <a:pt x="17487" y="278129"/>
                    </a:lnTo>
                    <a:lnTo>
                      <a:pt x="21234" y="279399"/>
                    </a:lnTo>
                    <a:lnTo>
                      <a:pt x="28320" y="280669"/>
                    </a:lnTo>
                    <a:lnTo>
                      <a:pt x="34010" y="276859"/>
                    </a:lnTo>
                    <a:lnTo>
                      <a:pt x="34709" y="269239"/>
                    </a:lnTo>
                    <a:lnTo>
                      <a:pt x="34975" y="267969"/>
                    </a:lnTo>
                    <a:lnTo>
                      <a:pt x="34836" y="266699"/>
                    </a:lnTo>
                    <a:lnTo>
                      <a:pt x="34836" y="201929"/>
                    </a:lnTo>
                    <a:lnTo>
                      <a:pt x="65225" y="201929"/>
                    </a:lnTo>
                    <a:lnTo>
                      <a:pt x="66776" y="175259"/>
                    </a:lnTo>
                    <a:lnTo>
                      <a:pt x="66217" y="173989"/>
                    </a:lnTo>
                    <a:lnTo>
                      <a:pt x="62471" y="166369"/>
                    </a:lnTo>
                    <a:lnTo>
                      <a:pt x="62471" y="163829"/>
                    </a:lnTo>
                    <a:close/>
                  </a:path>
                  <a:path w="462279" h="523239">
                    <a:moveTo>
                      <a:pt x="386753" y="163829"/>
                    </a:moveTo>
                    <a:lnTo>
                      <a:pt x="370103" y="163829"/>
                    </a:lnTo>
                    <a:lnTo>
                      <a:pt x="358813" y="166369"/>
                    </a:lnTo>
                    <a:lnTo>
                      <a:pt x="349656" y="170179"/>
                    </a:lnTo>
                    <a:lnTo>
                      <a:pt x="342842" y="179069"/>
                    </a:lnTo>
                    <a:lnTo>
                      <a:pt x="338035" y="190499"/>
                    </a:lnTo>
                    <a:lnTo>
                      <a:pt x="338035" y="273049"/>
                    </a:lnTo>
                    <a:lnTo>
                      <a:pt x="339839" y="275589"/>
                    </a:lnTo>
                    <a:lnTo>
                      <a:pt x="341782" y="278129"/>
                    </a:lnTo>
                    <a:lnTo>
                      <a:pt x="345528" y="279399"/>
                    </a:lnTo>
                    <a:lnTo>
                      <a:pt x="352602" y="280669"/>
                    </a:lnTo>
                    <a:lnTo>
                      <a:pt x="358305" y="276859"/>
                    </a:lnTo>
                    <a:lnTo>
                      <a:pt x="358990" y="269239"/>
                    </a:lnTo>
                    <a:lnTo>
                      <a:pt x="359270" y="267969"/>
                    </a:lnTo>
                    <a:lnTo>
                      <a:pt x="359130" y="266699"/>
                    </a:lnTo>
                    <a:lnTo>
                      <a:pt x="359130" y="201929"/>
                    </a:lnTo>
                    <a:lnTo>
                      <a:pt x="389512" y="201929"/>
                    </a:lnTo>
                    <a:lnTo>
                      <a:pt x="391058" y="175259"/>
                    </a:lnTo>
                    <a:lnTo>
                      <a:pt x="390512" y="173989"/>
                    </a:lnTo>
                    <a:lnTo>
                      <a:pt x="386753" y="166369"/>
                    </a:lnTo>
                    <a:lnTo>
                      <a:pt x="386753" y="163829"/>
                    </a:lnTo>
                    <a:close/>
                  </a:path>
                  <a:path w="462279" h="523239">
                    <a:moveTo>
                      <a:pt x="126140" y="201929"/>
                    </a:moveTo>
                    <a:lnTo>
                      <a:pt x="105219" y="201929"/>
                    </a:lnTo>
                    <a:lnTo>
                      <a:pt x="105219" y="269239"/>
                    </a:lnTo>
                    <a:lnTo>
                      <a:pt x="105498" y="270509"/>
                    </a:lnTo>
                    <a:lnTo>
                      <a:pt x="106337" y="276859"/>
                    </a:lnTo>
                    <a:lnTo>
                      <a:pt x="110502" y="279399"/>
                    </a:lnTo>
                    <a:lnTo>
                      <a:pt x="122300" y="279399"/>
                    </a:lnTo>
                    <a:lnTo>
                      <a:pt x="126047" y="275589"/>
                    </a:lnTo>
                    <a:lnTo>
                      <a:pt x="126140" y="207009"/>
                    </a:lnTo>
                    <a:lnTo>
                      <a:pt x="126140" y="201929"/>
                    </a:lnTo>
                    <a:close/>
                  </a:path>
                  <a:path w="462279" h="523239">
                    <a:moveTo>
                      <a:pt x="450435" y="201929"/>
                    </a:moveTo>
                    <a:lnTo>
                      <a:pt x="429513" y="201929"/>
                    </a:lnTo>
                    <a:lnTo>
                      <a:pt x="429513" y="269239"/>
                    </a:lnTo>
                    <a:lnTo>
                      <a:pt x="429793" y="270509"/>
                    </a:lnTo>
                    <a:lnTo>
                      <a:pt x="430631" y="276859"/>
                    </a:lnTo>
                    <a:lnTo>
                      <a:pt x="434797" y="279399"/>
                    </a:lnTo>
                    <a:lnTo>
                      <a:pt x="446455" y="279399"/>
                    </a:lnTo>
                    <a:lnTo>
                      <a:pt x="450341" y="275589"/>
                    </a:lnTo>
                    <a:lnTo>
                      <a:pt x="450435" y="207009"/>
                    </a:lnTo>
                    <a:lnTo>
                      <a:pt x="450435" y="201929"/>
                    </a:lnTo>
                    <a:close/>
                  </a:path>
                  <a:path w="462279" h="523239">
                    <a:moveTo>
                      <a:pt x="94259" y="163829"/>
                    </a:moveTo>
                    <a:lnTo>
                      <a:pt x="76771" y="163829"/>
                    </a:lnTo>
                    <a:lnTo>
                      <a:pt x="76771" y="166369"/>
                    </a:lnTo>
                    <a:lnTo>
                      <a:pt x="73024" y="173989"/>
                    </a:lnTo>
                    <a:lnTo>
                      <a:pt x="72466" y="175259"/>
                    </a:lnTo>
                    <a:lnTo>
                      <a:pt x="76072" y="237489"/>
                    </a:lnTo>
                    <a:lnTo>
                      <a:pt x="69684" y="243839"/>
                    </a:lnTo>
                    <a:lnTo>
                      <a:pt x="100629" y="243839"/>
                    </a:lnTo>
                    <a:lnTo>
                      <a:pt x="100647" y="201929"/>
                    </a:lnTo>
                    <a:lnTo>
                      <a:pt x="126140" y="201929"/>
                    </a:lnTo>
                    <a:lnTo>
                      <a:pt x="126047" y="196849"/>
                    </a:lnTo>
                    <a:lnTo>
                      <a:pt x="123638" y="184149"/>
                    </a:lnTo>
                    <a:lnTo>
                      <a:pt x="117078" y="172719"/>
                    </a:lnTo>
                    <a:lnTo>
                      <a:pt x="107055" y="166369"/>
                    </a:lnTo>
                    <a:lnTo>
                      <a:pt x="94259" y="163829"/>
                    </a:lnTo>
                    <a:close/>
                  </a:path>
                  <a:path w="462279" h="523239">
                    <a:moveTo>
                      <a:pt x="418553" y="163829"/>
                    </a:moveTo>
                    <a:lnTo>
                      <a:pt x="401053" y="163829"/>
                    </a:lnTo>
                    <a:lnTo>
                      <a:pt x="401053" y="166369"/>
                    </a:lnTo>
                    <a:lnTo>
                      <a:pt x="397306" y="173989"/>
                    </a:lnTo>
                    <a:lnTo>
                      <a:pt x="396747" y="175259"/>
                    </a:lnTo>
                    <a:lnTo>
                      <a:pt x="400367" y="237489"/>
                    </a:lnTo>
                    <a:lnTo>
                      <a:pt x="393979" y="243839"/>
                    </a:lnTo>
                    <a:lnTo>
                      <a:pt x="424914" y="243839"/>
                    </a:lnTo>
                    <a:lnTo>
                      <a:pt x="424929" y="201929"/>
                    </a:lnTo>
                    <a:lnTo>
                      <a:pt x="450435" y="201929"/>
                    </a:lnTo>
                    <a:lnTo>
                      <a:pt x="450341" y="196849"/>
                    </a:lnTo>
                    <a:lnTo>
                      <a:pt x="447930" y="184149"/>
                    </a:lnTo>
                    <a:lnTo>
                      <a:pt x="441367" y="172719"/>
                    </a:lnTo>
                    <a:lnTo>
                      <a:pt x="431344" y="166369"/>
                    </a:lnTo>
                    <a:lnTo>
                      <a:pt x="418553" y="163829"/>
                    </a:lnTo>
                    <a:close/>
                  </a:path>
                  <a:path w="462279" h="523239">
                    <a:moveTo>
                      <a:pt x="223646" y="53339"/>
                    </a:moveTo>
                    <a:lnTo>
                      <a:pt x="206984" y="53339"/>
                    </a:lnTo>
                    <a:lnTo>
                      <a:pt x="195696" y="55879"/>
                    </a:lnTo>
                    <a:lnTo>
                      <a:pt x="186543" y="60959"/>
                    </a:lnTo>
                    <a:lnTo>
                      <a:pt x="179734" y="68579"/>
                    </a:lnTo>
                    <a:lnTo>
                      <a:pt x="175475" y="78739"/>
                    </a:lnTo>
                    <a:lnTo>
                      <a:pt x="175475" y="80009"/>
                    </a:lnTo>
                    <a:lnTo>
                      <a:pt x="174917" y="80009"/>
                    </a:lnTo>
                    <a:lnTo>
                      <a:pt x="174917" y="162559"/>
                    </a:lnTo>
                    <a:lnTo>
                      <a:pt x="176720" y="165099"/>
                    </a:lnTo>
                    <a:lnTo>
                      <a:pt x="178663" y="167639"/>
                    </a:lnTo>
                    <a:lnTo>
                      <a:pt x="182410" y="168909"/>
                    </a:lnTo>
                    <a:lnTo>
                      <a:pt x="189496" y="171449"/>
                    </a:lnTo>
                    <a:lnTo>
                      <a:pt x="195186" y="166369"/>
                    </a:lnTo>
                    <a:lnTo>
                      <a:pt x="196151" y="157479"/>
                    </a:lnTo>
                    <a:lnTo>
                      <a:pt x="196011" y="156209"/>
                    </a:lnTo>
                    <a:lnTo>
                      <a:pt x="196011" y="91439"/>
                    </a:lnTo>
                    <a:lnTo>
                      <a:pt x="226436" y="91439"/>
                    </a:lnTo>
                    <a:lnTo>
                      <a:pt x="227939" y="66039"/>
                    </a:lnTo>
                    <a:lnTo>
                      <a:pt x="227393" y="63499"/>
                    </a:lnTo>
                    <a:lnTo>
                      <a:pt x="223646" y="57149"/>
                    </a:lnTo>
                    <a:lnTo>
                      <a:pt x="223646" y="53339"/>
                    </a:lnTo>
                    <a:close/>
                  </a:path>
                  <a:path w="462279" h="523239">
                    <a:moveTo>
                      <a:pt x="287316" y="91439"/>
                    </a:moveTo>
                    <a:lnTo>
                      <a:pt x="266395" y="91439"/>
                    </a:lnTo>
                    <a:lnTo>
                      <a:pt x="266395" y="158749"/>
                    </a:lnTo>
                    <a:lnTo>
                      <a:pt x="266674" y="160019"/>
                    </a:lnTo>
                    <a:lnTo>
                      <a:pt x="267512" y="166369"/>
                    </a:lnTo>
                    <a:lnTo>
                      <a:pt x="271678" y="170179"/>
                    </a:lnTo>
                    <a:lnTo>
                      <a:pt x="283476" y="168909"/>
                    </a:lnTo>
                    <a:lnTo>
                      <a:pt x="287223" y="165099"/>
                    </a:lnTo>
                    <a:lnTo>
                      <a:pt x="287316" y="96519"/>
                    </a:lnTo>
                    <a:lnTo>
                      <a:pt x="287316" y="91439"/>
                    </a:lnTo>
                    <a:close/>
                  </a:path>
                  <a:path w="462279" h="523239">
                    <a:moveTo>
                      <a:pt x="74548" y="110489"/>
                    </a:moveTo>
                    <a:lnTo>
                      <a:pt x="65379" y="110489"/>
                    </a:lnTo>
                    <a:lnTo>
                      <a:pt x="64274" y="111759"/>
                    </a:lnTo>
                    <a:lnTo>
                      <a:pt x="62191" y="111759"/>
                    </a:lnTo>
                    <a:lnTo>
                      <a:pt x="54701" y="116839"/>
                    </a:lnTo>
                    <a:lnTo>
                      <a:pt x="49244" y="123189"/>
                    </a:lnTo>
                    <a:lnTo>
                      <a:pt x="46339" y="130809"/>
                    </a:lnTo>
                    <a:lnTo>
                      <a:pt x="46507" y="139699"/>
                    </a:lnTo>
                    <a:lnTo>
                      <a:pt x="49315" y="147319"/>
                    </a:lnTo>
                    <a:lnTo>
                      <a:pt x="54087" y="152399"/>
                    </a:lnTo>
                    <a:lnTo>
                      <a:pt x="60343" y="156209"/>
                    </a:lnTo>
                    <a:lnTo>
                      <a:pt x="67602" y="158749"/>
                    </a:lnTo>
                    <a:lnTo>
                      <a:pt x="75328" y="158749"/>
                    </a:lnTo>
                    <a:lnTo>
                      <a:pt x="82337" y="154939"/>
                    </a:lnTo>
                    <a:lnTo>
                      <a:pt x="88122" y="151129"/>
                    </a:lnTo>
                    <a:lnTo>
                      <a:pt x="92176" y="143509"/>
                    </a:lnTo>
                    <a:lnTo>
                      <a:pt x="94037" y="135889"/>
                    </a:lnTo>
                    <a:lnTo>
                      <a:pt x="93424" y="129539"/>
                    </a:lnTo>
                    <a:lnTo>
                      <a:pt x="90415" y="121919"/>
                    </a:lnTo>
                    <a:lnTo>
                      <a:pt x="85089" y="115569"/>
                    </a:lnTo>
                    <a:lnTo>
                      <a:pt x="81902" y="114299"/>
                    </a:lnTo>
                    <a:lnTo>
                      <a:pt x="78016" y="113029"/>
                    </a:lnTo>
                    <a:lnTo>
                      <a:pt x="74548" y="110489"/>
                    </a:lnTo>
                    <a:close/>
                  </a:path>
                  <a:path w="462279" h="523239">
                    <a:moveTo>
                      <a:pt x="398830" y="110489"/>
                    </a:moveTo>
                    <a:lnTo>
                      <a:pt x="389674" y="110489"/>
                    </a:lnTo>
                    <a:lnTo>
                      <a:pt x="388569" y="111759"/>
                    </a:lnTo>
                    <a:lnTo>
                      <a:pt x="386486" y="111759"/>
                    </a:lnTo>
                    <a:lnTo>
                      <a:pt x="378995" y="116839"/>
                    </a:lnTo>
                    <a:lnTo>
                      <a:pt x="373537" y="123189"/>
                    </a:lnTo>
                    <a:lnTo>
                      <a:pt x="370629" y="130809"/>
                    </a:lnTo>
                    <a:lnTo>
                      <a:pt x="370789" y="139699"/>
                    </a:lnTo>
                    <a:lnTo>
                      <a:pt x="373599" y="147319"/>
                    </a:lnTo>
                    <a:lnTo>
                      <a:pt x="378375" y="152399"/>
                    </a:lnTo>
                    <a:lnTo>
                      <a:pt x="384635" y="156209"/>
                    </a:lnTo>
                    <a:lnTo>
                      <a:pt x="391896" y="158749"/>
                    </a:lnTo>
                    <a:lnTo>
                      <a:pt x="399622" y="158749"/>
                    </a:lnTo>
                    <a:lnTo>
                      <a:pt x="406631" y="154939"/>
                    </a:lnTo>
                    <a:lnTo>
                      <a:pt x="412417" y="151129"/>
                    </a:lnTo>
                    <a:lnTo>
                      <a:pt x="416471" y="143509"/>
                    </a:lnTo>
                    <a:lnTo>
                      <a:pt x="418329" y="135889"/>
                    </a:lnTo>
                    <a:lnTo>
                      <a:pt x="417701" y="129539"/>
                    </a:lnTo>
                    <a:lnTo>
                      <a:pt x="414651" y="121919"/>
                    </a:lnTo>
                    <a:lnTo>
                      <a:pt x="409244" y="115569"/>
                    </a:lnTo>
                    <a:lnTo>
                      <a:pt x="406196" y="114299"/>
                    </a:lnTo>
                    <a:lnTo>
                      <a:pt x="402310" y="113029"/>
                    </a:lnTo>
                    <a:lnTo>
                      <a:pt x="398830" y="110489"/>
                    </a:lnTo>
                    <a:close/>
                  </a:path>
                  <a:path w="462279" h="523239">
                    <a:moveTo>
                      <a:pt x="255435" y="53339"/>
                    </a:moveTo>
                    <a:lnTo>
                      <a:pt x="237934" y="53339"/>
                    </a:lnTo>
                    <a:lnTo>
                      <a:pt x="237934" y="57149"/>
                    </a:lnTo>
                    <a:lnTo>
                      <a:pt x="234187" y="63499"/>
                    </a:lnTo>
                    <a:lnTo>
                      <a:pt x="233641" y="66039"/>
                    </a:lnTo>
                    <a:lnTo>
                      <a:pt x="237248" y="126999"/>
                    </a:lnTo>
                    <a:lnTo>
                      <a:pt x="230860" y="134619"/>
                    </a:lnTo>
                    <a:lnTo>
                      <a:pt x="261800" y="134619"/>
                    </a:lnTo>
                    <a:lnTo>
                      <a:pt x="261823" y="91439"/>
                    </a:lnTo>
                    <a:lnTo>
                      <a:pt x="287316" y="91439"/>
                    </a:lnTo>
                    <a:lnTo>
                      <a:pt x="287223" y="86359"/>
                    </a:lnTo>
                    <a:lnTo>
                      <a:pt x="284811" y="73659"/>
                    </a:lnTo>
                    <a:lnTo>
                      <a:pt x="278249" y="63499"/>
                    </a:lnTo>
                    <a:lnTo>
                      <a:pt x="268226" y="55879"/>
                    </a:lnTo>
                    <a:lnTo>
                      <a:pt x="255435" y="53339"/>
                    </a:lnTo>
                    <a:close/>
                  </a:path>
                  <a:path w="462279" h="523239">
                    <a:moveTo>
                      <a:pt x="235724" y="0"/>
                    </a:moveTo>
                    <a:lnTo>
                      <a:pt x="226555" y="0"/>
                    </a:lnTo>
                    <a:lnTo>
                      <a:pt x="225450" y="406"/>
                    </a:lnTo>
                    <a:lnTo>
                      <a:pt x="224472" y="965"/>
                    </a:lnTo>
                    <a:lnTo>
                      <a:pt x="223367" y="1384"/>
                    </a:lnTo>
                    <a:lnTo>
                      <a:pt x="215876" y="5656"/>
                    </a:lnTo>
                    <a:lnTo>
                      <a:pt x="210419" y="12257"/>
                    </a:lnTo>
                    <a:lnTo>
                      <a:pt x="207515" y="20288"/>
                    </a:lnTo>
                    <a:lnTo>
                      <a:pt x="207683" y="28854"/>
                    </a:lnTo>
                    <a:lnTo>
                      <a:pt x="210486" y="36034"/>
                    </a:lnTo>
                    <a:lnTo>
                      <a:pt x="215258" y="41887"/>
                    </a:lnTo>
                    <a:lnTo>
                      <a:pt x="221516" y="45974"/>
                    </a:lnTo>
                    <a:lnTo>
                      <a:pt x="228777" y="47853"/>
                    </a:lnTo>
                    <a:lnTo>
                      <a:pt x="236503" y="47350"/>
                    </a:lnTo>
                    <a:lnTo>
                      <a:pt x="243512" y="44575"/>
                    </a:lnTo>
                    <a:lnTo>
                      <a:pt x="249298" y="39797"/>
                    </a:lnTo>
                    <a:lnTo>
                      <a:pt x="253352" y="33286"/>
                    </a:lnTo>
                    <a:lnTo>
                      <a:pt x="255211" y="25734"/>
                    </a:lnTo>
                    <a:lnTo>
                      <a:pt x="254582" y="18205"/>
                    </a:lnTo>
                    <a:lnTo>
                      <a:pt x="251532" y="11248"/>
                    </a:lnTo>
                    <a:lnTo>
                      <a:pt x="246125" y="5410"/>
                    </a:lnTo>
                    <a:lnTo>
                      <a:pt x="243077" y="3047"/>
                    </a:lnTo>
                    <a:lnTo>
                      <a:pt x="239191" y="1803"/>
                    </a:lnTo>
                    <a:lnTo>
                      <a:pt x="235724" y="0"/>
                    </a:lnTo>
                    <a:close/>
                  </a:path>
                </a:pathLst>
              </a:custGeom>
              <a:solidFill>
                <a:srgbClr val="4AACC5"/>
              </a:solidFill>
            </p:spPr>
            <p:txBody>
              <a:bodyPr wrap="square" lIns="0" tIns="0" rIns="0" bIns="0" rtlCol="0"/>
              <a:lstStyle/>
              <a:p>
                <a:endParaRPr sz="4000"/>
              </a:p>
            </p:txBody>
          </p:sp>
          <p:pic>
            <p:nvPicPr>
              <p:cNvPr id="49" name="object 51">
                <a:extLst>
                  <a:ext uri="{FF2B5EF4-FFF2-40B4-BE49-F238E27FC236}">
                    <a16:creationId xmlns:a16="http://schemas.microsoft.com/office/drawing/2014/main" id="{B20726B0-3A96-4202-B0E8-AEF6F5C53B62}"/>
                  </a:ext>
                </a:extLst>
              </p:cNvPr>
              <p:cNvPicPr/>
              <p:nvPr/>
            </p:nvPicPr>
            <p:blipFill>
              <a:blip r:embed="rId6" cstate="print"/>
              <a:stretch>
                <a:fillRect/>
              </a:stretch>
            </p:blipFill>
            <p:spPr>
              <a:xfrm>
                <a:off x="6558280" y="2621280"/>
                <a:ext cx="180339" cy="152399"/>
              </a:xfrm>
              <a:prstGeom prst="rect">
                <a:avLst/>
              </a:prstGeom>
            </p:spPr>
          </p:pic>
          <p:sp>
            <p:nvSpPr>
              <p:cNvPr id="50" name="object 52">
                <a:extLst>
                  <a:ext uri="{FF2B5EF4-FFF2-40B4-BE49-F238E27FC236}">
                    <a16:creationId xmlns:a16="http://schemas.microsoft.com/office/drawing/2014/main" id="{AE754FF4-FDCC-4A4C-B4F6-9F6282E570D1}"/>
                  </a:ext>
                </a:extLst>
              </p:cNvPr>
              <p:cNvSpPr/>
              <p:nvPr/>
            </p:nvSpPr>
            <p:spPr>
              <a:xfrm>
                <a:off x="452118" y="2712721"/>
                <a:ext cx="464820" cy="548640"/>
              </a:xfrm>
              <a:custGeom>
                <a:avLst/>
                <a:gdLst/>
                <a:ahLst/>
                <a:cxnLst/>
                <a:rect l="l" t="t" r="r" b="b"/>
                <a:pathLst>
                  <a:path w="464819" h="548639">
                    <a:moveTo>
                      <a:pt x="97028" y="231978"/>
                    </a:moveTo>
                    <a:lnTo>
                      <a:pt x="48577" y="231978"/>
                    </a:lnTo>
                    <a:lnTo>
                      <a:pt x="48691" y="528891"/>
                    </a:lnTo>
                    <a:lnTo>
                      <a:pt x="49682" y="532879"/>
                    </a:lnTo>
                    <a:lnTo>
                      <a:pt x="51663" y="541185"/>
                    </a:lnTo>
                    <a:lnTo>
                      <a:pt x="59194" y="545376"/>
                    </a:lnTo>
                    <a:lnTo>
                      <a:pt x="67602" y="548639"/>
                    </a:lnTo>
                    <a:lnTo>
                      <a:pt x="80822" y="548639"/>
                    </a:lnTo>
                    <a:lnTo>
                      <a:pt x="90528" y="544323"/>
                    </a:lnTo>
                    <a:lnTo>
                      <a:pt x="96800" y="538235"/>
                    </a:lnTo>
                    <a:lnTo>
                      <a:pt x="100152" y="530494"/>
                    </a:lnTo>
                    <a:lnTo>
                      <a:pt x="101091" y="521220"/>
                    </a:lnTo>
                    <a:lnTo>
                      <a:pt x="100918" y="481503"/>
                    </a:lnTo>
                    <a:lnTo>
                      <a:pt x="100977" y="355422"/>
                    </a:lnTo>
                    <a:lnTo>
                      <a:pt x="162891" y="355422"/>
                    </a:lnTo>
                    <a:lnTo>
                      <a:pt x="162890" y="331469"/>
                    </a:lnTo>
                    <a:lnTo>
                      <a:pt x="163144" y="331469"/>
                    </a:lnTo>
                    <a:lnTo>
                      <a:pt x="163144" y="298373"/>
                    </a:lnTo>
                    <a:lnTo>
                      <a:pt x="105054" y="298373"/>
                    </a:lnTo>
                    <a:lnTo>
                      <a:pt x="93192" y="287134"/>
                    </a:lnTo>
                    <a:lnTo>
                      <a:pt x="97028" y="231978"/>
                    </a:lnTo>
                    <a:close/>
                  </a:path>
                  <a:path w="464819" h="548639">
                    <a:moveTo>
                      <a:pt x="162891" y="355422"/>
                    </a:moveTo>
                    <a:lnTo>
                      <a:pt x="109994" y="355422"/>
                    </a:lnTo>
                    <a:lnTo>
                      <a:pt x="110043" y="481503"/>
                    </a:lnTo>
                    <a:lnTo>
                      <a:pt x="109753" y="520484"/>
                    </a:lnTo>
                    <a:lnTo>
                      <a:pt x="110657" y="529919"/>
                    </a:lnTo>
                    <a:lnTo>
                      <a:pt x="113938" y="537829"/>
                    </a:lnTo>
                    <a:lnTo>
                      <a:pt x="120161" y="544104"/>
                    </a:lnTo>
                    <a:lnTo>
                      <a:pt x="129895" y="548639"/>
                    </a:lnTo>
                    <a:lnTo>
                      <a:pt x="143116" y="548639"/>
                    </a:lnTo>
                    <a:lnTo>
                      <a:pt x="152746" y="544159"/>
                    </a:lnTo>
                    <a:lnTo>
                      <a:pt x="158862" y="537924"/>
                    </a:lnTo>
                    <a:lnTo>
                      <a:pt x="162081" y="530112"/>
                    </a:lnTo>
                    <a:lnTo>
                      <a:pt x="162984" y="521220"/>
                    </a:lnTo>
                    <a:lnTo>
                      <a:pt x="162891" y="355422"/>
                    </a:lnTo>
                    <a:close/>
                  </a:path>
                  <a:path w="464819" h="548639">
                    <a:moveTo>
                      <a:pt x="91833" y="170522"/>
                    </a:moveTo>
                    <a:lnTo>
                      <a:pt x="47116" y="171831"/>
                    </a:lnTo>
                    <a:lnTo>
                      <a:pt x="10672" y="192675"/>
                    </a:lnTo>
                    <a:lnTo>
                      <a:pt x="863" y="212648"/>
                    </a:lnTo>
                    <a:lnTo>
                      <a:pt x="368" y="213283"/>
                    </a:lnTo>
                    <a:lnTo>
                      <a:pt x="0" y="213906"/>
                    </a:lnTo>
                    <a:lnTo>
                      <a:pt x="0" y="344601"/>
                    </a:lnTo>
                    <a:lnTo>
                      <a:pt x="1612" y="353110"/>
                    </a:lnTo>
                    <a:lnTo>
                      <a:pt x="13969" y="355536"/>
                    </a:lnTo>
                    <a:lnTo>
                      <a:pt x="23370" y="355948"/>
                    </a:lnTo>
                    <a:lnTo>
                      <a:pt x="31148" y="353325"/>
                    </a:lnTo>
                    <a:lnTo>
                      <a:pt x="36699" y="348023"/>
                    </a:lnTo>
                    <a:lnTo>
                      <a:pt x="39420" y="340398"/>
                    </a:lnTo>
                    <a:lnTo>
                      <a:pt x="39674" y="337781"/>
                    </a:lnTo>
                    <a:lnTo>
                      <a:pt x="40365" y="331469"/>
                    </a:lnTo>
                    <a:lnTo>
                      <a:pt x="40411" y="231978"/>
                    </a:lnTo>
                    <a:lnTo>
                      <a:pt x="97028" y="231978"/>
                    </a:lnTo>
                    <a:lnTo>
                      <a:pt x="99987" y="189433"/>
                    </a:lnTo>
                    <a:lnTo>
                      <a:pt x="98869" y="186905"/>
                    </a:lnTo>
                    <a:lnTo>
                      <a:pt x="91934" y="175101"/>
                    </a:lnTo>
                    <a:lnTo>
                      <a:pt x="91833" y="170522"/>
                    </a:lnTo>
                    <a:close/>
                  </a:path>
                  <a:path w="464819" h="548639">
                    <a:moveTo>
                      <a:pt x="105295" y="298272"/>
                    </a:moveTo>
                    <a:lnTo>
                      <a:pt x="105054" y="298373"/>
                    </a:lnTo>
                    <a:lnTo>
                      <a:pt x="105422" y="298373"/>
                    </a:lnTo>
                    <a:close/>
                  </a:path>
                  <a:path w="464819" h="548639">
                    <a:moveTo>
                      <a:pt x="118643" y="170522"/>
                    </a:moveTo>
                    <a:lnTo>
                      <a:pt x="118643" y="171361"/>
                    </a:lnTo>
                    <a:lnTo>
                      <a:pt x="118148" y="171361"/>
                    </a:lnTo>
                    <a:lnTo>
                      <a:pt x="118148" y="175666"/>
                    </a:lnTo>
                    <a:lnTo>
                      <a:pt x="111607" y="186905"/>
                    </a:lnTo>
                    <a:lnTo>
                      <a:pt x="111480" y="187223"/>
                    </a:lnTo>
                    <a:lnTo>
                      <a:pt x="111112" y="187858"/>
                    </a:lnTo>
                    <a:lnTo>
                      <a:pt x="109994" y="190271"/>
                    </a:lnTo>
                    <a:lnTo>
                      <a:pt x="116674" y="287667"/>
                    </a:lnTo>
                    <a:lnTo>
                      <a:pt x="105422" y="298373"/>
                    </a:lnTo>
                    <a:lnTo>
                      <a:pt x="163144" y="298373"/>
                    </a:lnTo>
                    <a:lnTo>
                      <a:pt x="163144" y="209600"/>
                    </a:lnTo>
                    <a:lnTo>
                      <a:pt x="290407" y="171145"/>
                    </a:lnTo>
                    <a:lnTo>
                      <a:pt x="157695" y="171145"/>
                    </a:lnTo>
                    <a:lnTo>
                      <a:pt x="155600" y="170941"/>
                    </a:lnTo>
                    <a:lnTo>
                      <a:pt x="151269" y="170726"/>
                    </a:lnTo>
                    <a:lnTo>
                      <a:pt x="118643" y="170522"/>
                    </a:lnTo>
                    <a:close/>
                  </a:path>
                  <a:path w="464819" h="548639">
                    <a:moveTo>
                      <a:pt x="316636" y="169049"/>
                    </a:moveTo>
                    <a:lnTo>
                      <a:pt x="297357" y="169049"/>
                    </a:lnTo>
                    <a:lnTo>
                      <a:pt x="297357" y="285559"/>
                    </a:lnTo>
                    <a:lnTo>
                      <a:pt x="316636" y="285559"/>
                    </a:lnTo>
                    <a:lnTo>
                      <a:pt x="316636" y="169049"/>
                    </a:lnTo>
                    <a:close/>
                  </a:path>
                  <a:path w="464819" h="548639">
                    <a:moveTo>
                      <a:pt x="316636" y="12611"/>
                    </a:moveTo>
                    <a:lnTo>
                      <a:pt x="297357" y="12611"/>
                    </a:lnTo>
                    <a:lnTo>
                      <a:pt x="297357" y="128917"/>
                    </a:lnTo>
                    <a:lnTo>
                      <a:pt x="157695" y="171145"/>
                    </a:lnTo>
                    <a:lnTo>
                      <a:pt x="290407" y="171145"/>
                    </a:lnTo>
                    <a:lnTo>
                      <a:pt x="297357" y="169049"/>
                    </a:lnTo>
                    <a:lnTo>
                      <a:pt x="316636" y="169049"/>
                    </a:lnTo>
                    <a:lnTo>
                      <a:pt x="316636" y="163156"/>
                    </a:lnTo>
                    <a:lnTo>
                      <a:pt x="318985" y="162432"/>
                    </a:lnTo>
                    <a:lnTo>
                      <a:pt x="326584" y="158581"/>
                    </a:lnTo>
                    <a:lnTo>
                      <a:pt x="331657" y="152749"/>
                    </a:lnTo>
                    <a:lnTo>
                      <a:pt x="333762" y="145716"/>
                    </a:lnTo>
                    <a:lnTo>
                      <a:pt x="332460" y="138264"/>
                    </a:lnTo>
                    <a:lnTo>
                      <a:pt x="329857" y="132067"/>
                    </a:lnTo>
                    <a:lnTo>
                      <a:pt x="323811" y="127647"/>
                    </a:lnTo>
                    <a:lnTo>
                      <a:pt x="316636" y="126288"/>
                    </a:lnTo>
                    <a:lnTo>
                      <a:pt x="316636" y="94767"/>
                    </a:lnTo>
                    <a:lnTo>
                      <a:pt x="324666" y="93250"/>
                    </a:lnTo>
                    <a:lnTo>
                      <a:pt x="333413" y="93111"/>
                    </a:lnTo>
                    <a:lnTo>
                      <a:pt x="450799" y="93111"/>
                    </a:lnTo>
                    <a:lnTo>
                      <a:pt x="448567" y="88382"/>
                    </a:lnTo>
                    <a:lnTo>
                      <a:pt x="446571" y="74724"/>
                    </a:lnTo>
                    <a:lnTo>
                      <a:pt x="448259" y="60299"/>
                    </a:lnTo>
                    <a:lnTo>
                      <a:pt x="450308" y="52447"/>
                    </a:lnTo>
                    <a:lnTo>
                      <a:pt x="452400" y="44662"/>
                    </a:lnTo>
                    <a:lnTo>
                      <a:pt x="454029" y="36739"/>
                    </a:lnTo>
                    <a:lnTo>
                      <a:pt x="454519" y="30568"/>
                    </a:lnTo>
                    <a:lnTo>
                      <a:pt x="386346" y="30568"/>
                    </a:lnTo>
                    <a:lnTo>
                      <a:pt x="378336" y="29331"/>
                    </a:lnTo>
                    <a:lnTo>
                      <a:pt x="368360" y="26725"/>
                    </a:lnTo>
                    <a:lnTo>
                      <a:pt x="357178" y="23469"/>
                    </a:lnTo>
                    <a:lnTo>
                      <a:pt x="345554" y="20281"/>
                    </a:lnTo>
                    <a:lnTo>
                      <a:pt x="337510" y="18484"/>
                    </a:lnTo>
                    <a:lnTo>
                      <a:pt x="335372" y="18173"/>
                    </a:lnTo>
                    <a:lnTo>
                      <a:pt x="316636" y="18173"/>
                    </a:lnTo>
                    <a:lnTo>
                      <a:pt x="316636" y="12611"/>
                    </a:lnTo>
                    <a:close/>
                  </a:path>
                  <a:path w="464819" h="548639">
                    <a:moveTo>
                      <a:pt x="114439" y="87515"/>
                    </a:moveTo>
                    <a:lnTo>
                      <a:pt x="97269" y="87515"/>
                    </a:lnTo>
                    <a:lnTo>
                      <a:pt x="95415" y="88252"/>
                    </a:lnTo>
                    <a:lnTo>
                      <a:pt x="93560" y="89090"/>
                    </a:lnTo>
                    <a:lnTo>
                      <a:pt x="91452" y="89725"/>
                    </a:lnTo>
                    <a:lnTo>
                      <a:pt x="77407" y="96462"/>
                    </a:lnTo>
                    <a:lnTo>
                      <a:pt x="67217" y="106914"/>
                    </a:lnTo>
                    <a:lnTo>
                      <a:pt x="61823" y="119672"/>
                    </a:lnTo>
                    <a:lnTo>
                      <a:pt x="62166" y="133324"/>
                    </a:lnTo>
                    <a:lnTo>
                      <a:pt x="67438" y="144672"/>
                    </a:lnTo>
                    <a:lnTo>
                      <a:pt x="76347" y="153971"/>
                    </a:lnTo>
                    <a:lnTo>
                      <a:pt x="87992" y="160513"/>
                    </a:lnTo>
                    <a:lnTo>
                      <a:pt x="101472" y="163588"/>
                    </a:lnTo>
                    <a:lnTo>
                      <a:pt x="115985" y="162795"/>
                    </a:lnTo>
                    <a:lnTo>
                      <a:pt x="129089" y="158356"/>
                    </a:lnTo>
                    <a:lnTo>
                      <a:pt x="139877" y="150726"/>
                    </a:lnTo>
                    <a:lnTo>
                      <a:pt x="147446" y="140360"/>
                    </a:lnTo>
                    <a:lnTo>
                      <a:pt x="150922" y="128341"/>
                    </a:lnTo>
                    <a:lnTo>
                      <a:pt x="149764" y="116357"/>
                    </a:lnTo>
                    <a:lnTo>
                      <a:pt x="144110" y="105316"/>
                    </a:lnTo>
                    <a:lnTo>
                      <a:pt x="134099" y="96126"/>
                    </a:lnTo>
                    <a:lnTo>
                      <a:pt x="128409" y="92354"/>
                    </a:lnTo>
                    <a:lnTo>
                      <a:pt x="120992" y="90246"/>
                    </a:lnTo>
                    <a:lnTo>
                      <a:pt x="114439" y="87515"/>
                    </a:lnTo>
                    <a:close/>
                  </a:path>
                  <a:path w="464819" h="548639">
                    <a:moveTo>
                      <a:pt x="450799" y="93111"/>
                    </a:moveTo>
                    <a:lnTo>
                      <a:pt x="333413" y="93111"/>
                    </a:lnTo>
                    <a:lnTo>
                      <a:pt x="341835" y="93879"/>
                    </a:lnTo>
                    <a:lnTo>
                      <a:pt x="348894" y="95084"/>
                    </a:lnTo>
                    <a:lnTo>
                      <a:pt x="360244" y="98385"/>
                    </a:lnTo>
                    <a:lnTo>
                      <a:pt x="370274" y="102852"/>
                    </a:lnTo>
                    <a:lnTo>
                      <a:pt x="379933" y="107873"/>
                    </a:lnTo>
                    <a:lnTo>
                      <a:pt x="390169" y="112839"/>
                    </a:lnTo>
                    <a:lnTo>
                      <a:pt x="408941" y="118656"/>
                    </a:lnTo>
                    <a:lnTo>
                      <a:pt x="427447" y="119972"/>
                    </a:lnTo>
                    <a:lnTo>
                      <a:pt x="445976" y="117641"/>
                    </a:lnTo>
                    <a:lnTo>
                      <a:pt x="464819" y="112521"/>
                    </a:lnTo>
                    <a:lnTo>
                      <a:pt x="454549" y="101054"/>
                    </a:lnTo>
                    <a:lnTo>
                      <a:pt x="450799" y="93111"/>
                    </a:lnTo>
                    <a:close/>
                  </a:path>
                  <a:path w="464819" h="548639">
                    <a:moveTo>
                      <a:pt x="442086" y="0"/>
                    </a:moveTo>
                    <a:lnTo>
                      <a:pt x="437335" y="17258"/>
                    </a:lnTo>
                    <a:lnTo>
                      <a:pt x="425056" y="26747"/>
                    </a:lnTo>
                    <a:lnTo>
                      <a:pt x="407357" y="30505"/>
                    </a:lnTo>
                    <a:lnTo>
                      <a:pt x="386346" y="30568"/>
                    </a:lnTo>
                    <a:lnTo>
                      <a:pt x="454519" y="30568"/>
                    </a:lnTo>
                    <a:lnTo>
                      <a:pt x="454685" y="28473"/>
                    </a:lnTo>
                    <a:lnTo>
                      <a:pt x="453479" y="20240"/>
                    </a:lnTo>
                    <a:lnTo>
                      <a:pt x="450515" y="13288"/>
                    </a:lnTo>
                    <a:lnTo>
                      <a:pt x="446486" y="6811"/>
                    </a:lnTo>
                    <a:lnTo>
                      <a:pt x="442086" y="0"/>
                    </a:lnTo>
                    <a:close/>
                  </a:path>
                  <a:path w="464819" h="548639">
                    <a:moveTo>
                      <a:pt x="322808" y="17185"/>
                    </a:moveTo>
                    <a:lnTo>
                      <a:pt x="316636" y="18173"/>
                    </a:lnTo>
                    <a:lnTo>
                      <a:pt x="335372" y="18173"/>
                    </a:lnTo>
                    <a:lnTo>
                      <a:pt x="329847" y="17370"/>
                    </a:lnTo>
                    <a:lnTo>
                      <a:pt x="322808" y="17185"/>
                    </a:lnTo>
                    <a:close/>
                  </a:path>
                </a:pathLst>
              </a:custGeom>
              <a:solidFill>
                <a:srgbClr val="B8D0EC"/>
              </a:solidFill>
            </p:spPr>
            <p:txBody>
              <a:bodyPr wrap="square" lIns="0" tIns="0" rIns="0" bIns="0" rtlCol="0"/>
              <a:lstStyle/>
              <a:p>
                <a:endParaRPr sz="4000"/>
              </a:p>
            </p:txBody>
          </p:sp>
        </p:grpSp>
        <p:grpSp>
          <p:nvGrpSpPr>
            <p:cNvPr id="51" name="object 53">
              <a:extLst>
                <a:ext uri="{FF2B5EF4-FFF2-40B4-BE49-F238E27FC236}">
                  <a16:creationId xmlns:a16="http://schemas.microsoft.com/office/drawing/2014/main" id="{BA17B245-E7C3-4593-92CF-79909F4FF55F}"/>
                </a:ext>
              </a:extLst>
            </p:cNvPr>
            <p:cNvGrpSpPr/>
            <p:nvPr/>
          </p:nvGrpSpPr>
          <p:grpSpPr>
            <a:xfrm>
              <a:off x="3726179" y="4216400"/>
              <a:ext cx="210820" cy="198120"/>
              <a:chOff x="3726179" y="4216400"/>
              <a:chExt cx="210820" cy="198120"/>
            </a:xfrm>
          </p:grpSpPr>
          <p:pic>
            <p:nvPicPr>
              <p:cNvPr id="52" name="object 54">
                <a:extLst>
                  <a:ext uri="{FF2B5EF4-FFF2-40B4-BE49-F238E27FC236}">
                    <a16:creationId xmlns:a16="http://schemas.microsoft.com/office/drawing/2014/main" id="{A91C6FCD-FA0A-4615-A5D5-F42A1C2E358B}"/>
                  </a:ext>
                </a:extLst>
              </p:cNvPr>
              <p:cNvPicPr/>
              <p:nvPr/>
            </p:nvPicPr>
            <p:blipFill>
              <a:blip r:embed="rId7" cstate="print"/>
              <a:stretch>
                <a:fillRect/>
              </a:stretch>
            </p:blipFill>
            <p:spPr>
              <a:xfrm>
                <a:off x="3726179" y="4216400"/>
                <a:ext cx="210819" cy="198120"/>
              </a:xfrm>
              <a:prstGeom prst="rect">
                <a:avLst/>
              </a:prstGeom>
            </p:spPr>
          </p:pic>
          <p:pic>
            <p:nvPicPr>
              <p:cNvPr id="53" name="object 55">
                <a:extLst>
                  <a:ext uri="{FF2B5EF4-FFF2-40B4-BE49-F238E27FC236}">
                    <a16:creationId xmlns:a16="http://schemas.microsoft.com/office/drawing/2014/main" id="{7FFE75C0-5F28-4082-AFE5-235B8D6F3AD8}"/>
                  </a:ext>
                </a:extLst>
              </p:cNvPr>
              <p:cNvPicPr/>
              <p:nvPr/>
            </p:nvPicPr>
            <p:blipFill>
              <a:blip r:embed="rId8" cstate="print"/>
              <a:stretch>
                <a:fillRect/>
              </a:stretch>
            </p:blipFill>
            <p:spPr>
              <a:xfrm>
                <a:off x="3784599" y="4251959"/>
                <a:ext cx="93979" cy="83820"/>
              </a:xfrm>
              <a:prstGeom prst="rect">
                <a:avLst/>
              </a:prstGeom>
            </p:spPr>
          </p:pic>
          <p:pic>
            <p:nvPicPr>
              <p:cNvPr id="54" name="object 56">
                <a:extLst>
                  <a:ext uri="{FF2B5EF4-FFF2-40B4-BE49-F238E27FC236}">
                    <a16:creationId xmlns:a16="http://schemas.microsoft.com/office/drawing/2014/main" id="{2A32A0D6-894B-421A-A952-482C093E6B6A}"/>
                  </a:ext>
                </a:extLst>
              </p:cNvPr>
              <p:cNvPicPr/>
              <p:nvPr/>
            </p:nvPicPr>
            <p:blipFill>
              <a:blip r:embed="rId9" cstate="print"/>
              <a:stretch>
                <a:fillRect/>
              </a:stretch>
            </p:blipFill>
            <p:spPr>
              <a:xfrm>
                <a:off x="3779837" y="4247197"/>
                <a:ext cx="103504" cy="93345"/>
              </a:xfrm>
              <a:prstGeom prst="rect">
                <a:avLst/>
              </a:prstGeom>
            </p:spPr>
          </p:pic>
        </p:grpSp>
        <p:grpSp>
          <p:nvGrpSpPr>
            <p:cNvPr id="55" name="object 57">
              <a:extLst>
                <a:ext uri="{FF2B5EF4-FFF2-40B4-BE49-F238E27FC236}">
                  <a16:creationId xmlns:a16="http://schemas.microsoft.com/office/drawing/2014/main" id="{526AF541-5285-4CE5-B5DF-9390474F8C14}"/>
                </a:ext>
              </a:extLst>
            </p:cNvPr>
            <p:cNvGrpSpPr/>
            <p:nvPr/>
          </p:nvGrpSpPr>
          <p:grpSpPr>
            <a:xfrm>
              <a:off x="73660" y="4709160"/>
              <a:ext cx="210820" cy="198120"/>
              <a:chOff x="73660" y="4709160"/>
              <a:chExt cx="210820" cy="198120"/>
            </a:xfrm>
          </p:grpSpPr>
          <p:pic>
            <p:nvPicPr>
              <p:cNvPr id="56" name="object 58">
                <a:extLst>
                  <a:ext uri="{FF2B5EF4-FFF2-40B4-BE49-F238E27FC236}">
                    <a16:creationId xmlns:a16="http://schemas.microsoft.com/office/drawing/2014/main" id="{FF2BC9D3-F605-4B72-8509-D85DC7D59E65}"/>
                  </a:ext>
                </a:extLst>
              </p:cNvPr>
              <p:cNvPicPr/>
              <p:nvPr/>
            </p:nvPicPr>
            <p:blipFill>
              <a:blip r:embed="rId10" cstate="print"/>
              <a:stretch>
                <a:fillRect/>
              </a:stretch>
            </p:blipFill>
            <p:spPr>
              <a:xfrm>
                <a:off x="73660" y="4709160"/>
                <a:ext cx="210819" cy="198119"/>
              </a:xfrm>
              <a:prstGeom prst="rect">
                <a:avLst/>
              </a:prstGeom>
            </p:spPr>
          </p:pic>
          <p:pic>
            <p:nvPicPr>
              <p:cNvPr id="57" name="object 59">
                <a:extLst>
                  <a:ext uri="{FF2B5EF4-FFF2-40B4-BE49-F238E27FC236}">
                    <a16:creationId xmlns:a16="http://schemas.microsoft.com/office/drawing/2014/main" id="{1C3026F8-85BF-4AE2-AE25-88170CB7F77E}"/>
                  </a:ext>
                </a:extLst>
              </p:cNvPr>
              <p:cNvPicPr/>
              <p:nvPr/>
            </p:nvPicPr>
            <p:blipFill>
              <a:blip r:embed="rId11" cstate="print"/>
              <a:stretch>
                <a:fillRect/>
              </a:stretch>
            </p:blipFill>
            <p:spPr>
              <a:xfrm>
                <a:off x="132080" y="4744719"/>
                <a:ext cx="93979" cy="83819"/>
              </a:xfrm>
              <a:prstGeom prst="rect">
                <a:avLst/>
              </a:prstGeom>
            </p:spPr>
          </p:pic>
          <p:pic>
            <p:nvPicPr>
              <p:cNvPr id="58" name="object 60">
                <a:extLst>
                  <a:ext uri="{FF2B5EF4-FFF2-40B4-BE49-F238E27FC236}">
                    <a16:creationId xmlns:a16="http://schemas.microsoft.com/office/drawing/2014/main" id="{865EFC24-CBBB-4F42-89FA-0A23E9F02BBE}"/>
                  </a:ext>
                </a:extLst>
              </p:cNvPr>
              <p:cNvPicPr/>
              <p:nvPr/>
            </p:nvPicPr>
            <p:blipFill>
              <a:blip r:embed="rId12" cstate="print"/>
              <a:stretch>
                <a:fillRect/>
              </a:stretch>
            </p:blipFill>
            <p:spPr>
              <a:xfrm>
                <a:off x="127317" y="4739957"/>
                <a:ext cx="103505" cy="93345"/>
              </a:xfrm>
              <a:prstGeom prst="rect">
                <a:avLst/>
              </a:prstGeom>
            </p:spPr>
          </p:pic>
        </p:grpSp>
        <p:sp>
          <p:nvSpPr>
            <p:cNvPr id="59" name="object 61">
              <a:extLst>
                <a:ext uri="{FF2B5EF4-FFF2-40B4-BE49-F238E27FC236}">
                  <a16:creationId xmlns:a16="http://schemas.microsoft.com/office/drawing/2014/main" id="{D6F77C05-AA9B-4F52-906E-350845FE1EFA}"/>
                </a:ext>
              </a:extLst>
            </p:cNvPr>
            <p:cNvSpPr txBox="1"/>
            <p:nvPr/>
          </p:nvSpPr>
          <p:spPr>
            <a:xfrm>
              <a:off x="261978" y="4702290"/>
              <a:ext cx="877589" cy="173134"/>
            </a:xfrm>
            <a:prstGeom prst="rect">
              <a:avLst/>
            </a:prstGeom>
          </p:spPr>
          <p:txBody>
            <a:bodyPr vert="horz" wrap="square" lIns="0" tIns="13970" rIns="0" bIns="0" rtlCol="0">
              <a:spAutoFit/>
            </a:bodyPr>
            <a:lstStyle/>
            <a:p>
              <a:pPr marL="12700">
                <a:lnSpc>
                  <a:spcPct val="100000"/>
                </a:lnSpc>
                <a:spcBef>
                  <a:spcPts val="110"/>
                </a:spcBef>
              </a:pPr>
              <a:r>
                <a:rPr sz="1600" dirty="0">
                  <a:latin typeface="Arial"/>
                  <a:cs typeface="Arial"/>
                </a:rPr>
                <a:t>O</a:t>
              </a:r>
              <a:r>
                <a:rPr sz="1600" spc="-5" dirty="0">
                  <a:latin typeface="Arial"/>
                  <a:cs typeface="Arial"/>
                </a:rPr>
                <a:t>p</a:t>
              </a:r>
              <a:r>
                <a:rPr sz="1600" spc="5" dirty="0">
                  <a:latin typeface="Arial"/>
                  <a:cs typeface="Arial"/>
                </a:rPr>
                <a:t>t</a:t>
              </a:r>
              <a:r>
                <a:rPr sz="1600" spc="-20" dirty="0">
                  <a:latin typeface="Arial"/>
                  <a:cs typeface="Arial"/>
                </a:rPr>
                <a:t>i</a:t>
              </a:r>
              <a:r>
                <a:rPr sz="1600" spc="-5" dirty="0">
                  <a:latin typeface="Arial"/>
                  <a:cs typeface="Arial"/>
                </a:rPr>
                <a:t>o</a:t>
              </a:r>
              <a:r>
                <a:rPr sz="1600" spc="-25" dirty="0">
                  <a:latin typeface="Arial"/>
                  <a:cs typeface="Arial"/>
                </a:rPr>
                <a:t>n</a:t>
              </a:r>
              <a:r>
                <a:rPr sz="1600" spc="-10" dirty="0">
                  <a:latin typeface="Arial"/>
                  <a:cs typeface="Arial"/>
                </a:rPr>
                <a:t>al</a:t>
              </a:r>
              <a:endParaRPr sz="1600" dirty="0">
                <a:latin typeface="Arial"/>
                <a:cs typeface="Arial"/>
              </a:endParaRPr>
            </a:p>
          </p:txBody>
        </p:sp>
        <p:sp>
          <p:nvSpPr>
            <p:cNvPr id="60" name="object 62">
              <a:extLst>
                <a:ext uri="{FF2B5EF4-FFF2-40B4-BE49-F238E27FC236}">
                  <a16:creationId xmlns:a16="http://schemas.microsoft.com/office/drawing/2014/main" id="{5A738552-169F-43EE-9F97-3A2256B38670}"/>
                </a:ext>
              </a:extLst>
            </p:cNvPr>
            <p:cNvSpPr txBox="1"/>
            <p:nvPr/>
          </p:nvSpPr>
          <p:spPr>
            <a:xfrm>
              <a:off x="7269655" y="3309325"/>
              <a:ext cx="1431245" cy="499785"/>
            </a:xfrm>
            <a:prstGeom prst="rect">
              <a:avLst/>
            </a:prstGeom>
          </p:spPr>
          <p:txBody>
            <a:bodyPr vert="horz" wrap="square" lIns="0" tIns="12700" rIns="0" bIns="0" rtlCol="0">
              <a:spAutoFit/>
            </a:bodyPr>
            <a:lstStyle/>
            <a:p>
              <a:pPr marL="12700" marR="5080" indent="60960">
                <a:lnSpc>
                  <a:spcPct val="100000"/>
                </a:lnSpc>
                <a:spcBef>
                  <a:spcPts val="100"/>
                </a:spcBef>
              </a:pPr>
              <a:r>
                <a:rPr b="1" spc="-5" dirty="0">
                  <a:solidFill>
                    <a:srgbClr val="404040"/>
                  </a:solidFill>
                  <a:latin typeface="Arial"/>
                  <a:cs typeface="Arial"/>
                </a:rPr>
                <a:t>Continuous  </a:t>
              </a:r>
              <a:r>
                <a:rPr b="1" spc="-10" dirty="0">
                  <a:solidFill>
                    <a:srgbClr val="404040"/>
                  </a:solidFill>
                  <a:latin typeface="Arial"/>
                  <a:cs typeface="Arial"/>
                </a:rPr>
                <a:t>I</a:t>
              </a:r>
              <a:r>
                <a:rPr b="1" spc="-5" dirty="0">
                  <a:solidFill>
                    <a:srgbClr val="404040"/>
                  </a:solidFill>
                  <a:latin typeface="Arial"/>
                  <a:cs typeface="Arial"/>
                </a:rPr>
                <a:t>m</a:t>
              </a:r>
              <a:r>
                <a:rPr b="1" dirty="0">
                  <a:solidFill>
                    <a:srgbClr val="404040"/>
                  </a:solidFill>
                  <a:latin typeface="Arial"/>
                  <a:cs typeface="Arial"/>
                </a:rPr>
                <a:t>p</a:t>
              </a:r>
              <a:r>
                <a:rPr b="1" spc="-5" dirty="0">
                  <a:solidFill>
                    <a:srgbClr val="404040"/>
                  </a:solidFill>
                  <a:latin typeface="Arial"/>
                  <a:cs typeface="Arial"/>
                </a:rPr>
                <a:t>r</a:t>
              </a:r>
              <a:r>
                <a:rPr b="1" dirty="0">
                  <a:solidFill>
                    <a:srgbClr val="404040"/>
                  </a:solidFill>
                  <a:latin typeface="Arial"/>
                  <a:cs typeface="Arial"/>
                </a:rPr>
                <a:t>o</a:t>
              </a:r>
              <a:r>
                <a:rPr b="1" spc="-40" dirty="0">
                  <a:solidFill>
                    <a:srgbClr val="404040"/>
                  </a:solidFill>
                  <a:latin typeface="Arial"/>
                  <a:cs typeface="Arial"/>
                </a:rPr>
                <a:t>v</a:t>
              </a:r>
              <a:r>
                <a:rPr b="1" dirty="0">
                  <a:solidFill>
                    <a:srgbClr val="404040"/>
                  </a:solidFill>
                  <a:latin typeface="Arial"/>
                  <a:cs typeface="Arial"/>
                </a:rPr>
                <a:t>e</a:t>
              </a:r>
              <a:r>
                <a:rPr b="1" spc="-5" dirty="0">
                  <a:solidFill>
                    <a:srgbClr val="404040"/>
                  </a:solidFill>
                  <a:latin typeface="Arial"/>
                  <a:cs typeface="Arial"/>
                </a:rPr>
                <a:t>m</a:t>
              </a:r>
              <a:r>
                <a:rPr b="1" dirty="0">
                  <a:solidFill>
                    <a:srgbClr val="404040"/>
                  </a:solidFill>
                  <a:latin typeface="Arial"/>
                  <a:cs typeface="Arial"/>
                </a:rPr>
                <a:t>ent</a:t>
              </a:r>
              <a:endParaRPr dirty="0">
                <a:latin typeface="Arial"/>
                <a:cs typeface="Arial"/>
              </a:endParaRPr>
            </a:p>
          </p:txBody>
        </p:sp>
        <p:pic>
          <p:nvPicPr>
            <p:cNvPr id="61" name="object 63">
              <a:extLst>
                <a:ext uri="{FF2B5EF4-FFF2-40B4-BE49-F238E27FC236}">
                  <a16:creationId xmlns:a16="http://schemas.microsoft.com/office/drawing/2014/main" id="{0ABDEC22-5F3D-4DD9-B244-78976C1AAE32}"/>
                </a:ext>
              </a:extLst>
            </p:cNvPr>
            <p:cNvPicPr/>
            <p:nvPr/>
          </p:nvPicPr>
          <p:blipFill>
            <a:blip r:embed="rId13" cstate="print"/>
            <a:stretch>
              <a:fillRect/>
            </a:stretch>
          </p:blipFill>
          <p:spPr>
            <a:xfrm>
              <a:off x="7754620" y="2641600"/>
              <a:ext cx="688339" cy="688339"/>
            </a:xfrm>
            <a:prstGeom prst="rect">
              <a:avLst/>
            </a:prstGeom>
          </p:spPr>
        </p:pic>
      </p:grpSp>
      <p:grpSp>
        <p:nvGrpSpPr>
          <p:cNvPr id="74" name="群組 73">
            <a:extLst>
              <a:ext uri="{FF2B5EF4-FFF2-40B4-BE49-F238E27FC236}">
                <a16:creationId xmlns:a16="http://schemas.microsoft.com/office/drawing/2014/main" id="{DFFC2F02-5DD1-C2AA-48A6-6F3C2653AA14}"/>
              </a:ext>
            </a:extLst>
          </p:cNvPr>
          <p:cNvGrpSpPr/>
          <p:nvPr/>
        </p:nvGrpSpPr>
        <p:grpSpPr>
          <a:xfrm>
            <a:off x="9694413" y="829490"/>
            <a:ext cx="2497584" cy="1785991"/>
            <a:chOff x="-504636" y="991827"/>
            <a:chExt cx="6335695" cy="4490444"/>
          </a:xfrm>
        </p:grpSpPr>
        <p:grpSp>
          <p:nvGrpSpPr>
            <p:cNvPr id="63" name="组合 5">
              <a:extLst>
                <a:ext uri="{FF2B5EF4-FFF2-40B4-BE49-F238E27FC236}">
                  <a16:creationId xmlns:a16="http://schemas.microsoft.com/office/drawing/2014/main" id="{47BD8B18-06DD-65D6-FB2A-90EAEBB6A1F7}"/>
                </a:ext>
              </a:extLst>
            </p:cNvPr>
            <p:cNvGrpSpPr/>
            <p:nvPr/>
          </p:nvGrpSpPr>
          <p:grpSpPr>
            <a:xfrm>
              <a:off x="1889341" y="3182678"/>
              <a:ext cx="2298761" cy="2299593"/>
              <a:chOff x="2115570" y="1737559"/>
              <a:chExt cx="1620620" cy="1620620"/>
            </a:xfrm>
            <a:solidFill>
              <a:srgbClr val="2B83E5"/>
            </a:solidFill>
          </p:grpSpPr>
          <p:sp>
            <p:nvSpPr>
              <p:cNvPr id="64" name="椭圆 6">
                <a:extLst>
                  <a:ext uri="{FF2B5EF4-FFF2-40B4-BE49-F238E27FC236}">
                    <a16:creationId xmlns:a16="http://schemas.microsoft.com/office/drawing/2014/main" id="{486E88D9-62E0-B3B3-72F1-ED47397CEFD6}"/>
                  </a:ext>
                </a:extLst>
              </p:cNvPr>
              <p:cNvSpPr/>
              <p:nvPr/>
            </p:nvSpPr>
            <p:spPr>
              <a:xfrm>
                <a:off x="2115570" y="1737559"/>
                <a:ext cx="1620620" cy="16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latin typeface="Microsoft YaHei" panose="020B0503020204020204" pitchFamily="34" charset="-122"/>
                  <a:ea typeface="Microsoft YaHei" panose="020B0503020204020204" pitchFamily="34" charset="-122"/>
                </a:endParaRPr>
              </a:p>
            </p:txBody>
          </p:sp>
          <p:sp>
            <p:nvSpPr>
              <p:cNvPr id="65" name="TextBox 7">
                <a:extLst>
                  <a:ext uri="{FF2B5EF4-FFF2-40B4-BE49-F238E27FC236}">
                    <a16:creationId xmlns:a16="http://schemas.microsoft.com/office/drawing/2014/main" id="{96D46B80-F1AE-562A-C395-DB8AF2C08734}"/>
                  </a:ext>
                </a:extLst>
              </p:cNvPr>
              <p:cNvSpPr txBox="1"/>
              <p:nvPr/>
            </p:nvSpPr>
            <p:spPr>
              <a:xfrm>
                <a:off x="2428737" y="2232110"/>
                <a:ext cx="926813" cy="1037522"/>
              </a:xfrm>
              <a:prstGeom prst="rect">
                <a:avLst/>
              </a:prstGeom>
              <a:noFill/>
            </p:spPr>
            <p:txBody>
              <a:bodyPr wrap="none" rtlCol="0">
                <a:spAutoFit/>
              </a:bodyPr>
              <a:lstStyle/>
              <a:p>
                <a:r>
                  <a:rPr lang="en-US" altLang="zh-CN" sz="1400" dirty="0">
                    <a:solidFill>
                      <a:schemeClr val="bg1"/>
                    </a:solidFill>
                    <a:latin typeface="Impact" panose="020B0806030902050204" pitchFamily="34" charset="0"/>
                    <a:ea typeface="Microsoft YaHei" panose="020B0503020204020204" pitchFamily="34" charset="-122"/>
                  </a:rPr>
                  <a:t>GOLD</a:t>
                </a:r>
              </a:p>
              <a:p>
                <a:r>
                  <a:rPr lang="zh-CN" altLang="en-US" sz="1400" b="1" dirty="0">
                    <a:solidFill>
                      <a:schemeClr val="bg1"/>
                    </a:solidFill>
                    <a:latin typeface="Microsoft YaHei" panose="020B0503020204020204" pitchFamily="34" charset="-122"/>
                    <a:ea typeface="Microsoft YaHei" panose="020B0503020204020204" pitchFamily="34" charset="-122"/>
                  </a:rPr>
                  <a:t>黃金</a:t>
                </a:r>
              </a:p>
            </p:txBody>
          </p:sp>
        </p:grpSp>
        <p:grpSp>
          <p:nvGrpSpPr>
            <p:cNvPr id="66" name="组合 8">
              <a:extLst>
                <a:ext uri="{FF2B5EF4-FFF2-40B4-BE49-F238E27FC236}">
                  <a16:creationId xmlns:a16="http://schemas.microsoft.com/office/drawing/2014/main" id="{AEA382E5-6A4A-EAA7-671B-9293444C81A8}"/>
                </a:ext>
              </a:extLst>
            </p:cNvPr>
            <p:cNvGrpSpPr/>
            <p:nvPr/>
          </p:nvGrpSpPr>
          <p:grpSpPr>
            <a:xfrm>
              <a:off x="3897753" y="3352902"/>
              <a:ext cx="1933306" cy="1934006"/>
              <a:chOff x="3527026" y="1952177"/>
              <a:chExt cx="1191384" cy="1191384"/>
            </a:xfrm>
            <a:solidFill>
              <a:srgbClr val="FF5050"/>
            </a:solidFill>
          </p:grpSpPr>
          <p:sp>
            <p:nvSpPr>
              <p:cNvPr id="67" name="椭圆 9">
                <a:extLst>
                  <a:ext uri="{FF2B5EF4-FFF2-40B4-BE49-F238E27FC236}">
                    <a16:creationId xmlns:a16="http://schemas.microsoft.com/office/drawing/2014/main" id="{ECBB68B4-358D-0292-8397-83D9077E4432}"/>
                  </a:ext>
                </a:extLst>
              </p:cNvPr>
              <p:cNvSpPr/>
              <p:nvPr/>
            </p:nvSpPr>
            <p:spPr>
              <a:xfrm>
                <a:off x="3527026" y="1952177"/>
                <a:ext cx="1191384" cy="11913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latin typeface="Microsoft YaHei" panose="020B0503020204020204" pitchFamily="34" charset="-122"/>
                  <a:ea typeface="Microsoft YaHei" panose="020B0503020204020204" pitchFamily="34" charset="-122"/>
                </a:endParaRPr>
              </a:p>
            </p:txBody>
          </p:sp>
          <p:sp>
            <p:nvSpPr>
              <p:cNvPr id="68" name="TextBox 10">
                <a:extLst>
                  <a:ext uri="{FF2B5EF4-FFF2-40B4-BE49-F238E27FC236}">
                    <a16:creationId xmlns:a16="http://schemas.microsoft.com/office/drawing/2014/main" id="{CAECFCE4-057D-484E-06A6-2D95928C69F3}"/>
                  </a:ext>
                </a:extLst>
              </p:cNvPr>
              <p:cNvSpPr txBox="1"/>
              <p:nvPr/>
            </p:nvSpPr>
            <p:spPr>
              <a:xfrm>
                <a:off x="3705951" y="2285300"/>
                <a:ext cx="869052" cy="800210"/>
              </a:xfrm>
              <a:prstGeom prst="rect">
                <a:avLst/>
              </a:prstGeom>
              <a:noFill/>
            </p:spPr>
            <p:txBody>
              <a:bodyPr wrap="none" rtlCol="0">
                <a:spAutoFit/>
              </a:bodyPr>
              <a:lstStyle/>
              <a:p>
                <a:pPr algn="r"/>
                <a:r>
                  <a:rPr lang="en-US" altLang="zh-CN" sz="1200" dirty="0">
                    <a:solidFill>
                      <a:schemeClr val="bg1"/>
                    </a:solidFill>
                    <a:latin typeface="Impact" panose="020B0806030902050204" pitchFamily="34" charset="0"/>
                    <a:ea typeface="Microsoft YaHei" panose="020B0503020204020204" pitchFamily="34" charset="-122"/>
                  </a:rPr>
                  <a:t>SILVER</a:t>
                </a:r>
              </a:p>
              <a:p>
                <a:pPr algn="r"/>
                <a:r>
                  <a:rPr lang="zh-CN" altLang="en-US" sz="1200" b="1" dirty="0">
                    <a:solidFill>
                      <a:schemeClr val="bg1"/>
                    </a:solidFill>
                    <a:latin typeface="Microsoft YaHei" panose="020B0503020204020204" pitchFamily="34" charset="-122"/>
                    <a:ea typeface="Microsoft YaHei" panose="020B0503020204020204" pitchFamily="34" charset="-122"/>
                  </a:rPr>
                  <a:t>白銀</a:t>
                </a:r>
              </a:p>
            </p:txBody>
          </p:sp>
        </p:grpSp>
        <p:grpSp>
          <p:nvGrpSpPr>
            <p:cNvPr id="69" name="组合 2">
              <a:extLst>
                <a:ext uri="{FF2B5EF4-FFF2-40B4-BE49-F238E27FC236}">
                  <a16:creationId xmlns:a16="http://schemas.microsoft.com/office/drawing/2014/main" id="{FF4EA254-0A8C-3A3A-BA7D-E4C30D8AEEEE}"/>
                </a:ext>
              </a:extLst>
            </p:cNvPr>
            <p:cNvGrpSpPr/>
            <p:nvPr/>
          </p:nvGrpSpPr>
          <p:grpSpPr>
            <a:xfrm>
              <a:off x="2551506" y="1415695"/>
              <a:ext cx="2623668" cy="2624616"/>
              <a:chOff x="1835696" y="880098"/>
              <a:chExt cx="1968462" cy="1968462"/>
            </a:xfrm>
            <a:solidFill>
              <a:schemeClr val="accent5"/>
            </a:solidFill>
          </p:grpSpPr>
          <p:sp>
            <p:nvSpPr>
              <p:cNvPr id="70" name="椭圆 3">
                <a:extLst>
                  <a:ext uri="{FF2B5EF4-FFF2-40B4-BE49-F238E27FC236}">
                    <a16:creationId xmlns:a16="http://schemas.microsoft.com/office/drawing/2014/main" id="{3356212F-F163-3670-37CF-4C02E7EA7B69}"/>
                  </a:ext>
                </a:extLst>
              </p:cNvPr>
              <p:cNvSpPr/>
              <p:nvPr/>
            </p:nvSpPr>
            <p:spPr>
              <a:xfrm>
                <a:off x="1835696" y="880098"/>
                <a:ext cx="1968462" cy="1968462"/>
              </a:xfrm>
              <a:prstGeom prst="ellipse">
                <a:avLst/>
              </a:prstGeom>
              <a:solidFill>
                <a:schemeClr val="accent3">
                  <a:lumMod val="7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latin typeface="Microsoft YaHei" panose="020B0503020204020204" pitchFamily="34" charset="-122"/>
                  <a:ea typeface="Microsoft YaHei" panose="020B0503020204020204" pitchFamily="34" charset="-122"/>
                </a:endParaRPr>
              </a:p>
            </p:txBody>
          </p:sp>
          <p:sp>
            <p:nvSpPr>
              <p:cNvPr id="71" name="TextBox 4">
                <a:extLst>
                  <a:ext uri="{FF2B5EF4-FFF2-40B4-BE49-F238E27FC236}">
                    <a16:creationId xmlns:a16="http://schemas.microsoft.com/office/drawing/2014/main" id="{D44F52D1-786F-1908-8CD8-A0EA6B19B038}"/>
                  </a:ext>
                </a:extLst>
              </p:cNvPr>
              <p:cNvSpPr txBox="1"/>
              <p:nvPr/>
            </p:nvSpPr>
            <p:spPr>
              <a:xfrm>
                <a:off x="2049899" y="1393852"/>
                <a:ext cx="1591694" cy="1104150"/>
              </a:xfrm>
              <a:prstGeom prst="rect">
                <a:avLst/>
              </a:prstGeom>
              <a:noFill/>
              <a:ln w="57150">
                <a:noFill/>
              </a:ln>
            </p:spPr>
            <p:txBody>
              <a:bodyPr wrap="none" rtlCol="0">
                <a:spAutoFit/>
              </a:bodyPr>
              <a:lstStyle/>
              <a:p>
                <a:r>
                  <a:rPr lang="en-US" altLang="zh-CN" sz="1400" dirty="0">
                    <a:solidFill>
                      <a:schemeClr val="bg1"/>
                    </a:solidFill>
                    <a:latin typeface="Impact" panose="020B0806030902050204" pitchFamily="34" charset="0"/>
                    <a:ea typeface="Microsoft YaHei" panose="020B0503020204020204" pitchFamily="34" charset="-122"/>
                  </a:rPr>
                  <a:t>PLATINUM</a:t>
                </a:r>
              </a:p>
              <a:p>
                <a:r>
                  <a:rPr lang="zh-CN" altLang="en-US" sz="1400" b="1" dirty="0">
                    <a:solidFill>
                      <a:schemeClr val="bg1"/>
                    </a:solidFill>
                    <a:latin typeface="Impact" panose="020B0806030902050204" pitchFamily="34" charset="0"/>
                    <a:ea typeface="Microsoft YaHei" panose="020B0503020204020204" pitchFamily="34" charset="-122"/>
                  </a:rPr>
                  <a:t>白金</a:t>
                </a:r>
              </a:p>
            </p:txBody>
          </p:sp>
        </p:grpSp>
        <p:pic>
          <p:nvPicPr>
            <p:cNvPr id="72" name="圖片 71">
              <a:extLst>
                <a:ext uri="{FF2B5EF4-FFF2-40B4-BE49-F238E27FC236}">
                  <a16:creationId xmlns:a16="http://schemas.microsoft.com/office/drawing/2014/main" id="{0F5242DB-4EA0-2A50-3F46-10EA4BC73421}"/>
                </a:ext>
              </a:extLst>
            </p:cNvPr>
            <p:cNvPicPr>
              <a:picLocks noChangeAspect="1"/>
            </p:cNvPicPr>
            <p:nvPr/>
          </p:nvPicPr>
          <p:blipFill>
            <a:blip r:embed="rId14"/>
            <a:stretch>
              <a:fillRect/>
            </a:stretch>
          </p:blipFill>
          <p:spPr>
            <a:xfrm>
              <a:off x="217142" y="991827"/>
              <a:ext cx="2577801" cy="1793338"/>
            </a:xfrm>
            <a:prstGeom prst="rect">
              <a:avLst/>
            </a:prstGeom>
            <a:ln>
              <a:noFill/>
            </a:ln>
            <a:effectLst>
              <a:outerShdw blurRad="292100" dist="139700" dir="2700000" algn="tl" rotWithShape="0">
                <a:srgbClr val="333333">
                  <a:alpha val="65000"/>
                </a:srgbClr>
              </a:outerShdw>
            </a:effectLst>
          </p:spPr>
        </p:pic>
        <p:pic>
          <p:nvPicPr>
            <p:cNvPr id="73" name="圖片 72">
              <a:extLst>
                <a:ext uri="{FF2B5EF4-FFF2-40B4-BE49-F238E27FC236}">
                  <a16:creationId xmlns:a16="http://schemas.microsoft.com/office/drawing/2014/main" id="{AC923B97-BD83-8126-E05B-157DAE2A22C0}"/>
                </a:ext>
              </a:extLst>
            </p:cNvPr>
            <p:cNvPicPr>
              <a:picLocks noChangeAspect="1"/>
            </p:cNvPicPr>
            <p:nvPr/>
          </p:nvPicPr>
          <p:blipFill>
            <a:blip r:embed="rId15"/>
            <a:stretch>
              <a:fillRect/>
            </a:stretch>
          </p:blipFill>
          <p:spPr>
            <a:xfrm>
              <a:off x="-504636" y="2573570"/>
              <a:ext cx="2747372" cy="2071792"/>
            </a:xfrm>
            <a:prstGeom prst="roundRect">
              <a:avLst>
                <a:gd name="adj" fmla="val 603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263291818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群組 33">
            <a:extLst>
              <a:ext uri="{FF2B5EF4-FFF2-40B4-BE49-F238E27FC236}">
                <a16:creationId xmlns:a16="http://schemas.microsoft.com/office/drawing/2014/main" id="{D9B5C4A9-50E4-69DA-ACE9-29E6E513520A}"/>
              </a:ext>
            </a:extLst>
          </p:cNvPr>
          <p:cNvGrpSpPr/>
          <p:nvPr/>
        </p:nvGrpSpPr>
        <p:grpSpPr>
          <a:xfrm>
            <a:off x="2060445" y="3500002"/>
            <a:ext cx="2108022" cy="598724"/>
            <a:chOff x="1227221" y="2884126"/>
            <a:chExt cx="1939580" cy="598724"/>
          </a:xfrm>
        </p:grpSpPr>
        <p:sp>
          <p:nvSpPr>
            <p:cNvPr id="31" name="圆角矩形 19">
              <a:extLst>
                <a:ext uri="{FF2B5EF4-FFF2-40B4-BE49-F238E27FC236}">
                  <a16:creationId xmlns:a16="http://schemas.microsoft.com/office/drawing/2014/main" id="{D3397A76-82C7-4430-8136-02B8E498EDDB}"/>
                </a:ext>
              </a:extLst>
            </p:cNvPr>
            <p:cNvSpPr/>
            <p:nvPr/>
          </p:nvSpPr>
          <p:spPr>
            <a:xfrm>
              <a:off x="1227221" y="2884126"/>
              <a:ext cx="1939580" cy="577815"/>
            </a:xfrm>
            <a:prstGeom prst="roundRect">
              <a:avLst>
                <a:gd name="adj" fmla="val 50000"/>
              </a:avLst>
            </a:prstGeom>
            <a:gradFill>
              <a:gsLst>
                <a:gs pos="0">
                  <a:schemeClr val="bg1">
                    <a:lumMod val="85000"/>
                  </a:schemeClr>
                </a:gs>
                <a:gs pos="100000">
                  <a:schemeClr val="bg1">
                    <a:lumMod val="7500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3" name="文字方塊 32">
              <a:extLst>
                <a:ext uri="{FF2B5EF4-FFF2-40B4-BE49-F238E27FC236}">
                  <a16:creationId xmlns:a16="http://schemas.microsoft.com/office/drawing/2014/main" id="{2A643C65-335C-347C-B743-1C7D4D5387F3}"/>
                </a:ext>
              </a:extLst>
            </p:cNvPr>
            <p:cNvSpPr txBox="1"/>
            <p:nvPr/>
          </p:nvSpPr>
          <p:spPr>
            <a:xfrm>
              <a:off x="1328684" y="2898075"/>
              <a:ext cx="1605410" cy="584775"/>
            </a:xfrm>
            <a:prstGeom prst="rect">
              <a:avLst/>
            </a:prstGeom>
            <a:noFill/>
          </p:spPr>
          <p:txBody>
            <a:bodyPr wrap="square">
              <a:spAutoFit/>
            </a:bodyPr>
            <a:lstStyle/>
            <a:p>
              <a:pPr algn="ct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1.</a:t>
              </a: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驗證機構資格要求都一樣</a:t>
              </a:r>
              <a:endParaRPr lang="en-US" altLang="zh-TW" sz="1600" b="1" dirty="0">
                <a:solidFill>
                  <a:schemeClr val="bg2">
                    <a:lumMod val="50000"/>
                  </a:schemeClr>
                </a:solidFill>
                <a:latin typeface="微軟正黑體" panose="020B0604030504040204" pitchFamily="34" charset="-120"/>
                <a:ea typeface="微軟正黑體" panose="020B0604030504040204" pitchFamily="34" charset="-120"/>
              </a:endParaRPr>
            </a:p>
          </p:txBody>
        </p:sp>
      </p:grpSp>
      <p:sp>
        <p:nvSpPr>
          <p:cNvPr id="30" name="圆角矩形 18">
            <a:extLst>
              <a:ext uri="{FF2B5EF4-FFF2-40B4-BE49-F238E27FC236}">
                <a16:creationId xmlns:a16="http://schemas.microsoft.com/office/drawing/2014/main" id="{86F6FD89-FCB3-7EF5-AA92-1F42A74BBE13}"/>
              </a:ext>
            </a:extLst>
          </p:cNvPr>
          <p:cNvSpPr/>
          <p:nvPr/>
        </p:nvSpPr>
        <p:spPr>
          <a:xfrm>
            <a:off x="2044444" y="4199529"/>
            <a:ext cx="2046327" cy="588379"/>
          </a:xfrm>
          <a:prstGeom prst="roundRect">
            <a:avLst>
              <a:gd name="adj" fmla="val 50000"/>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1600" b="1" dirty="0">
                <a:solidFill>
                  <a:schemeClr val="bg1"/>
                </a:solidFill>
                <a:latin typeface="微軟正黑體" panose="020B0604030504040204" pitchFamily="34" charset="-120"/>
              </a:rPr>
              <a:t>2.VAP</a:t>
            </a:r>
            <a:r>
              <a:rPr lang="zh-TW" altLang="en-US" sz="1600" b="1" dirty="0">
                <a:solidFill>
                  <a:schemeClr val="bg1"/>
                </a:solidFill>
                <a:latin typeface="微軟正黑體" panose="020B0604030504040204" pitchFamily="34" charset="-120"/>
              </a:rPr>
              <a:t>稽核指引</a:t>
            </a:r>
            <a:endParaRPr lang="en-US" altLang="zh-TW" sz="1600" b="1" dirty="0">
              <a:solidFill>
                <a:schemeClr val="bg1"/>
              </a:solidFill>
              <a:latin typeface="微軟正黑體" panose="020B0604030504040204" pitchFamily="34" charset="-120"/>
            </a:endParaRPr>
          </a:p>
          <a:p>
            <a:pPr algn="ctr"/>
            <a:r>
              <a:rPr lang="zh-TW" altLang="en-US" sz="1600" b="1" dirty="0">
                <a:solidFill>
                  <a:schemeClr val="bg1"/>
                </a:solidFill>
                <a:latin typeface="微軟正黑體" panose="020B0604030504040204" pitchFamily="34" charset="-120"/>
              </a:rPr>
              <a:t>要求都一樣</a:t>
            </a:r>
          </a:p>
        </p:txBody>
      </p:sp>
      <p:sp>
        <p:nvSpPr>
          <p:cNvPr id="5" name="圆角矩形 5">
            <a:extLst>
              <a:ext uri="{FF2B5EF4-FFF2-40B4-BE49-F238E27FC236}">
                <a16:creationId xmlns:a16="http://schemas.microsoft.com/office/drawing/2014/main" id="{E3FD4C03-A6D5-C484-96E3-215B950C8D0B}"/>
              </a:ext>
            </a:extLst>
          </p:cNvPr>
          <p:cNvSpPr/>
          <p:nvPr/>
        </p:nvSpPr>
        <p:spPr bwMode="auto">
          <a:xfrm>
            <a:off x="6231909" y="2019746"/>
            <a:ext cx="3814699" cy="722835"/>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005695"/>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2" name="標題 1">
            <a:extLst>
              <a:ext uri="{FF2B5EF4-FFF2-40B4-BE49-F238E27FC236}">
                <a16:creationId xmlns:a16="http://schemas.microsoft.com/office/drawing/2014/main" id="{7B56AEB6-43EF-9ABE-0702-5A35A92CA4CE}"/>
              </a:ext>
            </a:extLst>
          </p:cNvPr>
          <p:cNvSpPr>
            <a:spLocks noGrp="1"/>
          </p:cNvSpPr>
          <p:nvPr>
            <p:ph type="title"/>
          </p:nvPr>
        </p:nvSpPr>
        <p:spPr>
          <a:xfrm>
            <a:off x="901514" y="181476"/>
            <a:ext cx="11280731" cy="503766"/>
          </a:xfr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lnSpc>
                <a:spcPct val="100000"/>
              </a:lnSpc>
              <a:spcBef>
                <a:spcPts val="0"/>
              </a:spcBef>
              <a:spcAft>
                <a:spcPts val="0"/>
              </a:spcAft>
            </a:pPr>
            <a:r>
              <a:rPr lang="en-US" altLang="zh-TW" sz="2800" dirty="0">
                <a:latin typeface="+mj-lt"/>
                <a:ea typeface="+mj-ea"/>
              </a:rPr>
              <a:t>VAP vs NON-VAP</a:t>
            </a:r>
            <a:endParaRPr lang="zh-TW" altLang="en-US" sz="2800" dirty="0">
              <a:latin typeface="+mj-lt"/>
              <a:ea typeface="+mj-ea"/>
            </a:endParaRPr>
          </a:p>
        </p:txBody>
      </p:sp>
      <p:sp>
        <p:nvSpPr>
          <p:cNvPr id="4" name="圆角矩形 5">
            <a:extLst>
              <a:ext uri="{FF2B5EF4-FFF2-40B4-BE49-F238E27FC236}">
                <a16:creationId xmlns:a16="http://schemas.microsoft.com/office/drawing/2014/main" id="{D0DB7EB4-CBB5-48FE-65D5-D489E9E71EE5}"/>
              </a:ext>
            </a:extLst>
          </p:cNvPr>
          <p:cNvSpPr/>
          <p:nvPr/>
        </p:nvSpPr>
        <p:spPr bwMode="auto">
          <a:xfrm>
            <a:off x="6236460" y="4736997"/>
            <a:ext cx="3810148" cy="722835"/>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007635"/>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6" name="TextBox 46">
            <a:extLst>
              <a:ext uri="{FF2B5EF4-FFF2-40B4-BE49-F238E27FC236}">
                <a16:creationId xmlns:a16="http://schemas.microsoft.com/office/drawing/2014/main" id="{517158D8-22D3-1D87-3555-FE44D1ECFC48}"/>
              </a:ext>
            </a:extLst>
          </p:cNvPr>
          <p:cNvSpPr txBox="1"/>
          <p:nvPr/>
        </p:nvSpPr>
        <p:spPr>
          <a:xfrm>
            <a:off x="6441367" y="1983925"/>
            <a:ext cx="3338826" cy="772756"/>
          </a:xfrm>
          <a:prstGeom prst="rect">
            <a:avLst/>
          </a:prstGeom>
          <a:noFill/>
        </p:spPr>
        <p:txBody>
          <a:bodyPr wrap="none" lIns="115171" tIns="57585" rIns="115171" bIns="57585" rtlCol="0">
            <a:spAutoFit/>
          </a:bodyPr>
          <a:lstStyle/>
          <a:p>
            <a:r>
              <a:rPr lang="en-US" altLang="zh-CN" sz="2133" dirty="0">
                <a:solidFill>
                  <a:srgbClr val="F8F8F8"/>
                </a:solidFill>
                <a:latin typeface="Impact" panose="020B0806030902050204" pitchFamily="34" charset="0"/>
                <a:ea typeface="微软雅黑"/>
              </a:rPr>
              <a:t>VAP with Closure  CAP Audit</a:t>
            </a:r>
            <a:r>
              <a:rPr lang="en-US" altLang="zh-CN" sz="2133" dirty="0">
                <a:solidFill>
                  <a:srgbClr val="F8F8F8"/>
                </a:solidFill>
                <a:latin typeface="微软雅黑"/>
                <a:ea typeface="微软雅黑"/>
              </a:rPr>
              <a:t> </a:t>
            </a:r>
          </a:p>
          <a:p>
            <a:r>
              <a:rPr lang="zh-CN" altLang="en-US" sz="2133" b="1" dirty="0">
                <a:solidFill>
                  <a:srgbClr val="F8F8F8"/>
                </a:solidFill>
                <a:latin typeface="微软雅黑"/>
                <a:ea typeface="微软雅黑"/>
              </a:rPr>
              <a:t>客戶不須為會員即可申請</a:t>
            </a:r>
          </a:p>
        </p:txBody>
      </p:sp>
      <p:sp>
        <p:nvSpPr>
          <p:cNvPr id="8" name="空心弧 48">
            <a:extLst>
              <a:ext uri="{FF2B5EF4-FFF2-40B4-BE49-F238E27FC236}">
                <a16:creationId xmlns:a16="http://schemas.microsoft.com/office/drawing/2014/main" id="{7754CD4C-9118-D6DA-D9ED-41C8E5CB63B6}"/>
              </a:ext>
            </a:extLst>
          </p:cNvPr>
          <p:cNvSpPr/>
          <p:nvPr/>
        </p:nvSpPr>
        <p:spPr bwMode="auto">
          <a:xfrm rot="10800000" flipV="1">
            <a:off x="4609616" y="1331526"/>
            <a:ext cx="1831751" cy="1854772"/>
          </a:xfrm>
          <a:prstGeom prst="blockArc">
            <a:avLst>
              <a:gd name="adj1" fmla="val 5423681"/>
              <a:gd name="adj2" fmla="val 20860726"/>
              <a:gd name="adj3" fmla="val 17514"/>
            </a:avLst>
          </a:prstGeom>
          <a:gradFill flip="none" rotWithShape="1">
            <a:gsLst>
              <a:gs pos="35000">
                <a:srgbClr val="007DDA"/>
              </a:gs>
              <a:gs pos="41000">
                <a:srgbClr val="006CBB"/>
              </a:gs>
              <a:gs pos="64000">
                <a:srgbClr val="005695"/>
              </a:gs>
              <a:gs pos="76000">
                <a:srgbClr val="005695"/>
              </a:gs>
            </a:gsLst>
            <a:lin ang="10800000" scaled="1"/>
            <a:tileRect/>
          </a:gra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9" name="空心弧 49">
            <a:extLst>
              <a:ext uri="{FF2B5EF4-FFF2-40B4-BE49-F238E27FC236}">
                <a16:creationId xmlns:a16="http://schemas.microsoft.com/office/drawing/2014/main" id="{61FF9144-6BE8-2087-3585-100C666ABA08}"/>
              </a:ext>
            </a:extLst>
          </p:cNvPr>
          <p:cNvSpPr/>
          <p:nvPr/>
        </p:nvSpPr>
        <p:spPr bwMode="auto">
          <a:xfrm rot="4631022" flipV="1">
            <a:off x="4640552" y="2881279"/>
            <a:ext cx="1854772" cy="1831751"/>
          </a:xfrm>
          <a:prstGeom prst="blockArc">
            <a:avLst>
              <a:gd name="adj1" fmla="val 10168821"/>
              <a:gd name="adj2" fmla="val 20860726"/>
              <a:gd name="adj3" fmla="val 17514"/>
            </a:avLst>
          </a:prstGeom>
          <a:solidFill>
            <a:srgbClr val="005696"/>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11" name="空心弧 51">
            <a:extLst>
              <a:ext uri="{FF2B5EF4-FFF2-40B4-BE49-F238E27FC236}">
                <a16:creationId xmlns:a16="http://schemas.microsoft.com/office/drawing/2014/main" id="{627DF20A-6E81-76B5-7447-19640F29DF03}"/>
              </a:ext>
            </a:extLst>
          </p:cNvPr>
          <p:cNvSpPr/>
          <p:nvPr/>
        </p:nvSpPr>
        <p:spPr bwMode="auto">
          <a:xfrm rot="10800000">
            <a:off x="4649076" y="4408686"/>
            <a:ext cx="1831751" cy="1854772"/>
          </a:xfrm>
          <a:prstGeom prst="blockArc">
            <a:avLst>
              <a:gd name="adj1" fmla="val 5423681"/>
              <a:gd name="adj2" fmla="val 20860726"/>
              <a:gd name="adj3" fmla="val 17514"/>
            </a:avLst>
          </a:prstGeom>
          <a:solidFill>
            <a:srgbClr val="005696"/>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14" name="TextBox 54">
            <a:extLst>
              <a:ext uri="{FF2B5EF4-FFF2-40B4-BE49-F238E27FC236}">
                <a16:creationId xmlns:a16="http://schemas.microsoft.com/office/drawing/2014/main" id="{907AFCDC-1ED5-E155-D91E-6C12B5F816C6}"/>
              </a:ext>
            </a:extLst>
          </p:cNvPr>
          <p:cNvSpPr txBox="1"/>
          <p:nvPr/>
        </p:nvSpPr>
        <p:spPr>
          <a:xfrm>
            <a:off x="6231909" y="2787874"/>
            <a:ext cx="5325135" cy="1221341"/>
          </a:xfrm>
          <a:prstGeom prst="rect">
            <a:avLst/>
          </a:prstGeom>
          <a:noFill/>
        </p:spPr>
        <p:txBody>
          <a:bodyPr wrap="square" lIns="115171" tIns="57585" rIns="115171" bIns="57585" rtlCol="0">
            <a:spAutoFit/>
          </a:bodyPr>
          <a:lstStyle/>
          <a:p>
            <a:pPr>
              <a:lnSpc>
                <a:spcPts val="2200"/>
              </a:lnSpc>
            </a:pPr>
            <a:r>
              <a:rPr lang="en-US" altLang="zh-TW" sz="1600" b="1" dirty="0">
                <a:solidFill>
                  <a:schemeClr val="tx1">
                    <a:lumMod val="65000"/>
                    <a:lumOff val="35000"/>
                  </a:schemeClr>
                </a:solidFill>
                <a:latin typeface="+mn-ea"/>
              </a:rPr>
              <a:t>=&gt;</a:t>
            </a:r>
            <a:r>
              <a:rPr lang="zh-TW" altLang="en-US" sz="1600" b="1" dirty="0">
                <a:solidFill>
                  <a:schemeClr val="tx1">
                    <a:lumMod val="65000"/>
                    <a:lumOff val="35000"/>
                  </a:schemeClr>
                </a:solidFill>
                <a:latin typeface="+mn-ea"/>
              </a:rPr>
              <a:t>不可指定驗證機構</a:t>
            </a:r>
            <a:r>
              <a:rPr lang="en-US" altLang="zh-TW" sz="1600" b="1" dirty="0">
                <a:solidFill>
                  <a:schemeClr val="tx1">
                    <a:lumMod val="65000"/>
                    <a:lumOff val="35000"/>
                  </a:schemeClr>
                </a:solidFill>
                <a:latin typeface="+mn-ea"/>
              </a:rPr>
              <a:t>=&gt;CAP</a:t>
            </a:r>
            <a:r>
              <a:rPr lang="zh-TW" altLang="en-US" sz="1600" b="1" dirty="0">
                <a:solidFill>
                  <a:schemeClr val="tx1">
                    <a:lumMod val="65000"/>
                    <a:lumOff val="35000"/>
                  </a:schemeClr>
                </a:solidFill>
                <a:latin typeface="+mn-ea"/>
              </a:rPr>
              <a:t>須由</a:t>
            </a:r>
            <a:r>
              <a:rPr lang="en-US" altLang="zh-TW" sz="1600" b="1" dirty="0">
                <a:solidFill>
                  <a:schemeClr val="tx1">
                    <a:lumMod val="65000"/>
                    <a:lumOff val="35000"/>
                  </a:schemeClr>
                </a:solidFill>
                <a:latin typeface="+mn-ea"/>
              </a:rPr>
              <a:t>APM </a:t>
            </a:r>
            <a:r>
              <a:rPr lang="zh-TW" altLang="en-US" sz="1600" b="1" dirty="0">
                <a:solidFill>
                  <a:schemeClr val="tx1">
                    <a:lumMod val="65000"/>
                    <a:lumOff val="35000"/>
                  </a:schemeClr>
                </a:solidFill>
                <a:latin typeface="+mn-ea"/>
              </a:rPr>
              <a:t>指定驗證機構結案</a:t>
            </a:r>
            <a:r>
              <a:rPr lang="en-US" altLang="zh-TW" sz="1600" b="1" dirty="0">
                <a:solidFill>
                  <a:schemeClr val="tx1">
                    <a:lumMod val="65000"/>
                    <a:lumOff val="35000"/>
                  </a:schemeClr>
                </a:solidFill>
                <a:latin typeface="+mn-ea"/>
              </a:rPr>
              <a:t>=&gt;</a:t>
            </a:r>
            <a:r>
              <a:rPr lang="zh-TW" altLang="en-US" sz="1600" b="1" dirty="0">
                <a:solidFill>
                  <a:schemeClr val="tx1">
                    <a:lumMod val="65000"/>
                    <a:lumOff val="35000"/>
                  </a:schemeClr>
                </a:solidFill>
                <a:latin typeface="+mn-ea"/>
              </a:rPr>
              <a:t>可申請</a:t>
            </a:r>
            <a:r>
              <a:rPr lang="en-US" altLang="zh-TW" sz="1600" b="1" dirty="0">
                <a:solidFill>
                  <a:schemeClr val="tx1">
                    <a:lumMod val="65000"/>
                    <a:lumOff val="35000"/>
                  </a:schemeClr>
                </a:solidFill>
                <a:latin typeface="+mn-ea"/>
              </a:rPr>
              <a:t>RBA VAP Credit Recognition Program=&gt;RBA VAP</a:t>
            </a:r>
            <a:r>
              <a:rPr lang="zh-TW" altLang="en-US" sz="1600" b="1" dirty="0">
                <a:solidFill>
                  <a:schemeClr val="tx1">
                    <a:lumMod val="65000"/>
                    <a:lumOff val="35000"/>
                  </a:schemeClr>
                </a:solidFill>
                <a:latin typeface="+mn-ea"/>
              </a:rPr>
              <a:t>認證共分為白金、黃金、銀三種結果</a:t>
            </a:r>
            <a:r>
              <a:rPr lang="en-US" altLang="zh-TW" sz="1600" b="1" dirty="0">
                <a:solidFill>
                  <a:schemeClr val="tx1">
                    <a:lumMod val="65000"/>
                    <a:lumOff val="35000"/>
                  </a:schemeClr>
                </a:solidFill>
                <a:latin typeface="+mn-ea"/>
              </a:rPr>
              <a:t>=&gt;VAR</a:t>
            </a:r>
            <a:r>
              <a:rPr lang="zh-TW" altLang="en-US" sz="1600" b="1" dirty="0">
                <a:solidFill>
                  <a:schemeClr val="tx1">
                    <a:lumMod val="65000"/>
                    <a:lumOff val="35000"/>
                  </a:schemeClr>
                </a:solidFill>
                <a:latin typeface="+mn-ea"/>
              </a:rPr>
              <a:t>可選擇提供單一客戶或多重客戶</a:t>
            </a:r>
          </a:p>
        </p:txBody>
      </p:sp>
      <p:sp>
        <p:nvSpPr>
          <p:cNvPr id="15" name="TextBox 55">
            <a:extLst>
              <a:ext uri="{FF2B5EF4-FFF2-40B4-BE49-F238E27FC236}">
                <a16:creationId xmlns:a16="http://schemas.microsoft.com/office/drawing/2014/main" id="{79BC843F-C66B-9995-A307-28E584605436}"/>
              </a:ext>
            </a:extLst>
          </p:cNvPr>
          <p:cNvSpPr txBox="1"/>
          <p:nvPr/>
        </p:nvSpPr>
        <p:spPr>
          <a:xfrm>
            <a:off x="6407925" y="5475603"/>
            <a:ext cx="5015942" cy="658879"/>
          </a:xfrm>
          <a:prstGeom prst="rect">
            <a:avLst/>
          </a:prstGeom>
          <a:noFill/>
        </p:spPr>
        <p:txBody>
          <a:bodyPr wrap="square" lIns="115171" tIns="57585" rIns="115171" bIns="57585" rtlCol="0">
            <a:spAutoFit/>
          </a:bodyPr>
          <a:lstStyle>
            <a:defPPr>
              <a:defRPr lang="en-US"/>
            </a:defPPr>
            <a:lvl1pPr>
              <a:lnSpc>
                <a:spcPts val="2200"/>
              </a:lnSpc>
              <a:defRPr sz="1600" b="1">
                <a:solidFill>
                  <a:schemeClr val="tx1">
                    <a:lumMod val="65000"/>
                    <a:lumOff val="35000"/>
                  </a:schemeClr>
                </a:solidFill>
                <a:latin typeface="+mn-ea"/>
              </a:defRPr>
            </a:lvl1pPr>
          </a:lstStyle>
          <a:p>
            <a:r>
              <a:rPr lang="en-US" altLang="zh-TW" dirty="0"/>
              <a:t>=&gt;</a:t>
            </a:r>
            <a:r>
              <a:rPr lang="zh-TW" altLang="en-US" dirty="0"/>
              <a:t>可自行指定驗證機構</a:t>
            </a:r>
            <a:r>
              <a:rPr lang="en-US" altLang="zh-TW" dirty="0"/>
              <a:t>=&gt;CAP</a:t>
            </a:r>
            <a:r>
              <a:rPr lang="zh-TW" altLang="en-US" dirty="0"/>
              <a:t>由客戶結案</a:t>
            </a:r>
            <a:r>
              <a:rPr lang="en-US" altLang="zh-TW" dirty="0"/>
              <a:t>=&gt;</a:t>
            </a:r>
            <a:r>
              <a:rPr lang="zh-TW" altLang="en-US" dirty="0"/>
              <a:t>無頒發驗證證書</a:t>
            </a:r>
            <a:r>
              <a:rPr lang="en-US" altLang="zh-TW" dirty="0"/>
              <a:t>=&gt;VAR</a:t>
            </a:r>
            <a:r>
              <a:rPr lang="zh-TW" altLang="en-US" dirty="0"/>
              <a:t>只適用在單一客戶</a:t>
            </a:r>
            <a:endParaRPr lang="zh-CN" altLang="en-US" dirty="0"/>
          </a:p>
        </p:txBody>
      </p:sp>
      <p:sp>
        <p:nvSpPr>
          <p:cNvPr id="16" name="TextBox 56">
            <a:extLst>
              <a:ext uri="{FF2B5EF4-FFF2-40B4-BE49-F238E27FC236}">
                <a16:creationId xmlns:a16="http://schemas.microsoft.com/office/drawing/2014/main" id="{59D69036-9E27-6705-6C6A-2241BCC88841}"/>
              </a:ext>
            </a:extLst>
          </p:cNvPr>
          <p:cNvSpPr txBox="1"/>
          <p:nvPr/>
        </p:nvSpPr>
        <p:spPr>
          <a:xfrm>
            <a:off x="6458310" y="4702847"/>
            <a:ext cx="2973726" cy="772756"/>
          </a:xfrm>
          <a:prstGeom prst="rect">
            <a:avLst/>
          </a:prstGeom>
          <a:noFill/>
        </p:spPr>
        <p:txBody>
          <a:bodyPr wrap="none" lIns="115171" tIns="57585" rIns="115171" bIns="57585" rtlCol="0">
            <a:spAutoFit/>
          </a:bodyPr>
          <a:lstStyle/>
          <a:p>
            <a:r>
              <a:rPr lang="en-US" altLang="zh-TW" sz="2133" dirty="0">
                <a:solidFill>
                  <a:srgbClr val="F8F8F8"/>
                </a:solidFill>
                <a:latin typeface="Impact" panose="020B0806030902050204" pitchFamily="34" charset="0"/>
                <a:ea typeface="微软雅黑"/>
              </a:rPr>
              <a:t>AMA/CMA Audit</a:t>
            </a:r>
          </a:p>
          <a:p>
            <a:r>
              <a:rPr lang="zh-TW" altLang="en-US" sz="2133" b="1" dirty="0">
                <a:solidFill>
                  <a:srgbClr val="F8F8F8"/>
                </a:solidFill>
                <a:latin typeface="微软雅黑"/>
                <a:ea typeface="微软雅黑"/>
              </a:rPr>
              <a:t>客戶須為會員方可申請</a:t>
            </a:r>
            <a:endParaRPr lang="zh-CN" altLang="en-US" sz="2133" b="1" dirty="0">
              <a:solidFill>
                <a:srgbClr val="F8F8F8"/>
              </a:solidFill>
              <a:latin typeface="微软雅黑"/>
              <a:ea typeface="微软雅黑"/>
            </a:endParaRPr>
          </a:p>
        </p:txBody>
      </p:sp>
      <p:grpSp>
        <p:nvGrpSpPr>
          <p:cNvPr id="3" name="群組 2">
            <a:extLst>
              <a:ext uri="{FF2B5EF4-FFF2-40B4-BE49-F238E27FC236}">
                <a16:creationId xmlns:a16="http://schemas.microsoft.com/office/drawing/2014/main" id="{FAB1B4C0-B019-E376-0C0F-C36218FEE465}"/>
              </a:ext>
            </a:extLst>
          </p:cNvPr>
          <p:cNvGrpSpPr/>
          <p:nvPr/>
        </p:nvGrpSpPr>
        <p:grpSpPr>
          <a:xfrm>
            <a:off x="3821202" y="3461841"/>
            <a:ext cx="1607038" cy="1423772"/>
            <a:chOff x="7210548" y="2963834"/>
            <a:chExt cx="1607038" cy="1423772"/>
          </a:xfrm>
        </p:grpSpPr>
        <p:sp>
          <p:nvSpPr>
            <p:cNvPr id="20" name="Freeform 5">
              <a:extLst>
                <a:ext uri="{FF2B5EF4-FFF2-40B4-BE49-F238E27FC236}">
                  <a16:creationId xmlns:a16="http://schemas.microsoft.com/office/drawing/2014/main" id="{C76E2E64-4CB1-0845-A2D3-8EC705546874}"/>
                </a:ext>
              </a:extLst>
            </p:cNvPr>
            <p:cNvSpPr>
              <a:spLocks/>
            </p:cNvSpPr>
            <p:nvPr/>
          </p:nvSpPr>
          <p:spPr bwMode="auto">
            <a:xfrm rot="10800000">
              <a:off x="7210548" y="2963834"/>
              <a:ext cx="1607038" cy="142377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endParaRPr lang="zh-CN" altLang="en-US" sz="1350">
                <a:solidFill>
                  <a:prstClr val="black"/>
                </a:solidFill>
                <a:ea typeface="微软雅黑" panose="020B0503020204020204" pitchFamily="34" charset="-122"/>
              </a:endParaRPr>
            </a:p>
          </p:txBody>
        </p:sp>
        <p:pic>
          <p:nvPicPr>
            <p:cNvPr id="21" name="Picture 2" descr="http://www.jsconsulting.com.tw/wp-content/uploads/2017/10/RBA-Responsible-Business-Alliance.png">
              <a:extLst>
                <a:ext uri="{FF2B5EF4-FFF2-40B4-BE49-F238E27FC236}">
                  <a16:creationId xmlns:a16="http://schemas.microsoft.com/office/drawing/2014/main" id="{083493D9-07B7-BDA0-9F6A-CA353A22AF8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5334"/>
            <a:stretch/>
          </p:blipFill>
          <p:spPr bwMode="auto">
            <a:xfrm>
              <a:off x="7516892" y="3050459"/>
              <a:ext cx="994349" cy="920016"/>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1">
              <a:extLst>
                <a:ext uri="{FF2B5EF4-FFF2-40B4-BE49-F238E27FC236}">
                  <a16:creationId xmlns:a16="http://schemas.microsoft.com/office/drawing/2014/main" id="{9847FBCA-D0B2-BE7E-0EF6-889E68A5A5D0}"/>
                </a:ext>
              </a:extLst>
            </p:cNvPr>
            <p:cNvSpPr txBox="1"/>
            <p:nvPr/>
          </p:nvSpPr>
          <p:spPr>
            <a:xfrm>
              <a:off x="7343144" y="3894908"/>
              <a:ext cx="1387081" cy="369332"/>
            </a:xfrm>
            <a:prstGeom prst="rect">
              <a:avLst/>
            </a:prstGeom>
            <a:noFill/>
          </p:spPr>
          <p:txBody>
            <a:bodyPr wrap="square" lIns="64778" tIns="32390" rIns="64778" bIns="32390" rtlCol="0">
              <a:spAutoFit/>
            </a:bodyPr>
            <a:lstStyle>
              <a:defPPr>
                <a:defRPr lang="en-US"/>
              </a:defPPr>
              <a:lvl1pPr algn="ctr">
                <a:defRPr sz="2000" kern="0">
                  <a:solidFill>
                    <a:schemeClr val="accent1"/>
                  </a:solidFill>
                  <a:latin typeface="Impact" pitchFamily="34" charset="0"/>
                  <a:ea typeface="微软雅黑" pitchFamily="34" charset="-122"/>
                </a:defRPr>
              </a:lvl1pPr>
            </a:lstStyle>
            <a:p>
              <a:r>
                <a:rPr lang="en-US" altLang="zh-CN" dirty="0">
                  <a:solidFill>
                    <a:srgbClr val="FF6600"/>
                  </a:solidFill>
                </a:rPr>
                <a:t>RBA VAP</a:t>
              </a:r>
              <a:endParaRPr lang="zh-CN" altLang="en-US" dirty="0">
                <a:solidFill>
                  <a:srgbClr val="FF6600"/>
                </a:solidFill>
              </a:endParaRPr>
            </a:p>
          </p:txBody>
        </p:sp>
      </p:grpSp>
      <p:grpSp>
        <p:nvGrpSpPr>
          <p:cNvPr id="23" name="组合 90">
            <a:extLst>
              <a:ext uri="{FF2B5EF4-FFF2-40B4-BE49-F238E27FC236}">
                <a16:creationId xmlns:a16="http://schemas.microsoft.com/office/drawing/2014/main" id="{A897E8C9-B56D-1D89-D4A8-841FA1979F0C}"/>
              </a:ext>
            </a:extLst>
          </p:cNvPr>
          <p:cNvGrpSpPr/>
          <p:nvPr/>
        </p:nvGrpSpPr>
        <p:grpSpPr>
          <a:xfrm>
            <a:off x="4997258" y="1709464"/>
            <a:ext cx="991047" cy="991047"/>
            <a:chOff x="7686862" y="3242885"/>
            <a:chExt cx="828233" cy="828233"/>
          </a:xfrm>
        </p:grpSpPr>
        <p:sp>
          <p:nvSpPr>
            <p:cNvPr id="24" name="椭圆 91">
              <a:extLst>
                <a:ext uri="{FF2B5EF4-FFF2-40B4-BE49-F238E27FC236}">
                  <a16:creationId xmlns:a16="http://schemas.microsoft.com/office/drawing/2014/main" id="{02BCC856-9F5B-9431-D5E4-184675B23DD7}"/>
                </a:ext>
              </a:extLst>
            </p:cNvPr>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a typeface="微软雅黑" panose="020B0503020204020204" pitchFamily="34" charset="-122"/>
              </a:endParaRPr>
            </a:p>
          </p:txBody>
        </p:sp>
        <p:sp>
          <p:nvSpPr>
            <p:cNvPr id="25" name="TextBox 165">
              <a:extLst>
                <a:ext uri="{FF2B5EF4-FFF2-40B4-BE49-F238E27FC236}">
                  <a16:creationId xmlns:a16="http://schemas.microsoft.com/office/drawing/2014/main" id="{EA479BB3-4156-27BD-BD40-31D522C95B57}"/>
                </a:ext>
              </a:extLst>
            </p:cNvPr>
            <p:cNvSpPr txBox="1"/>
            <p:nvPr/>
          </p:nvSpPr>
          <p:spPr>
            <a:xfrm>
              <a:off x="7803483" y="3400813"/>
              <a:ext cx="594990" cy="569094"/>
            </a:xfrm>
            <a:prstGeom prst="rect">
              <a:avLst/>
            </a:prstGeom>
            <a:noFill/>
          </p:spPr>
          <p:txBody>
            <a:bodyPr wrap="square" lIns="64778" tIns="32390" rIns="64778" bIns="32390" rtlCol="0">
              <a:spAutoFit/>
            </a:bodyPr>
            <a:lstStyle>
              <a:defPPr>
                <a:defRPr lang="zh-CN"/>
              </a:defPPr>
              <a:lvl1pPr>
                <a:defRPr i="1">
                  <a:solidFill>
                    <a:srgbClr val="646464"/>
                  </a:solidFill>
                </a:defRPr>
              </a:lvl1pPr>
            </a:lstStyle>
            <a:p>
              <a:pPr algn="ctr">
                <a:defRPr/>
              </a:pPr>
              <a:r>
                <a:rPr lang="en-US" altLang="zh-CN" sz="2000" i="0" kern="0" dirty="0">
                  <a:solidFill>
                    <a:schemeClr val="accent1"/>
                  </a:solidFill>
                  <a:latin typeface="Impact" pitchFamily="34" charset="0"/>
                  <a:ea typeface="微软雅黑" pitchFamily="34" charset="-122"/>
                </a:rPr>
                <a:t>VAP</a:t>
              </a:r>
            </a:p>
            <a:p>
              <a:pPr algn="ctr">
                <a:defRPr/>
              </a:pPr>
              <a:r>
                <a:rPr lang="en-US" altLang="zh-CN" sz="2000" i="0" kern="0" dirty="0">
                  <a:solidFill>
                    <a:schemeClr val="accent1"/>
                  </a:solidFill>
                  <a:latin typeface="Impact" pitchFamily="34" charset="0"/>
                  <a:ea typeface="微软雅黑" pitchFamily="34" charset="-122"/>
                </a:rPr>
                <a:t>audit</a:t>
              </a:r>
              <a:endParaRPr lang="zh-CN" altLang="en-US" sz="2000" i="0" kern="0" dirty="0">
                <a:solidFill>
                  <a:schemeClr val="accent1"/>
                </a:solidFill>
                <a:latin typeface="Impact" pitchFamily="34" charset="0"/>
                <a:ea typeface="微软雅黑" pitchFamily="34" charset="-122"/>
              </a:endParaRPr>
            </a:p>
          </p:txBody>
        </p:sp>
      </p:grpSp>
      <p:grpSp>
        <p:nvGrpSpPr>
          <p:cNvPr id="26" name="组合 90">
            <a:extLst>
              <a:ext uri="{FF2B5EF4-FFF2-40B4-BE49-F238E27FC236}">
                <a16:creationId xmlns:a16="http://schemas.microsoft.com/office/drawing/2014/main" id="{8CCFCA13-2157-3A49-EC4D-2EBF21E562B0}"/>
              </a:ext>
            </a:extLst>
          </p:cNvPr>
          <p:cNvGrpSpPr/>
          <p:nvPr/>
        </p:nvGrpSpPr>
        <p:grpSpPr>
          <a:xfrm>
            <a:off x="5025610" y="4793101"/>
            <a:ext cx="1084749" cy="991047"/>
            <a:chOff x="7686862" y="3242885"/>
            <a:chExt cx="906541" cy="828233"/>
          </a:xfrm>
        </p:grpSpPr>
        <p:sp>
          <p:nvSpPr>
            <p:cNvPr id="27" name="椭圆 91">
              <a:extLst>
                <a:ext uri="{FF2B5EF4-FFF2-40B4-BE49-F238E27FC236}">
                  <a16:creationId xmlns:a16="http://schemas.microsoft.com/office/drawing/2014/main" id="{BF7CECA1-7114-35EA-E6FA-7A3C60EE1A87}"/>
                </a:ext>
              </a:extLst>
            </p:cNvPr>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a typeface="微软雅黑" panose="020B0503020204020204" pitchFamily="34" charset="-122"/>
              </a:endParaRPr>
            </a:p>
          </p:txBody>
        </p:sp>
        <p:sp>
          <p:nvSpPr>
            <p:cNvPr id="28" name="TextBox 165">
              <a:extLst>
                <a:ext uri="{FF2B5EF4-FFF2-40B4-BE49-F238E27FC236}">
                  <a16:creationId xmlns:a16="http://schemas.microsoft.com/office/drawing/2014/main" id="{F4042C5E-72A4-044B-BEFC-76C67BCABCAA}"/>
                </a:ext>
              </a:extLst>
            </p:cNvPr>
            <p:cNvSpPr txBox="1"/>
            <p:nvPr/>
          </p:nvSpPr>
          <p:spPr>
            <a:xfrm>
              <a:off x="7691312" y="3428251"/>
              <a:ext cx="902091" cy="569094"/>
            </a:xfrm>
            <a:prstGeom prst="rect">
              <a:avLst/>
            </a:prstGeom>
            <a:noFill/>
          </p:spPr>
          <p:txBody>
            <a:bodyPr wrap="square" lIns="64778" tIns="32390" rIns="64778" bIns="32390" rtlCol="0">
              <a:spAutoFit/>
            </a:bodyPr>
            <a:lstStyle>
              <a:defPPr>
                <a:defRPr lang="zh-CN"/>
              </a:defPPr>
              <a:lvl1pPr>
                <a:defRPr i="1">
                  <a:solidFill>
                    <a:srgbClr val="646464"/>
                  </a:solidFill>
                </a:defRPr>
              </a:lvl1pPr>
            </a:lstStyle>
            <a:p>
              <a:pPr algn="ctr">
                <a:defRPr/>
              </a:pPr>
              <a:r>
                <a:rPr lang="en-US" altLang="zh-CN" sz="2000" i="0" kern="0" dirty="0">
                  <a:solidFill>
                    <a:schemeClr val="accent1"/>
                  </a:solidFill>
                  <a:latin typeface="Impact" pitchFamily="34" charset="0"/>
                  <a:ea typeface="微软雅黑" pitchFamily="34" charset="-122"/>
                </a:rPr>
                <a:t>NON-VAP</a:t>
              </a:r>
            </a:p>
            <a:p>
              <a:pPr algn="ctr">
                <a:defRPr/>
              </a:pPr>
              <a:r>
                <a:rPr lang="en-US" altLang="zh-CN" sz="2000" i="0" kern="0" dirty="0">
                  <a:solidFill>
                    <a:schemeClr val="accent1"/>
                  </a:solidFill>
                  <a:latin typeface="Impact" pitchFamily="34" charset="0"/>
                  <a:ea typeface="微软雅黑" pitchFamily="34" charset="-122"/>
                </a:rPr>
                <a:t>audit</a:t>
              </a:r>
              <a:endParaRPr lang="zh-CN" altLang="en-US" sz="2000" i="0" kern="0" dirty="0">
                <a:solidFill>
                  <a:schemeClr val="accent1"/>
                </a:solidFill>
                <a:latin typeface="Impact" pitchFamily="34" charset="0"/>
                <a:ea typeface="微软雅黑" pitchFamily="34" charset="-122"/>
              </a:endParaRPr>
            </a:p>
          </p:txBody>
        </p:sp>
      </p:grpSp>
      <p:sp>
        <p:nvSpPr>
          <p:cNvPr id="29" name="圆角矩形 5">
            <a:extLst>
              <a:ext uri="{FF2B5EF4-FFF2-40B4-BE49-F238E27FC236}">
                <a16:creationId xmlns:a16="http://schemas.microsoft.com/office/drawing/2014/main" id="{EEAED5AC-5687-26D2-19DF-532F209034BC}"/>
              </a:ext>
            </a:extLst>
          </p:cNvPr>
          <p:cNvSpPr/>
          <p:nvPr/>
        </p:nvSpPr>
        <p:spPr bwMode="auto">
          <a:xfrm flipH="1">
            <a:off x="867250" y="1600471"/>
            <a:ext cx="4095744" cy="722835"/>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007DDA"/>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35" name="矩形 34">
            <a:extLst>
              <a:ext uri="{FF2B5EF4-FFF2-40B4-BE49-F238E27FC236}">
                <a16:creationId xmlns:a16="http://schemas.microsoft.com/office/drawing/2014/main" id="{08DBAC6A-2982-A72D-5F00-F92E1EB74809}"/>
              </a:ext>
            </a:extLst>
          </p:cNvPr>
          <p:cNvSpPr/>
          <p:nvPr/>
        </p:nvSpPr>
        <p:spPr>
          <a:xfrm>
            <a:off x="901514" y="992277"/>
            <a:ext cx="4095744" cy="434744"/>
          </a:xfrm>
          <a:prstGeom prst="rect">
            <a:avLst/>
          </a:prstGeom>
          <a:noFill/>
        </p:spPr>
        <p:txBody>
          <a:bodyPr wrap="square" lIns="64778" tIns="32390" rIns="64778" bIns="32390" rtlCol="0">
            <a:spAutoFit/>
          </a:bodyPr>
          <a:lstStyle/>
          <a:p>
            <a:pPr algn="ctr"/>
            <a:r>
              <a:rPr lang="en-US" altLang="zh-TW" kern="0" dirty="0">
                <a:solidFill>
                  <a:schemeClr val="accent1"/>
                </a:solidFill>
                <a:latin typeface="Impact" pitchFamily="34" charset="0"/>
                <a:ea typeface="微软雅黑" pitchFamily="34" charset="-122"/>
              </a:rPr>
              <a:t>VAP (Validated Audit Process)</a:t>
            </a:r>
            <a:endParaRPr lang="zh-TW" altLang="zh-TW" kern="0" dirty="0">
              <a:solidFill>
                <a:schemeClr val="accent1"/>
              </a:solidFill>
              <a:latin typeface="Impact" pitchFamily="34" charset="0"/>
              <a:ea typeface="微软雅黑" pitchFamily="34" charset="-122"/>
            </a:endParaRPr>
          </a:p>
        </p:txBody>
      </p:sp>
      <p:sp>
        <p:nvSpPr>
          <p:cNvPr id="36" name="TextBox 46">
            <a:extLst>
              <a:ext uri="{FF2B5EF4-FFF2-40B4-BE49-F238E27FC236}">
                <a16:creationId xmlns:a16="http://schemas.microsoft.com/office/drawing/2014/main" id="{BAA47980-66B8-B6BA-6679-8FB08E667E75}"/>
              </a:ext>
            </a:extLst>
          </p:cNvPr>
          <p:cNvSpPr txBox="1"/>
          <p:nvPr/>
        </p:nvSpPr>
        <p:spPr>
          <a:xfrm>
            <a:off x="1229722" y="1577439"/>
            <a:ext cx="3624162" cy="772756"/>
          </a:xfrm>
          <a:prstGeom prst="rect">
            <a:avLst/>
          </a:prstGeom>
          <a:noFill/>
        </p:spPr>
        <p:txBody>
          <a:bodyPr wrap="none" lIns="115171" tIns="57585" rIns="115171" bIns="57585" rtlCol="0">
            <a:spAutoFit/>
          </a:bodyPr>
          <a:lstStyle/>
          <a:p>
            <a:pPr algn="r"/>
            <a:r>
              <a:rPr lang="en-US" altLang="zh-CN" sz="2133" dirty="0">
                <a:solidFill>
                  <a:srgbClr val="F8F8F8"/>
                </a:solidFill>
                <a:latin typeface="Impact" panose="020B0806030902050204" pitchFamily="34" charset="0"/>
                <a:ea typeface="微软雅黑"/>
              </a:rPr>
              <a:t>VAP without Closure  CAP Audit</a:t>
            </a:r>
            <a:endParaRPr lang="en-US" altLang="zh-CN" sz="2133" dirty="0">
              <a:solidFill>
                <a:srgbClr val="F8F8F8"/>
              </a:solidFill>
              <a:latin typeface="微软雅黑"/>
              <a:ea typeface="微软雅黑"/>
            </a:endParaRPr>
          </a:p>
          <a:p>
            <a:pPr algn="r"/>
            <a:r>
              <a:rPr lang="zh-CN" altLang="en-US" sz="2133" b="1" dirty="0">
                <a:solidFill>
                  <a:srgbClr val="F8F8F8"/>
                </a:solidFill>
                <a:latin typeface="微软雅黑"/>
                <a:ea typeface="微软雅黑"/>
              </a:rPr>
              <a:t>客戶不須為會員即可申請</a:t>
            </a:r>
          </a:p>
        </p:txBody>
      </p:sp>
      <p:sp>
        <p:nvSpPr>
          <p:cNvPr id="38" name="文字方塊 37">
            <a:extLst>
              <a:ext uri="{FF2B5EF4-FFF2-40B4-BE49-F238E27FC236}">
                <a16:creationId xmlns:a16="http://schemas.microsoft.com/office/drawing/2014/main" id="{6E3017D9-99A6-1BA3-C394-B80E4AEE7BFD}"/>
              </a:ext>
            </a:extLst>
          </p:cNvPr>
          <p:cNvSpPr txBox="1"/>
          <p:nvPr/>
        </p:nvSpPr>
        <p:spPr>
          <a:xfrm>
            <a:off x="414188" y="2278279"/>
            <a:ext cx="4533420" cy="939212"/>
          </a:xfrm>
          <a:prstGeom prst="rect">
            <a:avLst/>
          </a:prstGeom>
          <a:noFill/>
        </p:spPr>
        <p:txBody>
          <a:bodyPr wrap="square" lIns="115171" tIns="57585" rIns="115171" bIns="57585" rtlCol="0">
            <a:spAutoFit/>
          </a:bodyPr>
          <a:lstStyle>
            <a:defPPr>
              <a:defRPr lang="en-US"/>
            </a:defPPr>
            <a:lvl1pPr>
              <a:lnSpc>
                <a:spcPts val="2400"/>
              </a:lnSpc>
              <a:defRPr sz="1600" b="1">
                <a:solidFill>
                  <a:schemeClr val="tx1">
                    <a:lumMod val="65000"/>
                    <a:lumOff val="35000"/>
                  </a:schemeClr>
                </a:solidFill>
                <a:latin typeface="+mn-ea"/>
              </a:defRPr>
            </a:lvl1pPr>
          </a:lstStyle>
          <a:p>
            <a:pPr>
              <a:lnSpc>
                <a:spcPts val="2200"/>
              </a:lnSpc>
            </a:pPr>
            <a:r>
              <a:rPr lang="en-US" altLang="zh-TW" dirty="0"/>
              <a:t>=&gt;</a:t>
            </a:r>
            <a:r>
              <a:rPr lang="zh-TW" altLang="en-US" dirty="0"/>
              <a:t>不可指定驗證機構</a:t>
            </a:r>
            <a:r>
              <a:rPr lang="en-US" altLang="zh-TW" dirty="0"/>
              <a:t>=&gt;CAP</a:t>
            </a:r>
            <a:r>
              <a:rPr lang="zh-TW" altLang="en-US" dirty="0"/>
              <a:t>由客戶結案即可</a:t>
            </a:r>
            <a:r>
              <a:rPr lang="en-US" altLang="zh-TW" dirty="0"/>
              <a:t>=&gt;</a:t>
            </a:r>
            <a:r>
              <a:rPr lang="zh-TW" altLang="en-US" dirty="0"/>
              <a:t>無法申請取得</a:t>
            </a:r>
            <a:r>
              <a:rPr lang="en-US" altLang="zh-TW" dirty="0"/>
              <a:t>RBA VAP Credit Recognition Program=&gt;VAR</a:t>
            </a:r>
            <a:r>
              <a:rPr lang="zh-TW" altLang="en-US" dirty="0"/>
              <a:t>可選提供單一客戶或多重客戶</a:t>
            </a:r>
          </a:p>
        </p:txBody>
      </p:sp>
    </p:spTree>
    <p:extLst>
      <p:ext uri="{BB962C8B-B14F-4D97-AF65-F5344CB8AC3E}">
        <p14:creationId xmlns:p14="http://schemas.microsoft.com/office/powerpoint/2010/main" val="200121394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3000"/>
                                </p:stCondLst>
                                <p:childTnLst>
                                  <p:par>
                                    <p:cTn id="22" presetID="2" presetClass="entr" presetSubtype="8" accel="40000" fill="hold" nodeType="after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10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10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4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4" dur="300" fill="hold"/>
                                            <p:tgtEl>
                                              <p:spTgt spid="6"/>
                                            </p:tgtEl>
                                            <p:attrNameLst>
                                              <p:attrName>ppt_y</p:attrName>
                                            </p:attrNameLst>
                                          </p:cBhvr>
                                          <p:tavLst>
                                            <p:tav tm="0">
                                              <p:val>
                                                <p:strVal val="#ppt_y"/>
                                              </p:val>
                                            </p:tav>
                                            <p:tav tm="100000">
                                              <p:val>
                                                <p:strVal val="#ppt_y"/>
                                              </p:val>
                                            </p:tav>
                                          </p:tavLst>
                                        </p:anim>
                                        <p:anim calcmode="lin" valueType="num">
                                          <p:cBhvr>
                                            <p:cTn id="35"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6"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300" tmFilter="0,0; .5, 1; 1, 1"/>
                                            <p:tgtEl>
                                              <p:spTgt spid="6"/>
                                            </p:tgtEl>
                                          </p:cBhvr>
                                        </p:animEffect>
                                      </p:childTnLst>
                                    </p:cTn>
                                  </p:par>
                                </p:childTnLst>
                              </p:cTn>
                            </p:par>
                            <p:par>
                              <p:cTn id="38" fill="hold">
                                <p:stCondLst>
                                  <p:cond delay="5760"/>
                                </p:stCondLst>
                                <p:childTnLst>
                                  <p:par>
                                    <p:cTn id="39" presetID="42"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26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676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36"/>
                                            </p:tgtEl>
                                            <p:attrNameLst>
                                              <p:attrName>style.visibility</p:attrName>
                                            </p:attrNameLst>
                                          </p:cBhvr>
                                          <p:to>
                                            <p:strVal val="visible"/>
                                          </p:to>
                                        </p:set>
                                        <p:anim calcmode="lin" valueType="num">
                                          <p:cBhvr>
                                            <p:cTn id="51"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2" dur="300" fill="hold"/>
                                            <p:tgtEl>
                                              <p:spTgt spid="36"/>
                                            </p:tgtEl>
                                            <p:attrNameLst>
                                              <p:attrName>ppt_y</p:attrName>
                                            </p:attrNameLst>
                                          </p:cBhvr>
                                          <p:tavLst>
                                            <p:tav tm="0">
                                              <p:val>
                                                <p:strVal val="#ppt_y"/>
                                              </p:val>
                                            </p:tav>
                                            <p:tav tm="100000">
                                              <p:val>
                                                <p:strVal val="#ppt_y"/>
                                              </p:val>
                                            </p:tav>
                                          </p:tavLst>
                                        </p:anim>
                                        <p:anim calcmode="lin" valueType="num">
                                          <p:cBhvr>
                                            <p:cTn id="53"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4"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5" dur="300" tmFilter="0,0; .5, 1; 1, 1"/>
                                            <p:tgtEl>
                                              <p:spTgt spid="36"/>
                                            </p:tgtEl>
                                          </p:cBhvr>
                                        </p:animEffect>
                                      </p:childTnLst>
                                    </p:cTn>
                                  </p:par>
                                </p:childTnLst>
                              </p:cTn>
                            </p:par>
                            <p:par>
                              <p:cTn id="56" fill="hold">
                                <p:stCondLst>
                                  <p:cond delay="811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anim calcmode="lin" valueType="num">
                                          <p:cBhvr>
                                            <p:cTn id="60" dur="500" fill="hold"/>
                                            <p:tgtEl>
                                              <p:spTgt spid="38"/>
                                            </p:tgtEl>
                                            <p:attrNameLst>
                                              <p:attrName>ppt_x</p:attrName>
                                            </p:attrNameLst>
                                          </p:cBhvr>
                                          <p:tavLst>
                                            <p:tav tm="0">
                                              <p:val>
                                                <p:strVal val="#ppt_x"/>
                                              </p:val>
                                            </p:tav>
                                            <p:tav tm="100000">
                                              <p:val>
                                                <p:strVal val="#ppt_x"/>
                                              </p:val>
                                            </p:tav>
                                          </p:tavLst>
                                        </p:anim>
                                        <p:anim calcmode="lin" valueType="num">
                                          <p:cBhvr>
                                            <p:cTn id="6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accel="40000" fill="hold" nodeType="clickEffect" p14:presetBounceEnd="40000">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14:bounceEnd="40000">
                                          <p:cBhvr additive="base">
                                            <p:cTn id="66" dur="10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67" dur="1000" fill="hold"/>
                                            <p:tgtEl>
                                              <p:spTgt spid="26"/>
                                            </p:tgtEl>
                                            <p:attrNameLst>
                                              <p:attrName>ppt_y</p:attrName>
                                            </p:attrNameLst>
                                          </p:cBhvr>
                                          <p:tavLst>
                                            <p:tav tm="0">
                                              <p:val>
                                                <p:strVal val="#ppt_y"/>
                                              </p:val>
                                            </p:tav>
                                            <p:tav tm="100000">
                                              <p:val>
                                                <p:strVal val="#ppt_y"/>
                                              </p:val>
                                            </p:tav>
                                          </p:tavLst>
                                        </p:anim>
                                      </p:childTnLst>
                                    </p:cTn>
                                  </p:par>
                                </p:childTnLst>
                              </p:cTn>
                            </p:par>
                            <p:par>
                              <p:cTn id="68" fill="hold">
                                <p:stCondLst>
                                  <p:cond delay="1000"/>
                                </p:stCondLst>
                                <p:childTnLst>
                                  <p:par>
                                    <p:cTn id="69" presetID="12" presetClass="entr" presetSubtype="2"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p:tgtEl>
                                              <p:spTgt spid="34"/>
                                            </p:tgtEl>
                                            <p:attrNameLst>
                                              <p:attrName>ppt_x</p:attrName>
                                            </p:attrNameLst>
                                          </p:cBhvr>
                                          <p:tavLst>
                                            <p:tav tm="0">
                                              <p:val>
                                                <p:strVal val="#ppt_x+#ppt_w*1.125000"/>
                                              </p:val>
                                            </p:tav>
                                            <p:tav tm="100000">
                                              <p:val>
                                                <p:strVal val="#ppt_x"/>
                                              </p:val>
                                            </p:tav>
                                          </p:tavLst>
                                        </p:anim>
                                        <p:animEffect transition="in" filter="wipe(left)">
                                          <p:cBhvr>
                                            <p:cTn id="72" dur="500"/>
                                            <p:tgtEl>
                                              <p:spTgt spid="34"/>
                                            </p:tgtEl>
                                          </p:cBhvr>
                                        </p:animEffect>
                                      </p:childTnLst>
                                    </p:cTn>
                                  </p:par>
                                </p:childTnLst>
                              </p:cTn>
                            </p:par>
                            <p:par>
                              <p:cTn id="73" fill="hold">
                                <p:stCondLst>
                                  <p:cond delay="1500"/>
                                </p:stCondLst>
                                <p:childTnLst>
                                  <p:par>
                                    <p:cTn id="74" presetID="12" presetClass="entr" presetSubtype="2"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p:tgtEl>
                                              <p:spTgt spid="30"/>
                                            </p:tgtEl>
                                            <p:attrNameLst>
                                              <p:attrName>ppt_x</p:attrName>
                                            </p:attrNameLst>
                                          </p:cBhvr>
                                          <p:tavLst>
                                            <p:tav tm="0">
                                              <p:val>
                                                <p:strVal val="#ppt_x+#ppt_w*1.125000"/>
                                              </p:val>
                                            </p:tav>
                                            <p:tav tm="100000">
                                              <p:val>
                                                <p:strVal val="#ppt_x"/>
                                              </p:val>
                                            </p:tav>
                                          </p:tavLst>
                                        </p:anim>
                                        <p:animEffect transition="in" filter="wipe(left)">
                                          <p:cBhvr>
                                            <p:cTn id="77" dur="500"/>
                                            <p:tgtEl>
                                              <p:spTgt spid="30"/>
                                            </p:tgtEl>
                                          </p:cBhvr>
                                        </p:animEffec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childTnLst>
                              </p:cTn>
                            </p:par>
                            <p:par>
                              <p:cTn id="82" fill="hold">
                                <p:stCondLst>
                                  <p:cond delay="2500"/>
                                </p:stCondLst>
                                <p:childTnLst>
                                  <p:par>
                                    <p:cTn id="83" presetID="41" presetClass="entr" presetSubtype="0" fill="hold" grpId="0" nodeType="afterEffect">
                                      <p:stCondLst>
                                        <p:cond delay="0"/>
                                      </p:stCondLst>
                                      <p:iterate type="lt">
                                        <p:tmPct val="10000"/>
                                      </p:iterate>
                                      <p:childTnLst>
                                        <p:set>
                                          <p:cBhvr>
                                            <p:cTn id="84" dur="1" fill="hold">
                                              <p:stCondLst>
                                                <p:cond delay="0"/>
                                              </p:stCondLst>
                                            </p:cTn>
                                            <p:tgtEl>
                                              <p:spTgt spid="16"/>
                                            </p:tgtEl>
                                            <p:attrNameLst>
                                              <p:attrName>style.visibility</p:attrName>
                                            </p:attrNameLst>
                                          </p:cBhvr>
                                          <p:to>
                                            <p:strVal val="visible"/>
                                          </p:to>
                                        </p:set>
                                        <p:anim calcmode="lin" valueType="num">
                                          <p:cBhvr>
                                            <p:cTn id="85"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6" dur="300" fill="hold"/>
                                            <p:tgtEl>
                                              <p:spTgt spid="16"/>
                                            </p:tgtEl>
                                            <p:attrNameLst>
                                              <p:attrName>ppt_y</p:attrName>
                                            </p:attrNameLst>
                                          </p:cBhvr>
                                          <p:tavLst>
                                            <p:tav tm="0">
                                              <p:val>
                                                <p:strVal val="#ppt_y"/>
                                              </p:val>
                                            </p:tav>
                                            <p:tav tm="100000">
                                              <p:val>
                                                <p:strVal val="#ppt_y"/>
                                              </p:val>
                                            </p:tav>
                                          </p:tavLst>
                                        </p:anim>
                                        <p:anim calcmode="lin" valueType="num">
                                          <p:cBhvr>
                                            <p:cTn id="87"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8"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9" dur="300" tmFilter="0,0; .5, 1; 1, 1"/>
                                            <p:tgtEl>
                                              <p:spTgt spid="16"/>
                                            </p:tgtEl>
                                          </p:cBhvr>
                                        </p:animEffect>
                                      </p:childTnLst>
                                    </p:cTn>
                                  </p:par>
                                </p:childTnLst>
                              </p:cTn>
                            </p:par>
                            <p:par>
                              <p:cTn id="90" fill="hold">
                                <p:stCondLst>
                                  <p:cond delay="343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anim calcmode="lin" valueType="num">
                                          <p:cBhvr>
                                            <p:cTn id="94" dur="500" fill="hold"/>
                                            <p:tgtEl>
                                              <p:spTgt spid="15"/>
                                            </p:tgtEl>
                                            <p:attrNameLst>
                                              <p:attrName>ppt_x</p:attrName>
                                            </p:attrNameLst>
                                          </p:cBhvr>
                                          <p:tavLst>
                                            <p:tav tm="0">
                                              <p:val>
                                                <p:strVal val="#ppt_x"/>
                                              </p:val>
                                            </p:tav>
                                            <p:tav tm="100000">
                                              <p:val>
                                                <p:strVal val="#ppt_x"/>
                                              </p:val>
                                            </p:tav>
                                          </p:tavLst>
                                        </p:anim>
                                        <p:anim calcmode="lin" valueType="num">
                                          <p:cBhvr>
                                            <p:cTn id="9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P spid="4" grpId="0" animBg="1"/>
          <p:bldP spid="6" grpId="0"/>
          <p:bldP spid="8" grpId="0" animBg="1"/>
          <p:bldP spid="9" grpId="0" animBg="1"/>
          <p:bldP spid="11" grpId="0" animBg="1"/>
          <p:bldP spid="14" grpId="0"/>
          <p:bldP spid="15" grpId="0"/>
          <p:bldP spid="16" grpId="0"/>
          <p:bldP spid="29" grpId="0" animBg="1"/>
          <p:bldP spid="36"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3000"/>
                                </p:stCondLst>
                                <p:childTnLst>
                                  <p:par>
                                    <p:cTn id="22" presetID="2" presetClass="entr" presetSubtype="8" accel="4000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000" fill="hold"/>
                                            <p:tgtEl>
                                              <p:spTgt spid="23"/>
                                            </p:tgtEl>
                                            <p:attrNameLst>
                                              <p:attrName>ppt_x</p:attrName>
                                            </p:attrNameLst>
                                          </p:cBhvr>
                                          <p:tavLst>
                                            <p:tav tm="0">
                                              <p:val>
                                                <p:strVal val="0-#ppt_w/2"/>
                                              </p:val>
                                            </p:tav>
                                            <p:tav tm="100000">
                                              <p:val>
                                                <p:strVal val="#ppt_x"/>
                                              </p:val>
                                            </p:tav>
                                          </p:tavLst>
                                        </p:anim>
                                        <p:anim calcmode="lin" valueType="num">
                                          <p:cBhvr additive="base">
                                            <p:cTn id="25" dur="10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4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4" dur="300" fill="hold"/>
                                            <p:tgtEl>
                                              <p:spTgt spid="6"/>
                                            </p:tgtEl>
                                            <p:attrNameLst>
                                              <p:attrName>ppt_y</p:attrName>
                                            </p:attrNameLst>
                                          </p:cBhvr>
                                          <p:tavLst>
                                            <p:tav tm="0">
                                              <p:val>
                                                <p:strVal val="#ppt_y"/>
                                              </p:val>
                                            </p:tav>
                                            <p:tav tm="100000">
                                              <p:val>
                                                <p:strVal val="#ppt_y"/>
                                              </p:val>
                                            </p:tav>
                                          </p:tavLst>
                                        </p:anim>
                                        <p:anim calcmode="lin" valueType="num">
                                          <p:cBhvr>
                                            <p:cTn id="35"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6"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300" tmFilter="0,0; .5, 1; 1, 1"/>
                                            <p:tgtEl>
                                              <p:spTgt spid="6"/>
                                            </p:tgtEl>
                                          </p:cBhvr>
                                        </p:animEffect>
                                      </p:childTnLst>
                                    </p:cTn>
                                  </p:par>
                                </p:childTnLst>
                              </p:cTn>
                            </p:par>
                            <p:par>
                              <p:cTn id="38" fill="hold">
                                <p:stCondLst>
                                  <p:cond delay="5760"/>
                                </p:stCondLst>
                                <p:childTnLst>
                                  <p:par>
                                    <p:cTn id="39" presetID="42"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26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676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36"/>
                                            </p:tgtEl>
                                            <p:attrNameLst>
                                              <p:attrName>style.visibility</p:attrName>
                                            </p:attrNameLst>
                                          </p:cBhvr>
                                          <p:to>
                                            <p:strVal val="visible"/>
                                          </p:to>
                                        </p:set>
                                        <p:anim calcmode="lin" valueType="num">
                                          <p:cBhvr>
                                            <p:cTn id="51"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2" dur="300" fill="hold"/>
                                            <p:tgtEl>
                                              <p:spTgt spid="36"/>
                                            </p:tgtEl>
                                            <p:attrNameLst>
                                              <p:attrName>ppt_y</p:attrName>
                                            </p:attrNameLst>
                                          </p:cBhvr>
                                          <p:tavLst>
                                            <p:tav tm="0">
                                              <p:val>
                                                <p:strVal val="#ppt_y"/>
                                              </p:val>
                                            </p:tav>
                                            <p:tav tm="100000">
                                              <p:val>
                                                <p:strVal val="#ppt_y"/>
                                              </p:val>
                                            </p:tav>
                                          </p:tavLst>
                                        </p:anim>
                                        <p:anim calcmode="lin" valueType="num">
                                          <p:cBhvr>
                                            <p:cTn id="53"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4"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5" dur="300" tmFilter="0,0; .5, 1; 1, 1"/>
                                            <p:tgtEl>
                                              <p:spTgt spid="36"/>
                                            </p:tgtEl>
                                          </p:cBhvr>
                                        </p:animEffect>
                                      </p:childTnLst>
                                    </p:cTn>
                                  </p:par>
                                </p:childTnLst>
                              </p:cTn>
                            </p:par>
                            <p:par>
                              <p:cTn id="56" fill="hold">
                                <p:stCondLst>
                                  <p:cond delay="811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anim calcmode="lin" valueType="num">
                                          <p:cBhvr>
                                            <p:cTn id="60" dur="500" fill="hold"/>
                                            <p:tgtEl>
                                              <p:spTgt spid="38"/>
                                            </p:tgtEl>
                                            <p:attrNameLst>
                                              <p:attrName>ppt_x</p:attrName>
                                            </p:attrNameLst>
                                          </p:cBhvr>
                                          <p:tavLst>
                                            <p:tav tm="0">
                                              <p:val>
                                                <p:strVal val="#ppt_x"/>
                                              </p:val>
                                            </p:tav>
                                            <p:tav tm="100000">
                                              <p:val>
                                                <p:strVal val="#ppt_x"/>
                                              </p:val>
                                            </p:tav>
                                          </p:tavLst>
                                        </p:anim>
                                        <p:anim calcmode="lin" valueType="num">
                                          <p:cBhvr>
                                            <p:cTn id="6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accel="4000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1000" fill="hold"/>
                                            <p:tgtEl>
                                              <p:spTgt spid="26"/>
                                            </p:tgtEl>
                                            <p:attrNameLst>
                                              <p:attrName>ppt_x</p:attrName>
                                            </p:attrNameLst>
                                          </p:cBhvr>
                                          <p:tavLst>
                                            <p:tav tm="0">
                                              <p:val>
                                                <p:strVal val="0-#ppt_w/2"/>
                                              </p:val>
                                            </p:tav>
                                            <p:tav tm="100000">
                                              <p:val>
                                                <p:strVal val="#ppt_x"/>
                                              </p:val>
                                            </p:tav>
                                          </p:tavLst>
                                        </p:anim>
                                        <p:anim calcmode="lin" valueType="num">
                                          <p:cBhvr additive="base">
                                            <p:cTn id="67" dur="1000" fill="hold"/>
                                            <p:tgtEl>
                                              <p:spTgt spid="26"/>
                                            </p:tgtEl>
                                            <p:attrNameLst>
                                              <p:attrName>ppt_y</p:attrName>
                                            </p:attrNameLst>
                                          </p:cBhvr>
                                          <p:tavLst>
                                            <p:tav tm="0">
                                              <p:val>
                                                <p:strVal val="#ppt_y"/>
                                              </p:val>
                                            </p:tav>
                                            <p:tav tm="100000">
                                              <p:val>
                                                <p:strVal val="#ppt_y"/>
                                              </p:val>
                                            </p:tav>
                                          </p:tavLst>
                                        </p:anim>
                                      </p:childTnLst>
                                    </p:cTn>
                                  </p:par>
                                </p:childTnLst>
                              </p:cTn>
                            </p:par>
                            <p:par>
                              <p:cTn id="68" fill="hold">
                                <p:stCondLst>
                                  <p:cond delay="1000"/>
                                </p:stCondLst>
                                <p:childTnLst>
                                  <p:par>
                                    <p:cTn id="69" presetID="12" presetClass="entr" presetSubtype="2"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p:tgtEl>
                                              <p:spTgt spid="34"/>
                                            </p:tgtEl>
                                            <p:attrNameLst>
                                              <p:attrName>ppt_x</p:attrName>
                                            </p:attrNameLst>
                                          </p:cBhvr>
                                          <p:tavLst>
                                            <p:tav tm="0">
                                              <p:val>
                                                <p:strVal val="#ppt_x+#ppt_w*1.125000"/>
                                              </p:val>
                                            </p:tav>
                                            <p:tav tm="100000">
                                              <p:val>
                                                <p:strVal val="#ppt_x"/>
                                              </p:val>
                                            </p:tav>
                                          </p:tavLst>
                                        </p:anim>
                                        <p:animEffect transition="in" filter="wipe(left)">
                                          <p:cBhvr>
                                            <p:cTn id="72" dur="500"/>
                                            <p:tgtEl>
                                              <p:spTgt spid="34"/>
                                            </p:tgtEl>
                                          </p:cBhvr>
                                        </p:animEffect>
                                      </p:childTnLst>
                                    </p:cTn>
                                  </p:par>
                                </p:childTnLst>
                              </p:cTn>
                            </p:par>
                            <p:par>
                              <p:cTn id="73" fill="hold">
                                <p:stCondLst>
                                  <p:cond delay="1500"/>
                                </p:stCondLst>
                                <p:childTnLst>
                                  <p:par>
                                    <p:cTn id="74" presetID="12" presetClass="entr" presetSubtype="2"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p:tgtEl>
                                              <p:spTgt spid="30"/>
                                            </p:tgtEl>
                                            <p:attrNameLst>
                                              <p:attrName>ppt_x</p:attrName>
                                            </p:attrNameLst>
                                          </p:cBhvr>
                                          <p:tavLst>
                                            <p:tav tm="0">
                                              <p:val>
                                                <p:strVal val="#ppt_x+#ppt_w*1.125000"/>
                                              </p:val>
                                            </p:tav>
                                            <p:tav tm="100000">
                                              <p:val>
                                                <p:strVal val="#ppt_x"/>
                                              </p:val>
                                            </p:tav>
                                          </p:tavLst>
                                        </p:anim>
                                        <p:animEffect transition="in" filter="wipe(left)">
                                          <p:cBhvr>
                                            <p:cTn id="77" dur="500"/>
                                            <p:tgtEl>
                                              <p:spTgt spid="30"/>
                                            </p:tgtEl>
                                          </p:cBhvr>
                                        </p:animEffec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childTnLst>
                              </p:cTn>
                            </p:par>
                            <p:par>
                              <p:cTn id="82" fill="hold">
                                <p:stCondLst>
                                  <p:cond delay="2500"/>
                                </p:stCondLst>
                                <p:childTnLst>
                                  <p:par>
                                    <p:cTn id="83" presetID="41" presetClass="entr" presetSubtype="0" fill="hold" grpId="0" nodeType="afterEffect">
                                      <p:stCondLst>
                                        <p:cond delay="0"/>
                                      </p:stCondLst>
                                      <p:iterate type="lt">
                                        <p:tmPct val="10000"/>
                                      </p:iterate>
                                      <p:childTnLst>
                                        <p:set>
                                          <p:cBhvr>
                                            <p:cTn id="84" dur="1" fill="hold">
                                              <p:stCondLst>
                                                <p:cond delay="0"/>
                                              </p:stCondLst>
                                            </p:cTn>
                                            <p:tgtEl>
                                              <p:spTgt spid="16"/>
                                            </p:tgtEl>
                                            <p:attrNameLst>
                                              <p:attrName>style.visibility</p:attrName>
                                            </p:attrNameLst>
                                          </p:cBhvr>
                                          <p:to>
                                            <p:strVal val="visible"/>
                                          </p:to>
                                        </p:set>
                                        <p:anim calcmode="lin" valueType="num">
                                          <p:cBhvr>
                                            <p:cTn id="85"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6" dur="300" fill="hold"/>
                                            <p:tgtEl>
                                              <p:spTgt spid="16"/>
                                            </p:tgtEl>
                                            <p:attrNameLst>
                                              <p:attrName>ppt_y</p:attrName>
                                            </p:attrNameLst>
                                          </p:cBhvr>
                                          <p:tavLst>
                                            <p:tav tm="0">
                                              <p:val>
                                                <p:strVal val="#ppt_y"/>
                                              </p:val>
                                            </p:tav>
                                            <p:tav tm="100000">
                                              <p:val>
                                                <p:strVal val="#ppt_y"/>
                                              </p:val>
                                            </p:tav>
                                          </p:tavLst>
                                        </p:anim>
                                        <p:anim calcmode="lin" valueType="num">
                                          <p:cBhvr>
                                            <p:cTn id="87"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8"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9" dur="300" tmFilter="0,0; .5, 1; 1, 1"/>
                                            <p:tgtEl>
                                              <p:spTgt spid="16"/>
                                            </p:tgtEl>
                                          </p:cBhvr>
                                        </p:animEffect>
                                      </p:childTnLst>
                                    </p:cTn>
                                  </p:par>
                                </p:childTnLst>
                              </p:cTn>
                            </p:par>
                            <p:par>
                              <p:cTn id="90" fill="hold">
                                <p:stCondLst>
                                  <p:cond delay="343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anim calcmode="lin" valueType="num">
                                          <p:cBhvr>
                                            <p:cTn id="94" dur="500" fill="hold"/>
                                            <p:tgtEl>
                                              <p:spTgt spid="15"/>
                                            </p:tgtEl>
                                            <p:attrNameLst>
                                              <p:attrName>ppt_x</p:attrName>
                                            </p:attrNameLst>
                                          </p:cBhvr>
                                          <p:tavLst>
                                            <p:tav tm="0">
                                              <p:val>
                                                <p:strVal val="#ppt_x"/>
                                              </p:val>
                                            </p:tav>
                                            <p:tav tm="100000">
                                              <p:val>
                                                <p:strVal val="#ppt_x"/>
                                              </p:val>
                                            </p:tav>
                                          </p:tavLst>
                                        </p:anim>
                                        <p:anim calcmode="lin" valueType="num">
                                          <p:cBhvr>
                                            <p:cTn id="9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P spid="4" grpId="0" animBg="1"/>
          <p:bldP spid="6" grpId="0"/>
          <p:bldP spid="8" grpId="0" animBg="1"/>
          <p:bldP spid="9" grpId="0" animBg="1"/>
          <p:bldP spid="11" grpId="0" animBg="1"/>
          <p:bldP spid="14" grpId="0"/>
          <p:bldP spid="15" grpId="0"/>
          <p:bldP spid="16" grpId="0"/>
          <p:bldP spid="29" grpId="0" animBg="1"/>
          <p:bldP spid="36" grpId="0"/>
          <p:bldP spid="3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A5F359D7-C88F-4296-E9AE-67BB4974CB10}"/>
              </a:ext>
            </a:extLst>
          </p:cNvPr>
          <p:cNvPicPr>
            <a:picLocks noChangeAspect="1"/>
          </p:cNvPicPr>
          <p:nvPr/>
        </p:nvPicPr>
        <p:blipFill>
          <a:blip r:embed="rId2"/>
          <a:stretch>
            <a:fillRect/>
          </a:stretch>
        </p:blipFill>
        <p:spPr>
          <a:xfrm>
            <a:off x="4182717" y="3706010"/>
            <a:ext cx="2990326" cy="2771290"/>
          </a:xfrm>
          <a:prstGeom prst="rect">
            <a:avLst/>
          </a:prstGeom>
        </p:spPr>
      </p:pic>
      <p:sp>
        <p:nvSpPr>
          <p:cNvPr id="2" name="標題 1">
            <a:extLst>
              <a:ext uri="{FF2B5EF4-FFF2-40B4-BE49-F238E27FC236}">
                <a16:creationId xmlns:a16="http://schemas.microsoft.com/office/drawing/2014/main" id="{77009DB1-4475-7E68-8C53-9138E337F6C2}"/>
              </a:ext>
            </a:extLst>
          </p:cNvPr>
          <p:cNvSpPr>
            <a:spLocks noGrp="1"/>
          </p:cNvSpPr>
          <p:nvPr>
            <p:ph type="title"/>
          </p:nvPr>
        </p:nvSpPr>
        <p:spPr>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spcBef>
                <a:spcPts val="0"/>
              </a:spcBef>
              <a:spcAft>
                <a:spcPts val="0"/>
              </a:spcAft>
            </a:pPr>
            <a:r>
              <a:rPr lang="en-US" altLang="zh-TW" dirty="0">
                <a:effectLst>
                  <a:outerShdw blurRad="38100" dist="38100" dir="2700000" algn="tl">
                    <a:srgbClr val="000000">
                      <a:alpha val="43137"/>
                    </a:srgbClr>
                  </a:outerShdw>
                </a:effectLst>
              </a:rPr>
              <a:t>Recognition Program (VAP with CAP audit ONLY)</a:t>
            </a:r>
            <a:endParaRPr lang="zh-TW" altLang="en-US" dirty="0">
              <a:effectLst>
                <a:outerShdw blurRad="38100" dist="38100" dir="2700000" algn="tl">
                  <a:srgbClr val="000000">
                    <a:alpha val="43137"/>
                  </a:srgbClr>
                </a:outerShdw>
              </a:effectLst>
            </a:endParaRPr>
          </a:p>
        </p:txBody>
      </p:sp>
      <p:sp>
        <p:nvSpPr>
          <p:cNvPr id="3" name="TextBox 1">
            <a:extLst>
              <a:ext uri="{FF2B5EF4-FFF2-40B4-BE49-F238E27FC236}">
                <a16:creationId xmlns:a16="http://schemas.microsoft.com/office/drawing/2014/main" id="{4D14BFB1-9A9E-1F0D-4F05-B24DB5414229}"/>
              </a:ext>
            </a:extLst>
          </p:cNvPr>
          <p:cNvSpPr txBox="1"/>
          <p:nvPr/>
        </p:nvSpPr>
        <p:spPr>
          <a:xfrm>
            <a:off x="6348656" y="1569456"/>
            <a:ext cx="4510870" cy="559095"/>
          </a:xfrm>
          <a:prstGeom prst="rect">
            <a:avLst/>
          </a:prstGeom>
          <a:noFill/>
        </p:spPr>
        <p:txBody>
          <a:bodyPr wrap="square" lIns="121889" tIns="60944" rIns="121889" bIns="60944" rtlCol="0">
            <a:spAutoFit/>
          </a:bodyPr>
          <a:lstStyle/>
          <a:p>
            <a:pPr algn="just">
              <a:lnSpc>
                <a:spcPts val="1733"/>
              </a:lnSpc>
            </a:pPr>
            <a:r>
              <a:rPr lang="zh-TW" altLang="en-US" sz="1600" b="1" dirty="0">
                <a:latin typeface="+mn-ea"/>
              </a:rPr>
              <a:t>必須完成正式</a:t>
            </a:r>
            <a:r>
              <a:rPr lang="en-US" altLang="zh-TW" sz="1600" b="1" dirty="0">
                <a:latin typeface="+mn-ea"/>
              </a:rPr>
              <a:t>VAP</a:t>
            </a:r>
            <a:r>
              <a:rPr lang="zh-TW" altLang="en-US" sz="1600" b="1" dirty="0">
                <a:latin typeface="+mn-ea"/>
              </a:rPr>
              <a:t>稽核，並完成缺失改善與結案</a:t>
            </a:r>
          </a:p>
          <a:p>
            <a:pPr algn="just">
              <a:lnSpc>
                <a:spcPts val="1733"/>
              </a:lnSpc>
            </a:pPr>
            <a:r>
              <a:rPr lang="zh-TW" altLang="en-US" sz="1600" b="1" dirty="0">
                <a:latin typeface="+mn-ea"/>
              </a:rPr>
              <a:t>並提交矯正計畫於</a:t>
            </a:r>
            <a:r>
              <a:rPr lang="en-US" altLang="zh-TW" sz="1600" b="1" dirty="0">
                <a:latin typeface="+mn-ea"/>
              </a:rPr>
              <a:t>RBA-ON</a:t>
            </a:r>
            <a:r>
              <a:rPr lang="zh-TW" altLang="en-US" sz="1600" b="1" dirty="0">
                <a:latin typeface="+mn-ea"/>
              </a:rPr>
              <a:t>平台</a:t>
            </a:r>
          </a:p>
        </p:txBody>
      </p:sp>
      <p:grpSp>
        <p:nvGrpSpPr>
          <p:cNvPr id="7" name="组合 5">
            <a:extLst>
              <a:ext uri="{FF2B5EF4-FFF2-40B4-BE49-F238E27FC236}">
                <a16:creationId xmlns:a16="http://schemas.microsoft.com/office/drawing/2014/main" id="{97FA7D9A-4C61-897E-1668-56352AEFDDC7}"/>
              </a:ext>
            </a:extLst>
          </p:cNvPr>
          <p:cNvGrpSpPr/>
          <p:nvPr/>
        </p:nvGrpSpPr>
        <p:grpSpPr>
          <a:xfrm>
            <a:off x="1889341" y="3182678"/>
            <a:ext cx="2298761" cy="2299592"/>
            <a:chOff x="2115570" y="1737559"/>
            <a:chExt cx="1620620" cy="1620620"/>
          </a:xfrm>
          <a:solidFill>
            <a:srgbClr val="2B83E5"/>
          </a:solidFill>
        </p:grpSpPr>
        <p:sp>
          <p:nvSpPr>
            <p:cNvPr id="8" name="椭圆 6">
              <a:extLst>
                <a:ext uri="{FF2B5EF4-FFF2-40B4-BE49-F238E27FC236}">
                  <a16:creationId xmlns:a16="http://schemas.microsoft.com/office/drawing/2014/main" id="{E45AB91E-F824-5C2B-1B61-3CF6F516420B}"/>
                </a:ext>
              </a:extLst>
            </p:cNvPr>
            <p:cNvSpPr/>
            <p:nvPr/>
          </p:nvSpPr>
          <p:spPr>
            <a:xfrm>
              <a:off x="2115570" y="1737559"/>
              <a:ext cx="1620620" cy="16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icrosoft YaHei" panose="020B0503020204020204" pitchFamily="34" charset="-122"/>
                <a:ea typeface="Microsoft YaHei" panose="020B0503020204020204" pitchFamily="34" charset="-122"/>
              </a:endParaRPr>
            </a:p>
          </p:txBody>
        </p:sp>
        <p:sp>
          <p:nvSpPr>
            <p:cNvPr id="9" name="TextBox 7">
              <a:extLst>
                <a:ext uri="{FF2B5EF4-FFF2-40B4-BE49-F238E27FC236}">
                  <a16:creationId xmlns:a16="http://schemas.microsoft.com/office/drawing/2014/main" id="{B1BA24B0-281D-EF9D-CF3A-FBADDD36B366}"/>
                </a:ext>
              </a:extLst>
            </p:cNvPr>
            <p:cNvSpPr txBox="1"/>
            <p:nvPr/>
          </p:nvSpPr>
          <p:spPr>
            <a:xfrm>
              <a:off x="2428737" y="2232111"/>
              <a:ext cx="791305" cy="845923"/>
            </a:xfrm>
            <a:prstGeom prst="rect">
              <a:avLst/>
            </a:prstGeom>
            <a:noFill/>
          </p:spPr>
          <p:txBody>
            <a:bodyPr wrap="none" rtlCol="0">
              <a:spAutoFit/>
            </a:bodyPr>
            <a:lstStyle/>
            <a:p>
              <a:r>
                <a:rPr lang="en-US" altLang="zh-CN" sz="3600" dirty="0">
                  <a:solidFill>
                    <a:schemeClr val="bg1"/>
                  </a:solidFill>
                  <a:latin typeface="Impact" panose="020B0806030902050204" pitchFamily="34" charset="0"/>
                  <a:ea typeface="Microsoft YaHei" panose="020B0503020204020204" pitchFamily="34" charset="-122"/>
                </a:rPr>
                <a:t>GOLD</a:t>
              </a:r>
            </a:p>
            <a:p>
              <a:r>
                <a:rPr lang="zh-CN" altLang="en-US" sz="3600" b="1" dirty="0">
                  <a:solidFill>
                    <a:schemeClr val="bg1"/>
                  </a:solidFill>
                  <a:latin typeface="Microsoft YaHei" panose="020B0503020204020204" pitchFamily="34" charset="-122"/>
                  <a:ea typeface="Microsoft YaHei" panose="020B0503020204020204" pitchFamily="34" charset="-122"/>
                </a:rPr>
                <a:t>黃金</a:t>
              </a:r>
            </a:p>
          </p:txBody>
        </p:sp>
      </p:grpSp>
      <p:grpSp>
        <p:nvGrpSpPr>
          <p:cNvPr id="10" name="组合 8">
            <a:extLst>
              <a:ext uri="{FF2B5EF4-FFF2-40B4-BE49-F238E27FC236}">
                <a16:creationId xmlns:a16="http://schemas.microsoft.com/office/drawing/2014/main" id="{01EC2116-AB6C-6110-627F-82FDBFAF41AA}"/>
              </a:ext>
            </a:extLst>
          </p:cNvPr>
          <p:cNvGrpSpPr/>
          <p:nvPr/>
        </p:nvGrpSpPr>
        <p:grpSpPr>
          <a:xfrm>
            <a:off x="3897753" y="3352901"/>
            <a:ext cx="1933306" cy="1934005"/>
            <a:chOff x="3527026" y="1952177"/>
            <a:chExt cx="1191384" cy="1191384"/>
          </a:xfrm>
          <a:solidFill>
            <a:srgbClr val="FF5050"/>
          </a:solidFill>
        </p:grpSpPr>
        <p:sp>
          <p:nvSpPr>
            <p:cNvPr id="11" name="椭圆 9">
              <a:extLst>
                <a:ext uri="{FF2B5EF4-FFF2-40B4-BE49-F238E27FC236}">
                  <a16:creationId xmlns:a16="http://schemas.microsoft.com/office/drawing/2014/main" id="{6441ABB2-B5F8-0BCE-2889-95A27B675EE1}"/>
                </a:ext>
              </a:extLst>
            </p:cNvPr>
            <p:cNvSpPr/>
            <p:nvPr/>
          </p:nvSpPr>
          <p:spPr>
            <a:xfrm>
              <a:off x="3527026" y="1952177"/>
              <a:ext cx="1191384" cy="11913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icrosoft YaHei" panose="020B0503020204020204" pitchFamily="34" charset="-122"/>
                <a:ea typeface="Microsoft YaHei" panose="020B0503020204020204" pitchFamily="34" charset="-122"/>
              </a:endParaRPr>
            </a:p>
          </p:txBody>
        </p:sp>
        <p:sp>
          <p:nvSpPr>
            <p:cNvPr id="12" name="TextBox 10">
              <a:extLst>
                <a:ext uri="{FF2B5EF4-FFF2-40B4-BE49-F238E27FC236}">
                  <a16:creationId xmlns:a16="http://schemas.microsoft.com/office/drawing/2014/main" id="{7E5727CE-8F05-A9E3-2FF8-69C7E6D62AB3}"/>
                </a:ext>
              </a:extLst>
            </p:cNvPr>
            <p:cNvSpPr txBox="1"/>
            <p:nvPr/>
          </p:nvSpPr>
          <p:spPr>
            <a:xfrm>
              <a:off x="3765096" y="2287154"/>
              <a:ext cx="775887" cy="663587"/>
            </a:xfrm>
            <a:prstGeom prst="rect">
              <a:avLst/>
            </a:prstGeom>
            <a:noFill/>
          </p:spPr>
          <p:txBody>
            <a:bodyPr wrap="none" rtlCol="0">
              <a:spAutoFit/>
            </a:bodyPr>
            <a:lstStyle/>
            <a:p>
              <a:pPr algn="r"/>
              <a:r>
                <a:rPr lang="en-US" altLang="zh-CN" sz="3200" dirty="0">
                  <a:solidFill>
                    <a:schemeClr val="bg1"/>
                  </a:solidFill>
                  <a:latin typeface="Impact" panose="020B0806030902050204" pitchFamily="34" charset="0"/>
                  <a:ea typeface="Microsoft YaHei" panose="020B0503020204020204" pitchFamily="34" charset="-122"/>
                </a:rPr>
                <a:t>SILVER</a:t>
              </a:r>
            </a:p>
            <a:p>
              <a:pPr algn="r"/>
              <a:r>
                <a:rPr lang="zh-CN" altLang="en-US" sz="3200" b="1" dirty="0">
                  <a:solidFill>
                    <a:schemeClr val="bg1"/>
                  </a:solidFill>
                  <a:latin typeface="Microsoft YaHei" panose="020B0503020204020204" pitchFamily="34" charset="-122"/>
                  <a:ea typeface="Microsoft YaHei" panose="020B0503020204020204" pitchFamily="34" charset="-122"/>
                </a:rPr>
                <a:t>白銀</a:t>
              </a:r>
            </a:p>
          </p:txBody>
        </p:sp>
      </p:grpSp>
      <p:sp>
        <p:nvSpPr>
          <p:cNvPr id="13" name="TextBox 11">
            <a:extLst>
              <a:ext uri="{FF2B5EF4-FFF2-40B4-BE49-F238E27FC236}">
                <a16:creationId xmlns:a16="http://schemas.microsoft.com/office/drawing/2014/main" id="{A98F6299-107E-BA92-2820-9E0C5F184D3C}"/>
              </a:ext>
            </a:extLst>
          </p:cNvPr>
          <p:cNvSpPr txBox="1"/>
          <p:nvPr/>
        </p:nvSpPr>
        <p:spPr>
          <a:xfrm>
            <a:off x="6348655" y="2909056"/>
            <a:ext cx="4802743" cy="559095"/>
          </a:xfrm>
          <a:prstGeom prst="rect">
            <a:avLst/>
          </a:prstGeom>
          <a:noFill/>
        </p:spPr>
        <p:txBody>
          <a:bodyPr wrap="square" lIns="121889" tIns="60944" rIns="121889" bIns="60944" rtlCol="0">
            <a:spAutoFit/>
          </a:bodyPr>
          <a:lstStyle>
            <a:defPPr>
              <a:defRPr lang="en-US"/>
            </a:defPPr>
            <a:lvl1pPr algn="just">
              <a:lnSpc>
                <a:spcPts val="1733"/>
              </a:lnSpc>
              <a:defRPr sz="1600" b="1">
                <a:latin typeface="+mn-ea"/>
              </a:defRPr>
            </a:lvl1pPr>
          </a:lstStyle>
          <a:p>
            <a:r>
              <a:rPr lang="zh-TW" altLang="en-US" dirty="0"/>
              <a:t>必須完成正式</a:t>
            </a:r>
            <a:r>
              <a:rPr lang="en-US" altLang="zh-TW" dirty="0"/>
              <a:t>VAP</a:t>
            </a:r>
            <a:r>
              <a:rPr lang="zh-TW" altLang="en-US" dirty="0"/>
              <a:t>稽核，並已完成</a:t>
            </a:r>
            <a:r>
              <a:rPr lang="en-US" altLang="zh-TW" dirty="0"/>
              <a:t>Priority</a:t>
            </a:r>
            <a:r>
              <a:rPr lang="zh-TW" altLang="en-US" dirty="0"/>
              <a:t>和</a:t>
            </a:r>
            <a:r>
              <a:rPr lang="en-US" altLang="zh-TW" dirty="0"/>
              <a:t>Major</a:t>
            </a:r>
            <a:r>
              <a:rPr lang="zh-TW" altLang="en-US" dirty="0"/>
              <a:t>缺失改正並提交矯正計畫於</a:t>
            </a:r>
            <a:r>
              <a:rPr lang="en-US" altLang="zh-TW" dirty="0"/>
              <a:t>RBA-ON</a:t>
            </a:r>
            <a:r>
              <a:rPr lang="zh-TW" altLang="en-US" dirty="0"/>
              <a:t>平台</a:t>
            </a:r>
          </a:p>
        </p:txBody>
      </p:sp>
      <p:sp>
        <p:nvSpPr>
          <p:cNvPr id="14" name="TextBox 12">
            <a:extLst>
              <a:ext uri="{FF2B5EF4-FFF2-40B4-BE49-F238E27FC236}">
                <a16:creationId xmlns:a16="http://schemas.microsoft.com/office/drawing/2014/main" id="{0A2363E6-02FF-193F-A666-C7E8F454312A}"/>
              </a:ext>
            </a:extLst>
          </p:cNvPr>
          <p:cNvSpPr txBox="1"/>
          <p:nvPr/>
        </p:nvSpPr>
        <p:spPr>
          <a:xfrm>
            <a:off x="6348655" y="4181038"/>
            <a:ext cx="4935091" cy="559095"/>
          </a:xfrm>
          <a:prstGeom prst="rect">
            <a:avLst/>
          </a:prstGeom>
          <a:noFill/>
        </p:spPr>
        <p:txBody>
          <a:bodyPr wrap="square" lIns="121889" tIns="60944" rIns="121889" bIns="60944" rtlCol="0">
            <a:spAutoFit/>
          </a:bodyPr>
          <a:lstStyle>
            <a:defPPr>
              <a:defRPr lang="en-US"/>
            </a:defPPr>
            <a:lvl1pPr algn="just">
              <a:lnSpc>
                <a:spcPts val="1733"/>
              </a:lnSpc>
              <a:defRPr sz="1600" b="1">
                <a:latin typeface="+mn-ea"/>
              </a:defRPr>
            </a:lvl1pPr>
          </a:lstStyle>
          <a:p>
            <a:r>
              <a:rPr lang="zh-TW" altLang="en-US" dirty="0"/>
              <a:t>必須完成正式</a:t>
            </a:r>
            <a:r>
              <a:rPr lang="en-US" altLang="zh-TW" dirty="0"/>
              <a:t>VAP</a:t>
            </a:r>
            <a:r>
              <a:rPr lang="zh-TW" altLang="en-US" dirty="0"/>
              <a:t>稽核，並已完成</a:t>
            </a:r>
            <a:r>
              <a:rPr lang="en-US" altLang="zh-TW" dirty="0"/>
              <a:t>Priority</a:t>
            </a:r>
            <a:r>
              <a:rPr lang="zh-TW" altLang="en-US" dirty="0"/>
              <a:t>缺失改正</a:t>
            </a:r>
          </a:p>
          <a:p>
            <a:r>
              <a:rPr lang="zh-TW" altLang="en-US" dirty="0"/>
              <a:t>並提交矯正計畫於</a:t>
            </a:r>
            <a:r>
              <a:rPr lang="en-US" altLang="zh-TW" dirty="0"/>
              <a:t>RBA-ON</a:t>
            </a:r>
            <a:r>
              <a:rPr lang="zh-TW" altLang="en-US" dirty="0"/>
              <a:t>平台</a:t>
            </a:r>
          </a:p>
        </p:txBody>
      </p:sp>
      <p:grpSp>
        <p:nvGrpSpPr>
          <p:cNvPr id="15" name="组合 13">
            <a:extLst>
              <a:ext uri="{FF2B5EF4-FFF2-40B4-BE49-F238E27FC236}">
                <a16:creationId xmlns:a16="http://schemas.microsoft.com/office/drawing/2014/main" id="{8CE63C8F-CC7D-A5A9-C868-274AC6FF80DA}"/>
              </a:ext>
            </a:extLst>
          </p:cNvPr>
          <p:cNvGrpSpPr/>
          <p:nvPr/>
        </p:nvGrpSpPr>
        <p:grpSpPr>
          <a:xfrm>
            <a:off x="6348656" y="1112267"/>
            <a:ext cx="4510870" cy="369331"/>
            <a:chOff x="5283922" y="1198999"/>
            <a:chExt cx="3384376" cy="276998"/>
          </a:xfrm>
          <a:solidFill>
            <a:schemeClr val="accent5"/>
          </a:solidFill>
        </p:grpSpPr>
        <p:sp>
          <p:nvSpPr>
            <p:cNvPr id="16" name="矩形 15">
              <a:extLst>
                <a:ext uri="{FF2B5EF4-FFF2-40B4-BE49-F238E27FC236}">
                  <a16:creationId xmlns:a16="http://schemas.microsoft.com/office/drawing/2014/main" id="{9F9DEC0F-6AFB-3E18-B6EF-D19B9E978755}"/>
                </a:ext>
              </a:extLst>
            </p:cNvPr>
            <p:cNvSpPr/>
            <p:nvPr/>
          </p:nvSpPr>
          <p:spPr>
            <a:xfrm>
              <a:off x="5283922" y="1205118"/>
              <a:ext cx="3384376" cy="2646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5">
              <a:extLst>
                <a:ext uri="{FF2B5EF4-FFF2-40B4-BE49-F238E27FC236}">
                  <a16:creationId xmlns:a16="http://schemas.microsoft.com/office/drawing/2014/main" id="{B110CED5-8DF6-FBB8-0F86-05ECAC025D59}"/>
                </a:ext>
              </a:extLst>
            </p:cNvPr>
            <p:cNvSpPr txBox="1"/>
            <p:nvPr/>
          </p:nvSpPr>
          <p:spPr>
            <a:xfrm>
              <a:off x="5355930" y="1198999"/>
              <a:ext cx="2176093" cy="276998"/>
            </a:xfrm>
            <a:prstGeom prst="rect">
              <a:avLst/>
            </a:prstGeom>
            <a:noFill/>
          </p:spPr>
          <p:txBody>
            <a:bodyPr wrap="none" rtlCol="0">
              <a:spAutoFit/>
            </a:bodyPr>
            <a:lstStyle/>
            <a:p>
              <a:r>
                <a:rPr lang="zh-TW" altLang="en-US" sz="1800" b="1" dirty="0">
                  <a:solidFill>
                    <a:schemeClr val="bg1"/>
                  </a:solidFill>
                  <a:latin typeface="+mn-ea"/>
                </a:rPr>
                <a:t>白金：</a:t>
              </a:r>
              <a:r>
                <a:rPr lang="en-US" altLang="zh-TW" sz="1800" b="1" dirty="0">
                  <a:solidFill>
                    <a:schemeClr val="bg1"/>
                  </a:solidFill>
                  <a:latin typeface="+mn-ea"/>
                </a:rPr>
                <a:t>VAP</a:t>
              </a:r>
              <a:r>
                <a:rPr lang="zh-TW" altLang="en-US" sz="1800" b="1" dirty="0">
                  <a:solidFill>
                    <a:schemeClr val="bg1"/>
                  </a:solidFill>
                  <a:latin typeface="+mn-ea"/>
                </a:rPr>
                <a:t>獲評</a:t>
              </a:r>
              <a:r>
                <a:rPr lang="en-US" altLang="zh-TW" sz="1800" b="1" dirty="0">
                  <a:solidFill>
                    <a:schemeClr val="bg1"/>
                  </a:solidFill>
                  <a:latin typeface="+mn-ea"/>
                </a:rPr>
                <a:t>200</a:t>
              </a:r>
              <a:r>
                <a:rPr lang="zh-TW" altLang="en-US" sz="1800" b="1" dirty="0">
                  <a:solidFill>
                    <a:schemeClr val="bg1"/>
                  </a:solidFill>
                  <a:latin typeface="+mn-ea"/>
                </a:rPr>
                <a:t>分以上</a:t>
              </a:r>
              <a:endParaRPr lang="zh-CN" altLang="en-US" sz="1800" b="1" dirty="0">
                <a:solidFill>
                  <a:schemeClr val="bg1"/>
                </a:solidFill>
                <a:latin typeface="+mn-ea"/>
              </a:endParaRPr>
            </a:p>
          </p:txBody>
        </p:sp>
      </p:grpSp>
      <p:grpSp>
        <p:nvGrpSpPr>
          <p:cNvPr id="18" name="组合 16">
            <a:extLst>
              <a:ext uri="{FF2B5EF4-FFF2-40B4-BE49-F238E27FC236}">
                <a16:creationId xmlns:a16="http://schemas.microsoft.com/office/drawing/2014/main" id="{1CB33C2B-2B16-3823-0F7B-F894D9E18686}"/>
              </a:ext>
            </a:extLst>
          </p:cNvPr>
          <p:cNvGrpSpPr/>
          <p:nvPr/>
        </p:nvGrpSpPr>
        <p:grpSpPr>
          <a:xfrm>
            <a:off x="6348656" y="2451792"/>
            <a:ext cx="4510870" cy="369332"/>
            <a:chOff x="5283922" y="2292733"/>
            <a:chExt cx="3384376" cy="276999"/>
          </a:xfrm>
        </p:grpSpPr>
        <p:sp>
          <p:nvSpPr>
            <p:cNvPr id="19" name="矩形 18">
              <a:extLst>
                <a:ext uri="{FF2B5EF4-FFF2-40B4-BE49-F238E27FC236}">
                  <a16:creationId xmlns:a16="http://schemas.microsoft.com/office/drawing/2014/main" id="{236B23FD-D161-5130-7E09-CBE1DD9C160C}"/>
                </a:ext>
              </a:extLst>
            </p:cNvPr>
            <p:cNvSpPr/>
            <p:nvPr/>
          </p:nvSpPr>
          <p:spPr>
            <a:xfrm>
              <a:off x="5283922" y="2298907"/>
              <a:ext cx="3384376" cy="264650"/>
            </a:xfrm>
            <a:prstGeom prst="rect">
              <a:avLst/>
            </a:prstGeom>
            <a:solidFill>
              <a:srgbClr val="2B8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8">
              <a:extLst>
                <a:ext uri="{FF2B5EF4-FFF2-40B4-BE49-F238E27FC236}">
                  <a16:creationId xmlns:a16="http://schemas.microsoft.com/office/drawing/2014/main" id="{E1A86CA1-C09B-29E6-1EBC-269E375BD85F}"/>
                </a:ext>
              </a:extLst>
            </p:cNvPr>
            <p:cNvSpPr txBox="1"/>
            <p:nvPr/>
          </p:nvSpPr>
          <p:spPr>
            <a:xfrm>
              <a:off x="5355930" y="2292733"/>
              <a:ext cx="2176093" cy="276999"/>
            </a:xfrm>
            <a:prstGeom prst="rect">
              <a:avLst/>
            </a:prstGeom>
            <a:noFill/>
          </p:spPr>
          <p:txBody>
            <a:bodyPr wrap="none" rtlCol="0">
              <a:spAutoFit/>
            </a:bodyPr>
            <a:lstStyle>
              <a:defPPr>
                <a:defRPr lang="en-US"/>
              </a:defPPr>
              <a:lvl1pPr>
                <a:defRPr sz="1800" b="1">
                  <a:solidFill>
                    <a:schemeClr val="bg1"/>
                  </a:solidFill>
                  <a:latin typeface="+mn-ea"/>
                </a:defRPr>
              </a:lvl1pPr>
            </a:lstStyle>
            <a:p>
              <a:r>
                <a:rPr lang="zh-TW" altLang="en-US" dirty="0"/>
                <a:t>黃金：</a:t>
              </a:r>
              <a:r>
                <a:rPr lang="en-US" altLang="zh-TW" dirty="0"/>
                <a:t>VAP</a:t>
              </a:r>
              <a:r>
                <a:rPr lang="zh-TW" altLang="en-US" dirty="0"/>
                <a:t>獲評</a:t>
              </a:r>
              <a:r>
                <a:rPr lang="en-US" altLang="zh-TW" dirty="0"/>
                <a:t>180</a:t>
              </a:r>
              <a:r>
                <a:rPr lang="zh-TW" altLang="en-US" dirty="0"/>
                <a:t>分以上</a:t>
              </a:r>
            </a:p>
          </p:txBody>
        </p:sp>
      </p:grpSp>
      <p:grpSp>
        <p:nvGrpSpPr>
          <p:cNvPr id="21" name="组合 19">
            <a:extLst>
              <a:ext uri="{FF2B5EF4-FFF2-40B4-BE49-F238E27FC236}">
                <a16:creationId xmlns:a16="http://schemas.microsoft.com/office/drawing/2014/main" id="{69085C0F-4D8A-8387-AECC-1C46739251F1}"/>
              </a:ext>
            </a:extLst>
          </p:cNvPr>
          <p:cNvGrpSpPr/>
          <p:nvPr/>
        </p:nvGrpSpPr>
        <p:grpSpPr>
          <a:xfrm>
            <a:off x="6348656" y="3747725"/>
            <a:ext cx="4510870" cy="369332"/>
            <a:chOff x="5283922" y="3405184"/>
            <a:chExt cx="3384376" cy="276999"/>
          </a:xfrm>
          <a:solidFill>
            <a:srgbClr val="FF5050"/>
          </a:solidFill>
        </p:grpSpPr>
        <p:sp>
          <p:nvSpPr>
            <p:cNvPr id="22" name="矩形 21">
              <a:extLst>
                <a:ext uri="{FF2B5EF4-FFF2-40B4-BE49-F238E27FC236}">
                  <a16:creationId xmlns:a16="http://schemas.microsoft.com/office/drawing/2014/main" id="{A6AB6D42-CE9A-3FCA-D3EE-B4639E1E1712}"/>
                </a:ext>
              </a:extLst>
            </p:cNvPr>
            <p:cNvSpPr/>
            <p:nvPr/>
          </p:nvSpPr>
          <p:spPr>
            <a:xfrm>
              <a:off x="5283922" y="3411358"/>
              <a:ext cx="3384376" cy="264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a:extLst>
                <a:ext uri="{FF2B5EF4-FFF2-40B4-BE49-F238E27FC236}">
                  <a16:creationId xmlns:a16="http://schemas.microsoft.com/office/drawing/2014/main" id="{588C16EA-AD7C-8D52-7ED9-B2A07B9A6DAA}"/>
                </a:ext>
              </a:extLst>
            </p:cNvPr>
            <p:cNvSpPr txBox="1"/>
            <p:nvPr/>
          </p:nvSpPr>
          <p:spPr>
            <a:xfrm>
              <a:off x="5355930" y="3405184"/>
              <a:ext cx="2176093" cy="276999"/>
            </a:xfrm>
            <a:prstGeom prst="rect">
              <a:avLst/>
            </a:prstGeom>
            <a:noFill/>
          </p:spPr>
          <p:txBody>
            <a:bodyPr wrap="none" rtlCol="0">
              <a:spAutoFit/>
            </a:bodyPr>
            <a:lstStyle>
              <a:defPPr>
                <a:defRPr lang="en-US"/>
              </a:defPPr>
              <a:lvl1pPr>
                <a:defRPr sz="1800" b="1">
                  <a:solidFill>
                    <a:schemeClr val="bg1"/>
                  </a:solidFill>
                  <a:latin typeface="+mn-ea"/>
                </a:defRPr>
              </a:lvl1pPr>
            </a:lstStyle>
            <a:p>
              <a:r>
                <a:rPr lang="zh-TW" altLang="en-US" dirty="0"/>
                <a:t>白銀：</a:t>
              </a:r>
              <a:r>
                <a:rPr lang="en-US" altLang="zh-TW" dirty="0"/>
                <a:t>VAP</a:t>
              </a:r>
              <a:r>
                <a:rPr lang="zh-TW" altLang="en-US" dirty="0"/>
                <a:t>獲評</a:t>
              </a:r>
              <a:r>
                <a:rPr lang="en-US" altLang="zh-TW" dirty="0"/>
                <a:t>160</a:t>
              </a:r>
              <a:r>
                <a:rPr lang="zh-TW" altLang="en-US" dirty="0"/>
                <a:t>分以上</a:t>
              </a:r>
            </a:p>
          </p:txBody>
        </p:sp>
      </p:grpSp>
      <p:sp>
        <p:nvSpPr>
          <p:cNvPr id="24" name="Rectangle 13" descr="FD1DDF730CE4456e89755B07FE1653D0# #Rectangle 13">
            <a:extLst>
              <a:ext uri="{FF2B5EF4-FFF2-40B4-BE49-F238E27FC236}">
                <a16:creationId xmlns:a16="http://schemas.microsoft.com/office/drawing/2014/main" id="{FF981BAE-D0A3-4E88-70E4-F96F2D3EECBC}"/>
              </a:ext>
            </a:extLst>
          </p:cNvPr>
          <p:cNvSpPr>
            <a:spLocks noChangeArrowheads="1"/>
          </p:cNvSpPr>
          <p:nvPr/>
        </p:nvSpPr>
        <p:spPr bwMode="auto">
          <a:xfrm>
            <a:off x="10845017" y="991826"/>
            <a:ext cx="1055736"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None/>
              <a:defRPr/>
            </a:pPr>
            <a:r>
              <a:rPr lang="en-US" altLang="zh-CN" sz="3199" dirty="0">
                <a:solidFill>
                  <a:srgbClr val="FF6600"/>
                </a:solidFill>
                <a:latin typeface="Impact" panose="020B0806030902050204" pitchFamily="34" charset="0"/>
                <a:ea typeface="方正兰亭中黑_GBK" pitchFamily="2" charset="-122"/>
                <a:cs typeface="Arial" pitchFamily="34" charset="0"/>
              </a:rPr>
              <a:t>200</a:t>
            </a:r>
            <a:r>
              <a:rPr lang="zh-TW" altLang="en-US" sz="1600" b="1" dirty="0">
                <a:solidFill>
                  <a:srgbClr val="FF6600"/>
                </a:solidFill>
                <a:latin typeface="Microsoft YaHei" panose="020B0503020204020204" pitchFamily="34" charset="-122"/>
                <a:ea typeface="Microsoft YaHei" panose="020B0503020204020204" pitchFamily="34" charset="-122"/>
                <a:cs typeface="Arial" pitchFamily="34" charset="0"/>
              </a:rPr>
              <a:t>分</a:t>
            </a:r>
            <a:endParaRPr lang="en-US" altLang="zh-CN" sz="3199" b="1" dirty="0">
              <a:solidFill>
                <a:srgbClr val="FF6600"/>
              </a:solidFill>
              <a:latin typeface="Microsoft YaHei" panose="020B0503020204020204" pitchFamily="34" charset="-122"/>
              <a:ea typeface="Microsoft YaHei" panose="020B0503020204020204" pitchFamily="34" charset="-122"/>
              <a:cs typeface="Arial" pitchFamily="34" charset="0"/>
            </a:endParaRPr>
          </a:p>
        </p:txBody>
      </p:sp>
      <p:grpSp>
        <p:nvGrpSpPr>
          <p:cNvPr id="4" name="组合 2">
            <a:extLst>
              <a:ext uri="{FF2B5EF4-FFF2-40B4-BE49-F238E27FC236}">
                <a16:creationId xmlns:a16="http://schemas.microsoft.com/office/drawing/2014/main" id="{7864273C-8923-C806-C67B-79A4A0B70C89}"/>
              </a:ext>
            </a:extLst>
          </p:cNvPr>
          <p:cNvGrpSpPr/>
          <p:nvPr/>
        </p:nvGrpSpPr>
        <p:grpSpPr>
          <a:xfrm>
            <a:off x="2551506" y="1415695"/>
            <a:ext cx="2623667" cy="2624616"/>
            <a:chOff x="1835696" y="880098"/>
            <a:chExt cx="1968462" cy="1968462"/>
          </a:xfrm>
          <a:solidFill>
            <a:schemeClr val="accent5"/>
          </a:solidFill>
        </p:grpSpPr>
        <p:sp>
          <p:nvSpPr>
            <p:cNvPr id="5" name="椭圆 3">
              <a:extLst>
                <a:ext uri="{FF2B5EF4-FFF2-40B4-BE49-F238E27FC236}">
                  <a16:creationId xmlns:a16="http://schemas.microsoft.com/office/drawing/2014/main" id="{495D9609-A983-23CA-BD05-92A37D9408BE}"/>
                </a:ext>
              </a:extLst>
            </p:cNvPr>
            <p:cNvSpPr/>
            <p:nvPr/>
          </p:nvSpPr>
          <p:spPr>
            <a:xfrm>
              <a:off x="1835696" y="880098"/>
              <a:ext cx="1968462" cy="1968462"/>
            </a:xfrm>
            <a:prstGeom prst="ellipse">
              <a:avLst/>
            </a:prstGeom>
            <a:solidFill>
              <a:schemeClr val="accent3">
                <a:lumMod val="7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icrosoft YaHei" panose="020B0503020204020204" pitchFamily="34" charset="-122"/>
                <a:ea typeface="Microsoft YaHei" panose="020B0503020204020204" pitchFamily="34" charset="-122"/>
              </a:endParaRPr>
            </a:p>
          </p:txBody>
        </p:sp>
        <p:sp>
          <p:nvSpPr>
            <p:cNvPr id="6" name="TextBox 4">
              <a:extLst>
                <a:ext uri="{FF2B5EF4-FFF2-40B4-BE49-F238E27FC236}">
                  <a16:creationId xmlns:a16="http://schemas.microsoft.com/office/drawing/2014/main" id="{41F74CFC-F541-7033-FCE4-D3EFFA230F90}"/>
                </a:ext>
              </a:extLst>
            </p:cNvPr>
            <p:cNvSpPr txBox="1"/>
            <p:nvPr/>
          </p:nvSpPr>
          <p:spPr>
            <a:xfrm>
              <a:off x="2145103" y="1448905"/>
              <a:ext cx="1495518" cy="900247"/>
            </a:xfrm>
            <a:prstGeom prst="rect">
              <a:avLst/>
            </a:prstGeom>
            <a:noFill/>
            <a:ln w="57150">
              <a:noFill/>
            </a:ln>
          </p:spPr>
          <p:txBody>
            <a:bodyPr wrap="none" rtlCol="0">
              <a:spAutoFit/>
            </a:bodyPr>
            <a:lstStyle/>
            <a:p>
              <a:r>
                <a:rPr lang="en-US" altLang="zh-CN" sz="3600" dirty="0">
                  <a:solidFill>
                    <a:schemeClr val="bg1"/>
                  </a:solidFill>
                  <a:latin typeface="Impact" panose="020B0806030902050204" pitchFamily="34" charset="0"/>
                  <a:ea typeface="Microsoft YaHei" panose="020B0503020204020204" pitchFamily="34" charset="-122"/>
                </a:rPr>
                <a:t>PLATINUM</a:t>
              </a:r>
            </a:p>
            <a:p>
              <a:r>
                <a:rPr lang="zh-CN" altLang="en-US" sz="3600" b="1" dirty="0">
                  <a:solidFill>
                    <a:schemeClr val="bg1"/>
                  </a:solidFill>
                  <a:latin typeface="Impact" panose="020B0806030902050204" pitchFamily="34" charset="0"/>
                  <a:ea typeface="Microsoft YaHei" panose="020B0503020204020204" pitchFamily="34" charset="-122"/>
                </a:rPr>
                <a:t>白金</a:t>
              </a:r>
            </a:p>
          </p:txBody>
        </p:sp>
      </p:grpSp>
      <p:pic>
        <p:nvPicPr>
          <p:cNvPr id="27" name="圖片 26">
            <a:extLst>
              <a:ext uri="{FF2B5EF4-FFF2-40B4-BE49-F238E27FC236}">
                <a16:creationId xmlns:a16="http://schemas.microsoft.com/office/drawing/2014/main" id="{C5712790-5A67-B5D6-D3AD-59B86EB49FCA}"/>
              </a:ext>
            </a:extLst>
          </p:cNvPr>
          <p:cNvPicPr>
            <a:picLocks noChangeAspect="1"/>
          </p:cNvPicPr>
          <p:nvPr/>
        </p:nvPicPr>
        <p:blipFill>
          <a:blip r:embed="rId3"/>
          <a:stretch>
            <a:fillRect/>
          </a:stretch>
        </p:blipFill>
        <p:spPr>
          <a:xfrm>
            <a:off x="217142" y="991827"/>
            <a:ext cx="2577801" cy="1793338"/>
          </a:xfrm>
          <a:prstGeom prst="rect">
            <a:avLst/>
          </a:prstGeom>
          <a:ln>
            <a:noFill/>
          </a:ln>
          <a:effectLst>
            <a:outerShdw blurRad="292100" dist="139700" dir="2700000" algn="tl" rotWithShape="0">
              <a:srgbClr val="333333">
                <a:alpha val="65000"/>
              </a:srgbClr>
            </a:outerShdw>
          </a:effectLst>
        </p:spPr>
      </p:pic>
      <p:pic>
        <p:nvPicPr>
          <p:cNvPr id="28" name="圖片 27">
            <a:extLst>
              <a:ext uri="{FF2B5EF4-FFF2-40B4-BE49-F238E27FC236}">
                <a16:creationId xmlns:a16="http://schemas.microsoft.com/office/drawing/2014/main" id="{46984B5E-CE3C-491E-AC08-582E6D18C108}"/>
              </a:ext>
            </a:extLst>
          </p:cNvPr>
          <p:cNvPicPr>
            <a:picLocks noChangeAspect="1"/>
          </p:cNvPicPr>
          <p:nvPr/>
        </p:nvPicPr>
        <p:blipFill>
          <a:blip r:embed="rId4"/>
          <a:stretch>
            <a:fillRect/>
          </a:stretch>
        </p:blipFill>
        <p:spPr>
          <a:xfrm>
            <a:off x="239872" y="2844502"/>
            <a:ext cx="2143520" cy="1616426"/>
          </a:xfrm>
          <a:prstGeom prst="roundRect">
            <a:avLst>
              <a:gd name="adj" fmla="val 603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0" name="Rectangle 13" descr="FD1DDF730CE4456e89755B07FE1653D0# #Rectangle 13">
            <a:extLst>
              <a:ext uri="{FF2B5EF4-FFF2-40B4-BE49-F238E27FC236}">
                <a16:creationId xmlns:a16="http://schemas.microsoft.com/office/drawing/2014/main" id="{F5E1DD7F-5E2D-6DCA-05D1-B4E329B9F11A}"/>
              </a:ext>
            </a:extLst>
          </p:cNvPr>
          <p:cNvSpPr>
            <a:spLocks noChangeArrowheads="1"/>
          </p:cNvSpPr>
          <p:nvPr/>
        </p:nvSpPr>
        <p:spPr bwMode="auto">
          <a:xfrm>
            <a:off x="10859526" y="2333665"/>
            <a:ext cx="1055736"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None/>
              <a:defRPr/>
            </a:pPr>
            <a:r>
              <a:rPr lang="en-US" altLang="zh-CN" sz="3199" dirty="0">
                <a:solidFill>
                  <a:srgbClr val="FF6600"/>
                </a:solidFill>
                <a:latin typeface="Impact" panose="020B0806030902050204" pitchFamily="34" charset="0"/>
                <a:ea typeface="方正兰亭中黑_GBK" pitchFamily="2" charset="-122"/>
                <a:cs typeface="Arial" pitchFamily="34" charset="0"/>
              </a:rPr>
              <a:t>180</a:t>
            </a:r>
            <a:r>
              <a:rPr lang="zh-TW" altLang="en-US" sz="1600" b="1" dirty="0">
                <a:solidFill>
                  <a:srgbClr val="FF6600"/>
                </a:solidFill>
                <a:latin typeface="Microsoft YaHei" panose="020B0503020204020204" pitchFamily="34" charset="-122"/>
                <a:ea typeface="Microsoft YaHei" panose="020B0503020204020204" pitchFamily="34" charset="-122"/>
                <a:cs typeface="Arial" pitchFamily="34" charset="0"/>
              </a:rPr>
              <a:t>分</a:t>
            </a:r>
            <a:endParaRPr lang="en-US" altLang="zh-CN" sz="3199" b="1" dirty="0">
              <a:solidFill>
                <a:srgbClr val="FF6600"/>
              </a:solidFill>
              <a:latin typeface="Microsoft YaHei" panose="020B0503020204020204" pitchFamily="34" charset="-122"/>
              <a:ea typeface="Microsoft YaHei" panose="020B0503020204020204" pitchFamily="34" charset="-122"/>
              <a:cs typeface="Arial" pitchFamily="34" charset="0"/>
            </a:endParaRPr>
          </a:p>
        </p:txBody>
      </p:sp>
      <p:sp>
        <p:nvSpPr>
          <p:cNvPr id="31" name="Rectangle 13" descr="FD1DDF730CE4456e89755B07FE1653D0# #Rectangle 13">
            <a:extLst>
              <a:ext uri="{FF2B5EF4-FFF2-40B4-BE49-F238E27FC236}">
                <a16:creationId xmlns:a16="http://schemas.microsoft.com/office/drawing/2014/main" id="{4E2E816E-C2A3-8120-381C-228C73851059}"/>
              </a:ext>
            </a:extLst>
          </p:cNvPr>
          <p:cNvSpPr>
            <a:spLocks noChangeArrowheads="1"/>
          </p:cNvSpPr>
          <p:nvPr/>
        </p:nvSpPr>
        <p:spPr bwMode="auto">
          <a:xfrm>
            <a:off x="10845017" y="3638270"/>
            <a:ext cx="1055736"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None/>
              <a:defRPr/>
            </a:pPr>
            <a:r>
              <a:rPr lang="en-US" altLang="zh-CN" sz="3199" dirty="0">
                <a:solidFill>
                  <a:srgbClr val="FF6600"/>
                </a:solidFill>
                <a:latin typeface="Impact" panose="020B0806030902050204" pitchFamily="34" charset="0"/>
                <a:ea typeface="方正兰亭中黑_GBK" pitchFamily="2" charset="-122"/>
                <a:cs typeface="Arial" pitchFamily="34" charset="0"/>
              </a:rPr>
              <a:t>160</a:t>
            </a:r>
            <a:r>
              <a:rPr lang="zh-TW" altLang="en-US" sz="1600" b="1" dirty="0">
                <a:solidFill>
                  <a:srgbClr val="FF6600"/>
                </a:solidFill>
                <a:latin typeface="Microsoft YaHei" panose="020B0503020204020204" pitchFamily="34" charset="-122"/>
                <a:ea typeface="Microsoft YaHei" panose="020B0503020204020204" pitchFamily="34" charset="-122"/>
                <a:cs typeface="Arial" pitchFamily="34" charset="0"/>
              </a:rPr>
              <a:t>分</a:t>
            </a:r>
            <a:endParaRPr lang="en-US" altLang="zh-CN" sz="3199" b="1" dirty="0">
              <a:solidFill>
                <a:srgbClr val="FF6600"/>
              </a:solidFill>
              <a:latin typeface="Microsoft YaHei" panose="020B0503020204020204" pitchFamily="34" charset="-122"/>
              <a:ea typeface="Microsoft YaHei" panose="020B0503020204020204" pitchFamily="34" charset="-122"/>
              <a:cs typeface="Arial" pitchFamily="34" charset="0"/>
            </a:endParaRPr>
          </a:p>
        </p:txBody>
      </p:sp>
      <p:sp>
        <p:nvSpPr>
          <p:cNvPr id="32" name="矩形 31">
            <a:extLst>
              <a:ext uri="{FF2B5EF4-FFF2-40B4-BE49-F238E27FC236}">
                <a16:creationId xmlns:a16="http://schemas.microsoft.com/office/drawing/2014/main" id="{8B9F0713-C4CB-AD76-7D78-1A83BFE766A2}"/>
              </a:ext>
            </a:extLst>
          </p:cNvPr>
          <p:cNvSpPr/>
          <p:nvPr/>
        </p:nvSpPr>
        <p:spPr>
          <a:xfrm>
            <a:off x="7907506" y="5478140"/>
            <a:ext cx="4284494" cy="981775"/>
          </a:xfrm>
          <a:prstGeom prst="rect">
            <a:avLst/>
          </a:prstGeom>
          <a:noFill/>
        </p:spPr>
        <p:txBody>
          <a:bodyPr wrap="square" lIns="121889" tIns="60944" rIns="121889" bIns="60944" rtlCol="0">
            <a:spAutoFit/>
          </a:bodyPr>
          <a:lstStyle/>
          <a:p>
            <a:pPr>
              <a:lnSpc>
                <a:spcPts val="1733"/>
              </a:lnSpc>
            </a:pPr>
            <a:r>
              <a:rPr lang="en-US" altLang="zh-TW" sz="1400" b="1" dirty="0">
                <a:latin typeface="+mn-ea"/>
              </a:rPr>
              <a:t>【NOTE】</a:t>
            </a:r>
          </a:p>
          <a:p>
            <a:pPr>
              <a:lnSpc>
                <a:spcPts val="1733"/>
              </a:lnSpc>
            </a:pPr>
            <a:r>
              <a:rPr lang="zh-TW" altLang="en-US" sz="1400" b="1" dirty="0">
                <a:latin typeface="+mn-ea"/>
              </a:rPr>
              <a:t>自評</a:t>
            </a:r>
            <a:r>
              <a:rPr lang="en-US" altLang="zh-TW" sz="1400" b="1" dirty="0">
                <a:latin typeface="+mn-ea"/>
              </a:rPr>
              <a:t>(AMA</a:t>
            </a:r>
            <a:r>
              <a:rPr lang="zh-TW" altLang="en-US" sz="1400" b="1" dirty="0">
                <a:latin typeface="+mn-ea"/>
              </a:rPr>
              <a:t>，</a:t>
            </a:r>
            <a:r>
              <a:rPr lang="en-US" altLang="zh-TW" sz="1400" b="1" dirty="0">
                <a:latin typeface="+mn-ea"/>
              </a:rPr>
              <a:t>Auditee Managed Assessment)</a:t>
            </a:r>
            <a:r>
              <a:rPr lang="zh-TW" altLang="en-US" sz="1400" b="1" dirty="0">
                <a:latin typeface="+mn-ea"/>
              </a:rPr>
              <a:t>或客戶稽核</a:t>
            </a:r>
            <a:r>
              <a:rPr lang="en-US" altLang="zh-TW" sz="1400" b="1" dirty="0">
                <a:latin typeface="+mn-ea"/>
              </a:rPr>
              <a:t>(CMA</a:t>
            </a:r>
            <a:r>
              <a:rPr lang="zh-TW" altLang="en-US" sz="1400" b="1" dirty="0">
                <a:latin typeface="+mn-ea"/>
              </a:rPr>
              <a:t>，</a:t>
            </a:r>
            <a:r>
              <a:rPr lang="en-US" altLang="zh-TW" sz="1400" b="1" dirty="0">
                <a:latin typeface="+mn-ea"/>
              </a:rPr>
              <a:t>Customer Managed Assessment)</a:t>
            </a:r>
            <a:r>
              <a:rPr lang="zh-TW" altLang="en-US" sz="1400" b="1" dirty="0">
                <a:latin typeface="+mn-ea"/>
              </a:rPr>
              <a:t>將不在此認證範圍。</a:t>
            </a:r>
          </a:p>
        </p:txBody>
      </p:sp>
      <p:sp>
        <p:nvSpPr>
          <p:cNvPr id="33" name="矩形 32">
            <a:extLst>
              <a:ext uri="{FF2B5EF4-FFF2-40B4-BE49-F238E27FC236}">
                <a16:creationId xmlns:a16="http://schemas.microsoft.com/office/drawing/2014/main" id="{F635F9AE-EC26-0BA4-E92A-11B30250B707}"/>
              </a:ext>
            </a:extLst>
          </p:cNvPr>
          <p:cNvSpPr/>
          <p:nvPr/>
        </p:nvSpPr>
        <p:spPr>
          <a:xfrm>
            <a:off x="72014" y="6121135"/>
            <a:ext cx="3972407" cy="276999"/>
          </a:xfrm>
          <a:prstGeom prst="rect">
            <a:avLst/>
          </a:prstGeom>
        </p:spPr>
        <p:txBody>
          <a:bodyPr wrap="square">
            <a:spAutoFit/>
          </a:bodyPr>
          <a:lstStyle/>
          <a:p>
            <a:pPr algn="r"/>
            <a:r>
              <a:rPr lang="en-US" altLang="zh-TW" sz="1200" b="1" dirty="0">
                <a:solidFill>
                  <a:srgbClr val="0033CC"/>
                </a:solidFill>
                <a:latin typeface="Arial" panose="020B0604020202020204" pitchFamily="34" charset="0"/>
                <a:cs typeface="Arial" panose="020B0604020202020204" pitchFamily="34" charset="0"/>
              </a:rPr>
              <a:t>http://www.responsiblebusiness.org/standards/vap/</a:t>
            </a:r>
            <a:endParaRPr lang="zh-TW" altLang="en-US" sz="1200" b="1" dirty="0">
              <a:solidFill>
                <a:srgbClr val="0033CC"/>
              </a:solidFill>
              <a:highlight>
                <a:srgbClr val="0000FF"/>
              </a:highlight>
              <a:latin typeface="Arial" panose="020B0604020202020204" pitchFamily="34" charset="0"/>
              <a:cs typeface="Arial" panose="020B0604020202020204" pitchFamily="34" charset="0"/>
            </a:endParaRPr>
          </a:p>
        </p:txBody>
      </p:sp>
      <p:sp>
        <p:nvSpPr>
          <p:cNvPr id="25" name="文字方塊 24">
            <a:extLst>
              <a:ext uri="{FF2B5EF4-FFF2-40B4-BE49-F238E27FC236}">
                <a16:creationId xmlns:a16="http://schemas.microsoft.com/office/drawing/2014/main" id="{BD3410A1-0B37-8B5D-71FB-B438D1A93E3F}"/>
              </a:ext>
            </a:extLst>
          </p:cNvPr>
          <p:cNvSpPr txBox="1"/>
          <p:nvPr/>
        </p:nvSpPr>
        <p:spPr>
          <a:xfrm>
            <a:off x="9484878" y="1057337"/>
            <a:ext cx="1416424" cy="461665"/>
          </a:xfrm>
          <a:prstGeom prst="rect">
            <a:avLst/>
          </a:prstGeom>
          <a:noFill/>
        </p:spPr>
        <p:txBody>
          <a:bodyPr wrap="square" rtlCol="0">
            <a:spAutoFit/>
          </a:bodyPr>
          <a:lstStyle/>
          <a:p>
            <a:pPr algn="r"/>
            <a:r>
              <a:rPr lang="en-US" altLang="zh-TW" dirty="0">
                <a:solidFill>
                  <a:schemeClr val="bg1"/>
                </a:solidFill>
                <a:latin typeface="Impact" panose="020B0806030902050204" pitchFamily="34" charset="0"/>
              </a:rPr>
              <a:t>SCORE</a:t>
            </a:r>
            <a:endParaRPr lang="zh-TW" altLang="en-US" dirty="0">
              <a:solidFill>
                <a:schemeClr val="bg1"/>
              </a:solidFill>
              <a:latin typeface="Impact" panose="020B0806030902050204" pitchFamily="34" charset="0"/>
            </a:endParaRPr>
          </a:p>
        </p:txBody>
      </p:sp>
      <p:sp>
        <p:nvSpPr>
          <p:cNvPr id="34" name="文字方塊 33">
            <a:extLst>
              <a:ext uri="{FF2B5EF4-FFF2-40B4-BE49-F238E27FC236}">
                <a16:creationId xmlns:a16="http://schemas.microsoft.com/office/drawing/2014/main" id="{B181E306-B68F-0B4D-AD63-92E8D440B3EB}"/>
              </a:ext>
            </a:extLst>
          </p:cNvPr>
          <p:cNvSpPr txBox="1"/>
          <p:nvPr/>
        </p:nvSpPr>
        <p:spPr>
          <a:xfrm>
            <a:off x="9443102" y="2413029"/>
            <a:ext cx="1416424" cy="461665"/>
          </a:xfrm>
          <a:prstGeom prst="rect">
            <a:avLst/>
          </a:prstGeom>
          <a:noFill/>
        </p:spPr>
        <p:txBody>
          <a:bodyPr wrap="square" rtlCol="0">
            <a:spAutoFit/>
          </a:bodyPr>
          <a:lstStyle/>
          <a:p>
            <a:pPr algn="r"/>
            <a:r>
              <a:rPr lang="en-US" altLang="zh-TW" dirty="0">
                <a:solidFill>
                  <a:schemeClr val="bg1"/>
                </a:solidFill>
                <a:latin typeface="Impact" panose="020B0806030902050204" pitchFamily="34" charset="0"/>
              </a:rPr>
              <a:t>SCORE</a:t>
            </a:r>
            <a:endParaRPr lang="zh-TW" altLang="en-US" dirty="0">
              <a:solidFill>
                <a:schemeClr val="bg1"/>
              </a:solidFill>
              <a:latin typeface="Impact" panose="020B0806030902050204" pitchFamily="34" charset="0"/>
            </a:endParaRPr>
          </a:p>
        </p:txBody>
      </p:sp>
      <p:sp>
        <p:nvSpPr>
          <p:cNvPr id="35" name="文字方塊 34">
            <a:extLst>
              <a:ext uri="{FF2B5EF4-FFF2-40B4-BE49-F238E27FC236}">
                <a16:creationId xmlns:a16="http://schemas.microsoft.com/office/drawing/2014/main" id="{1DC2FD44-4250-F453-4BDA-243B0682C6F6}"/>
              </a:ext>
            </a:extLst>
          </p:cNvPr>
          <p:cNvSpPr txBox="1"/>
          <p:nvPr/>
        </p:nvSpPr>
        <p:spPr>
          <a:xfrm>
            <a:off x="9466419" y="3719373"/>
            <a:ext cx="1416424" cy="461665"/>
          </a:xfrm>
          <a:prstGeom prst="rect">
            <a:avLst/>
          </a:prstGeom>
          <a:noFill/>
        </p:spPr>
        <p:txBody>
          <a:bodyPr wrap="square" rtlCol="0">
            <a:spAutoFit/>
          </a:bodyPr>
          <a:lstStyle/>
          <a:p>
            <a:pPr algn="r"/>
            <a:r>
              <a:rPr lang="en-US" altLang="zh-TW" dirty="0">
                <a:solidFill>
                  <a:schemeClr val="bg1"/>
                </a:solidFill>
                <a:latin typeface="Impact" panose="020B0806030902050204" pitchFamily="34" charset="0"/>
              </a:rPr>
              <a:t>SCORE</a:t>
            </a:r>
            <a:endParaRPr lang="zh-TW" altLang="en-US" dirty="0">
              <a:solidFill>
                <a:schemeClr val="bg1"/>
              </a:solidFill>
              <a:latin typeface="Impact" panose="020B0806030902050204" pitchFamily="34" charset="0"/>
            </a:endParaRPr>
          </a:p>
        </p:txBody>
      </p:sp>
    </p:spTree>
    <p:extLst>
      <p:ext uri="{BB962C8B-B14F-4D97-AF65-F5344CB8AC3E}">
        <p14:creationId xmlns:p14="http://schemas.microsoft.com/office/powerpoint/2010/main" val="2776851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0-#ppt_w/2"/>
                                          </p:val>
                                        </p:tav>
                                        <p:tav tm="100000">
                                          <p:val>
                                            <p:strVal val="#ppt_x"/>
                                          </p:val>
                                        </p:tav>
                                      </p:tavLst>
                                    </p:anim>
                                    <p:anim calcmode="lin" valueType="num">
                                      <p:cBhvr additive="base">
                                        <p:cTn id="8" dur="3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300" fill="hold"/>
                                        <p:tgtEl>
                                          <p:spTgt spid="7"/>
                                        </p:tgtEl>
                                        <p:attrNameLst>
                                          <p:attrName>ppt_x</p:attrName>
                                        </p:attrNameLst>
                                      </p:cBhvr>
                                      <p:tavLst>
                                        <p:tav tm="0">
                                          <p:val>
                                            <p:strVal val="0-#ppt_w/2"/>
                                          </p:val>
                                        </p:tav>
                                        <p:tav tm="100000">
                                          <p:val>
                                            <p:strVal val="#ppt_x"/>
                                          </p:val>
                                        </p:tav>
                                      </p:tavLst>
                                    </p:anim>
                                    <p:anim calcmode="lin" valueType="num">
                                      <p:cBhvr additive="base">
                                        <p:cTn id="13" dur="3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300" fill="hold"/>
                                        <p:tgtEl>
                                          <p:spTgt spid="10"/>
                                        </p:tgtEl>
                                        <p:attrNameLst>
                                          <p:attrName>ppt_x</p:attrName>
                                        </p:attrNameLst>
                                      </p:cBhvr>
                                      <p:tavLst>
                                        <p:tav tm="0">
                                          <p:val>
                                            <p:strVal val="0-#ppt_w/2"/>
                                          </p:val>
                                        </p:tav>
                                        <p:tav tm="100000">
                                          <p:val>
                                            <p:strVal val="#ppt_x"/>
                                          </p:val>
                                        </p:tav>
                                      </p:tavLst>
                                    </p:anim>
                                    <p:anim calcmode="lin" valueType="num">
                                      <p:cBhvr additive="base">
                                        <p:cTn id="18" dur="3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300" fill="hold"/>
                                        <p:tgtEl>
                                          <p:spTgt spid="15"/>
                                        </p:tgtEl>
                                        <p:attrNameLst>
                                          <p:attrName>ppt_x</p:attrName>
                                        </p:attrNameLst>
                                      </p:cBhvr>
                                      <p:tavLst>
                                        <p:tav tm="0">
                                          <p:val>
                                            <p:strVal val="1+#ppt_w/2"/>
                                          </p:val>
                                        </p:tav>
                                        <p:tav tm="100000">
                                          <p:val>
                                            <p:strVal val="#ppt_x"/>
                                          </p:val>
                                        </p:tav>
                                      </p:tavLst>
                                    </p:anim>
                                    <p:anim calcmode="lin" valueType="num">
                                      <p:cBhvr additive="base">
                                        <p:cTn id="23" dur="3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2" presetClass="entr" presetSubtype="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300" fill="hold"/>
                                        <p:tgtEl>
                                          <p:spTgt spid="3"/>
                                        </p:tgtEl>
                                        <p:attrNameLst>
                                          <p:attrName>ppt_x</p:attrName>
                                        </p:attrNameLst>
                                      </p:cBhvr>
                                      <p:tavLst>
                                        <p:tav tm="0">
                                          <p:val>
                                            <p:strVal val="1+#ppt_w/2"/>
                                          </p:val>
                                        </p:tav>
                                        <p:tav tm="100000">
                                          <p:val>
                                            <p:strVal val="#ppt_x"/>
                                          </p:val>
                                        </p:tav>
                                      </p:tavLst>
                                    </p:anim>
                                    <p:anim calcmode="lin" valueType="num">
                                      <p:cBhvr additive="base">
                                        <p:cTn id="28" dur="3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300" fill="hold"/>
                                        <p:tgtEl>
                                          <p:spTgt spid="18"/>
                                        </p:tgtEl>
                                        <p:attrNameLst>
                                          <p:attrName>ppt_x</p:attrName>
                                        </p:attrNameLst>
                                      </p:cBhvr>
                                      <p:tavLst>
                                        <p:tav tm="0">
                                          <p:val>
                                            <p:strVal val="1+#ppt_w/2"/>
                                          </p:val>
                                        </p:tav>
                                        <p:tav tm="100000">
                                          <p:val>
                                            <p:strVal val="#ppt_x"/>
                                          </p:val>
                                        </p:tav>
                                      </p:tavLst>
                                    </p:anim>
                                    <p:anim calcmode="lin" valueType="num">
                                      <p:cBhvr additive="base">
                                        <p:cTn id="33" dur="3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8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300" fill="hold"/>
                                        <p:tgtEl>
                                          <p:spTgt spid="13"/>
                                        </p:tgtEl>
                                        <p:attrNameLst>
                                          <p:attrName>ppt_x</p:attrName>
                                        </p:attrNameLst>
                                      </p:cBhvr>
                                      <p:tavLst>
                                        <p:tav tm="0">
                                          <p:val>
                                            <p:strVal val="1+#ppt_w/2"/>
                                          </p:val>
                                        </p:tav>
                                        <p:tav tm="100000">
                                          <p:val>
                                            <p:strVal val="#ppt_x"/>
                                          </p:val>
                                        </p:tav>
                                      </p:tavLst>
                                    </p:anim>
                                    <p:anim calcmode="lin" valueType="num">
                                      <p:cBhvr additive="base">
                                        <p:cTn id="38" dur="3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2100"/>
                            </p:stCondLst>
                            <p:childTnLst>
                              <p:par>
                                <p:cTn id="40" presetID="2" presetClass="entr" presetSubtype="2"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300" fill="hold"/>
                                        <p:tgtEl>
                                          <p:spTgt spid="21"/>
                                        </p:tgtEl>
                                        <p:attrNameLst>
                                          <p:attrName>ppt_x</p:attrName>
                                        </p:attrNameLst>
                                      </p:cBhvr>
                                      <p:tavLst>
                                        <p:tav tm="0">
                                          <p:val>
                                            <p:strVal val="1+#ppt_w/2"/>
                                          </p:val>
                                        </p:tav>
                                        <p:tav tm="100000">
                                          <p:val>
                                            <p:strVal val="#ppt_x"/>
                                          </p:val>
                                        </p:tav>
                                      </p:tavLst>
                                    </p:anim>
                                    <p:anim calcmode="lin" valueType="num">
                                      <p:cBhvr additive="base">
                                        <p:cTn id="43" dur="30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24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300" fill="hold"/>
                                        <p:tgtEl>
                                          <p:spTgt spid="14"/>
                                        </p:tgtEl>
                                        <p:attrNameLst>
                                          <p:attrName>ppt_x</p:attrName>
                                        </p:attrNameLst>
                                      </p:cBhvr>
                                      <p:tavLst>
                                        <p:tav tm="0">
                                          <p:val>
                                            <p:strVal val="1+#ppt_w/2"/>
                                          </p:val>
                                        </p:tav>
                                        <p:tav tm="100000">
                                          <p:val>
                                            <p:strVal val="#ppt_x"/>
                                          </p:val>
                                        </p:tav>
                                      </p:tavLst>
                                    </p:anim>
                                    <p:anim calcmode="lin" valueType="num">
                                      <p:cBhvr additive="base">
                                        <p:cTn id="48" dur="30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2700"/>
                            </p:stCondLst>
                            <p:childTnLst>
                              <p:par>
                                <p:cTn id="50" presetID="26" presetClass="emph" presetSubtype="0" fill="hold" nodeType="afterEffect">
                                  <p:stCondLst>
                                    <p:cond delay="0"/>
                                  </p:stCondLst>
                                  <p:childTnLst>
                                    <p:animEffect transition="out" filter="fade">
                                      <p:cBhvr>
                                        <p:cTn id="51" dur="500" tmFilter="0, 0; .2, .5; .8, .5; 1, 0"/>
                                        <p:tgtEl>
                                          <p:spTgt spid="4"/>
                                        </p:tgtEl>
                                      </p:cBhvr>
                                    </p:animEffect>
                                    <p:animScale>
                                      <p:cBhvr>
                                        <p:cTn id="52" dur="250" autoRev="1" fill="hold"/>
                                        <p:tgtEl>
                                          <p:spTgt spid="4"/>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par>
                                <p:cTn id="56" presetID="26" presetClass="emph" presetSubtype="0" fill="hold" grpId="1" nodeType="withEffect">
                                  <p:stCondLst>
                                    <p:cond delay="0"/>
                                  </p:stCondLst>
                                  <p:childTnLst>
                                    <p:animEffect transition="out" filter="fade">
                                      <p:cBhvr>
                                        <p:cTn id="57" dur="500" tmFilter="0, 0; .2, .5; .8, .5; 1, 0"/>
                                        <p:tgtEl>
                                          <p:spTgt spid="3"/>
                                        </p:tgtEl>
                                      </p:cBhvr>
                                    </p:animEffect>
                                    <p:animScale>
                                      <p:cBhvr>
                                        <p:cTn id="58" dur="250" autoRev="1" fill="hold"/>
                                        <p:tgtEl>
                                          <p:spTgt spid="3"/>
                                        </p:tgtEl>
                                      </p:cBhvr>
                                      <p:by x="105000" y="105000"/>
                                    </p:animScale>
                                  </p:childTnLst>
                                </p:cTn>
                              </p:par>
                            </p:childTnLst>
                          </p:cTn>
                        </p:par>
                        <p:par>
                          <p:cTn id="59" fill="hold">
                            <p:stCondLst>
                              <p:cond delay="32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ppt_w</p:attrName>
                                        </p:attrNameLst>
                                      </p:cBhvr>
                                      <p:tavLst>
                                        <p:tav tm="0">
                                          <p:val>
                                            <p:fltVal val="0"/>
                                          </p:val>
                                        </p:tav>
                                        <p:tav tm="100000">
                                          <p:val>
                                            <p:strVal val="#ppt_w"/>
                                          </p:val>
                                        </p:tav>
                                      </p:tavLst>
                                    </p:anim>
                                    <p:anim calcmode="lin" valueType="num">
                                      <p:cBhvr>
                                        <p:cTn id="63" dur="1000" fill="hold"/>
                                        <p:tgtEl>
                                          <p:spTgt spid="24"/>
                                        </p:tgtEl>
                                        <p:attrNameLst>
                                          <p:attrName>ppt_h</p:attrName>
                                        </p:attrNameLst>
                                      </p:cBhvr>
                                      <p:tavLst>
                                        <p:tav tm="0">
                                          <p:val>
                                            <p:fltVal val="0"/>
                                          </p:val>
                                        </p:tav>
                                        <p:tav tm="100000">
                                          <p:val>
                                            <p:strVal val="#ppt_h"/>
                                          </p:val>
                                        </p:tav>
                                      </p:tavLst>
                                    </p:anim>
                                    <p:animEffect transition="in" filter="fade">
                                      <p:cBhvr>
                                        <p:cTn id="64" dur="1000"/>
                                        <p:tgtEl>
                                          <p:spTgt spid="24"/>
                                        </p:tgtEl>
                                      </p:cBhvr>
                                    </p:animEffect>
                                  </p:childTnLst>
                                </p:cTn>
                              </p:par>
                            </p:childTnLst>
                          </p:cTn>
                        </p:par>
                        <p:par>
                          <p:cTn id="65" fill="hold">
                            <p:stCondLst>
                              <p:cond delay="4200"/>
                            </p:stCondLst>
                            <p:childTnLst>
                              <p:par>
                                <p:cTn id="66" presetID="26" presetClass="emph" presetSubtype="0" fill="hold" nodeType="afterEffect">
                                  <p:stCondLst>
                                    <p:cond delay="50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par>
                                <p:cTn id="69" presetID="26" presetClass="emph" presetSubtype="0" fill="hold" nodeType="withEffect">
                                  <p:stCondLst>
                                    <p:cond delay="500"/>
                                  </p:stCondLst>
                                  <p:childTnLst>
                                    <p:animEffect transition="out" filter="fade">
                                      <p:cBhvr>
                                        <p:cTn id="70" dur="500" tmFilter="0, 0; .2, .5; .8, .5; 1, 0"/>
                                        <p:tgtEl>
                                          <p:spTgt spid="18"/>
                                        </p:tgtEl>
                                      </p:cBhvr>
                                    </p:animEffect>
                                    <p:animScale>
                                      <p:cBhvr>
                                        <p:cTn id="71" dur="250" autoRev="1" fill="hold"/>
                                        <p:tgtEl>
                                          <p:spTgt spid="18"/>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childTnLst>
                          </p:cTn>
                        </p:par>
                        <p:par>
                          <p:cTn id="75" fill="hold">
                            <p:stCondLst>
                              <p:cond delay="5200"/>
                            </p:stCondLst>
                            <p:childTnLst>
                              <p:par>
                                <p:cTn id="76" presetID="53" presetClass="entr" presetSubtype="16"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1000" fill="hold"/>
                                        <p:tgtEl>
                                          <p:spTgt spid="30"/>
                                        </p:tgtEl>
                                        <p:attrNameLst>
                                          <p:attrName>ppt_w</p:attrName>
                                        </p:attrNameLst>
                                      </p:cBhvr>
                                      <p:tavLst>
                                        <p:tav tm="0">
                                          <p:val>
                                            <p:fltVal val="0"/>
                                          </p:val>
                                        </p:tav>
                                        <p:tav tm="100000">
                                          <p:val>
                                            <p:strVal val="#ppt_w"/>
                                          </p:val>
                                        </p:tav>
                                      </p:tavLst>
                                    </p:anim>
                                    <p:anim calcmode="lin" valueType="num">
                                      <p:cBhvr>
                                        <p:cTn id="79" dur="1000" fill="hold"/>
                                        <p:tgtEl>
                                          <p:spTgt spid="30"/>
                                        </p:tgtEl>
                                        <p:attrNameLst>
                                          <p:attrName>ppt_h</p:attrName>
                                        </p:attrNameLst>
                                      </p:cBhvr>
                                      <p:tavLst>
                                        <p:tav tm="0">
                                          <p:val>
                                            <p:fltVal val="0"/>
                                          </p:val>
                                        </p:tav>
                                        <p:tav tm="100000">
                                          <p:val>
                                            <p:strVal val="#ppt_h"/>
                                          </p:val>
                                        </p:tav>
                                      </p:tavLst>
                                    </p:anim>
                                    <p:animEffect transition="in" filter="fade">
                                      <p:cBhvr>
                                        <p:cTn id="80" dur="1000"/>
                                        <p:tgtEl>
                                          <p:spTgt spid="30"/>
                                        </p:tgtEl>
                                      </p:cBhvr>
                                    </p:animEffect>
                                  </p:childTnLst>
                                </p:cTn>
                              </p:par>
                            </p:childTnLst>
                          </p:cTn>
                        </p:par>
                        <p:par>
                          <p:cTn id="81" fill="hold">
                            <p:stCondLst>
                              <p:cond delay="6200"/>
                            </p:stCondLst>
                            <p:childTnLst>
                              <p:par>
                                <p:cTn id="82" presetID="26" presetClass="emph" presetSubtype="0" fill="hold" nodeType="afterEffect">
                                  <p:stCondLst>
                                    <p:cond delay="50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21"/>
                                        </p:tgtEl>
                                      </p:cBhvr>
                                    </p:animEffect>
                                    <p:animScale>
                                      <p:cBhvr>
                                        <p:cTn id="87" dur="250" autoRev="1" fill="hold"/>
                                        <p:tgtEl>
                                          <p:spTgt spid="21"/>
                                        </p:tgtEl>
                                      </p:cBhvr>
                                      <p:by x="105000" y="105000"/>
                                    </p:animScale>
                                  </p:childTnLst>
                                </p:cTn>
                              </p:par>
                              <p:par>
                                <p:cTn id="88" presetID="26" presetClass="emph" presetSubtype="0" fill="hold" grpId="1" nodeType="withEffect">
                                  <p:stCondLst>
                                    <p:cond delay="500"/>
                                  </p:stCondLst>
                                  <p:childTnLst>
                                    <p:animEffect transition="out" filter="fade">
                                      <p:cBhvr>
                                        <p:cTn id="89" dur="500" tmFilter="0, 0; .2, .5; .8, .5; 1, 0"/>
                                        <p:tgtEl>
                                          <p:spTgt spid="14"/>
                                        </p:tgtEl>
                                      </p:cBhvr>
                                    </p:animEffect>
                                    <p:animScale>
                                      <p:cBhvr>
                                        <p:cTn id="90" dur="250" autoRev="1" fill="hold"/>
                                        <p:tgtEl>
                                          <p:spTgt spid="14"/>
                                        </p:tgtEl>
                                      </p:cBhvr>
                                      <p:by x="105000" y="105000"/>
                                    </p:animScale>
                                  </p:childTnLst>
                                </p:cTn>
                              </p:par>
                            </p:childTnLst>
                          </p:cTn>
                        </p:par>
                        <p:par>
                          <p:cTn id="91" fill="hold">
                            <p:stCondLst>
                              <p:cond delay="7200"/>
                            </p:stCondLst>
                            <p:childTnLst>
                              <p:par>
                                <p:cTn id="92" presetID="53" presetClass="entr" presetSubtype="16"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1000" fill="hold"/>
                                        <p:tgtEl>
                                          <p:spTgt spid="31"/>
                                        </p:tgtEl>
                                        <p:attrNameLst>
                                          <p:attrName>ppt_w</p:attrName>
                                        </p:attrNameLst>
                                      </p:cBhvr>
                                      <p:tavLst>
                                        <p:tav tm="0">
                                          <p:val>
                                            <p:fltVal val="0"/>
                                          </p:val>
                                        </p:tav>
                                        <p:tav tm="100000">
                                          <p:val>
                                            <p:strVal val="#ppt_w"/>
                                          </p:val>
                                        </p:tav>
                                      </p:tavLst>
                                    </p:anim>
                                    <p:anim calcmode="lin" valueType="num">
                                      <p:cBhvr>
                                        <p:cTn id="95" dur="1000" fill="hold"/>
                                        <p:tgtEl>
                                          <p:spTgt spid="31"/>
                                        </p:tgtEl>
                                        <p:attrNameLst>
                                          <p:attrName>ppt_h</p:attrName>
                                        </p:attrNameLst>
                                      </p:cBhvr>
                                      <p:tavLst>
                                        <p:tav tm="0">
                                          <p:val>
                                            <p:fltVal val="0"/>
                                          </p:val>
                                        </p:tav>
                                        <p:tav tm="100000">
                                          <p:val>
                                            <p:strVal val="#ppt_h"/>
                                          </p:val>
                                        </p:tav>
                                      </p:tavLst>
                                    </p:anim>
                                    <p:animEffect transition="in" filter="fade">
                                      <p:cBhvr>
                                        <p:cTn id="9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p:bldP spid="13" grpId="1"/>
      <p:bldP spid="14" grpId="0"/>
      <p:bldP spid="14" grpId="1"/>
      <p:bldP spid="24"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橢圓 53">
            <a:extLst>
              <a:ext uri="{FF2B5EF4-FFF2-40B4-BE49-F238E27FC236}">
                <a16:creationId xmlns:a16="http://schemas.microsoft.com/office/drawing/2014/main" id="{DD8A3DCA-6603-7F0D-CED6-71ECB12B5170}"/>
              </a:ext>
            </a:extLst>
          </p:cNvPr>
          <p:cNvSpPr/>
          <p:nvPr/>
        </p:nvSpPr>
        <p:spPr bwMode="auto">
          <a:xfrm>
            <a:off x="4115750" y="1870083"/>
            <a:ext cx="4088924" cy="3173406"/>
          </a:xfrm>
          <a:prstGeom prst="ellipse">
            <a:avLst/>
          </a:prstGeom>
          <a:solidFill>
            <a:schemeClr val="bg1">
              <a:lumMod val="85000"/>
            </a:schemeClr>
          </a:solidFill>
          <a:ln w="19050" cap="sq" cmpd="sng" algn="ctr">
            <a:solidFill>
              <a:srgbClr val="C0B49B"/>
            </a:solidFill>
            <a:prstDash val="solid"/>
            <a:round/>
            <a:headEnd type="none" w="sm" len="sm"/>
            <a:tailEnd type="none" w="sm" len="sm"/>
          </a:ln>
          <a:effectLst/>
        </p:spPr>
        <p:txBody>
          <a:bodyPr vert="horz" wrap="square" lIns="91429" tIns="45715" rIns="91429" bIns="45715" numCol="1" rtlCol="0" anchor="t" anchorCtr="0" compatLnSpc="1">
            <a:prstTxWarp prst="textNoShape">
              <a:avLst/>
            </a:prstTxWarp>
          </a:bodyPr>
          <a:lstStyle/>
          <a:p>
            <a:pPr defTabSz="914273"/>
            <a:endParaRPr lang="zh-TW" altLang="en-US" sz="1800" b="1" dirty="0">
              <a:latin typeface="Microsoft YaHei" pitchFamily="34" charset="-122"/>
              <a:ea typeface="Microsoft YaHei" pitchFamily="34" charset="-122"/>
            </a:endParaRPr>
          </a:p>
        </p:txBody>
      </p:sp>
      <p:sp>
        <p:nvSpPr>
          <p:cNvPr id="64" name="椭圆 2"/>
          <p:cNvSpPr/>
          <p:nvPr/>
        </p:nvSpPr>
        <p:spPr>
          <a:xfrm>
            <a:off x="7668134" y="983735"/>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5" name="椭圆 2"/>
          <p:cNvSpPr/>
          <p:nvPr/>
        </p:nvSpPr>
        <p:spPr>
          <a:xfrm flipV="1">
            <a:off x="7668134" y="5726957"/>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6" name="椭圆 2"/>
          <p:cNvSpPr/>
          <p:nvPr/>
        </p:nvSpPr>
        <p:spPr>
          <a:xfrm flipH="1">
            <a:off x="3748413" y="983735"/>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defRPr/>
            </a:pP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7" name="椭圆 2"/>
          <p:cNvSpPr/>
          <p:nvPr/>
        </p:nvSpPr>
        <p:spPr>
          <a:xfrm flipH="1" flipV="1">
            <a:off x="3748413" y="5726957"/>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8" name="KSO_GT1.4"/>
          <p:cNvSpPr/>
          <p:nvPr/>
        </p:nvSpPr>
        <p:spPr>
          <a:xfrm rot="2479457" flipV="1">
            <a:off x="5869916" y="479706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459000" tIns="324000" rIns="68580" bIns="324000" numCol="1" spcCol="0" rtlCol="0" fromWordArt="0" anchor="ctr" anchorCtr="0" forceAA="0" compatLnSpc="1">
            <a:prstTxWarp prst="textNoShape">
              <a:avLst/>
            </a:prstTxWarp>
            <a:noAutofit/>
          </a:bodyPr>
          <a:lstStyle/>
          <a:p>
            <a:pPr algn="ctr"/>
            <a:endParaRPr lang="zh-CN" altLang="en-US" sz="3200" b="1" kern="0" dirty="0">
              <a:solidFill>
                <a:schemeClr val="tx1">
                  <a:lumMod val="65000"/>
                  <a:lumOff val="35000"/>
                </a:schemeClr>
              </a:solidFill>
              <a:latin typeface="微软雅黑" pitchFamily="34" charset="-122"/>
              <a:ea typeface="微软雅黑" pitchFamily="34" charset="-122"/>
            </a:endParaRPr>
          </a:p>
        </p:txBody>
      </p:sp>
      <p:sp>
        <p:nvSpPr>
          <p:cNvPr id="69" name="KSO_GT1.3"/>
          <p:cNvSpPr/>
          <p:nvPr/>
        </p:nvSpPr>
        <p:spPr>
          <a:xfrm rot="19120543" flipH="1" flipV="1">
            <a:off x="3922781" y="479706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0" tIns="324000" rIns="459000" bIns="324000" numCol="1" spcCol="0" rtlCol="0" fromWordArt="0" anchor="ctr" anchorCtr="0" forceAA="0" compatLnSpc="1">
            <a:prstTxWarp prst="textNoShape">
              <a:avLst/>
            </a:prstTxWarp>
            <a:noAutofit/>
          </a:bodyPr>
          <a:lstStyle/>
          <a:p>
            <a:pPr algn="ctr"/>
            <a:endParaRPr lang="zh-CN" altLang="en-US" sz="3200" b="1" kern="0" dirty="0">
              <a:solidFill>
                <a:schemeClr val="tx1">
                  <a:lumMod val="65000"/>
                  <a:lumOff val="35000"/>
                </a:schemeClr>
              </a:solidFill>
              <a:latin typeface="微软雅黑" pitchFamily="34" charset="-122"/>
              <a:ea typeface="微软雅黑" pitchFamily="34" charset="-122"/>
            </a:endParaRPr>
          </a:p>
        </p:txBody>
      </p:sp>
      <p:sp>
        <p:nvSpPr>
          <p:cNvPr id="70" name="KSO_GT1.2"/>
          <p:cNvSpPr/>
          <p:nvPr/>
        </p:nvSpPr>
        <p:spPr>
          <a:xfrm rot="19120543">
            <a:off x="5869916" y="727988"/>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0" tIns="324000" rIns="459000" bIns="324000" numCol="1" spcCol="0" rtlCol="0" fromWordArt="0" anchor="ctr" anchorCtr="0" forceAA="0" compatLnSpc="1">
            <a:prstTxWarp prst="textNoShape">
              <a:avLst/>
            </a:prstTxWarp>
            <a:noAutofit/>
          </a:bodyPr>
          <a:lstStyle/>
          <a:p>
            <a:pPr algn="ctr">
              <a:defRPr/>
            </a:pPr>
            <a:endParaRPr lang="zh-CN" altLang="en-US" sz="3200" b="1" kern="0" dirty="0">
              <a:solidFill>
                <a:srgbClr val="FFFFFF"/>
              </a:solidFill>
              <a:latin typeface="华文细黑" panose="02010600040101010101" pitchFamily="2" charset="-122"/>
              <a:ea typeface="华文细黑" panose="02010600040101010101" pitchFamily="2" charset="-122"/>
            </a:endParaRPr>
          </a:p>
        </p:txBody>
      </p:sp>
      <p:sp>
        <p:nvSpPr>
          <p:cNvPr id="71" name="KSO_GT1.1"/>
          <p:cNvSpPr/>
          <p:nvPr/>
        </p:nvSpPr>
        <p:spPr>
          <a:xfrm rot="2479457" flipH="1">
            <a:off x="3922781" y="727988"/>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459000" tIns="324000" rIns="68580" bIns="324000" numCol="1" spcCol="0" rtlCol="0" fromWordArt="0" anchor="ctr" anchorCtr="0" forceAA="0" compatLnSpc="1">
            <a:prstTxWarp prst="textNoShape">
              <a:avLst/>
            </a:prstTxWarp>
            <a:noAutofit/>
          </a:bodyPr>
          <a:lstStyle/>
          <a:p>
            <a:pPr algn="ctr">
              <a:defRPr/>
            </a:pPr>
            <a:endParaRPr lang="zh-CN" altLang="en-US" sz="3200" b="1" kern="0" dirty="0">
              <a:solidFill>
                <a:srgbClr val="FFFFFF"/>
              </a:solidFill>
              <a:latin typeface="华文细黑" panose="02010600040101010101" pitchFamily="2" charset="-122"/>
              <a:ea typeface="华文细黑" panose="02010600040101010101" pitchFamily="2" charset="-122"/>
            </a:endParaRPr>
          </a:p>
        </p:txBody>
      </p:sp>
      <p:cxnSp>
        <p:nvCxnSpPr>
          <p:cNvPr id="72" name="直接连接符 71"/>
          <p:cNvCxnSpPr/>
          <p:nvPr/>
        </p:nvCxnSpPr>
        <p:spPr>
          <a:xfrm>
            <a:off x="7858151" y="1321156"/>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846984" y="1321156"/>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858151" y="5726956"/>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cxnSpLocks/>
          </p:cNvCxnSpPr>
          <p:nvPr/>
        </p:nvCxnSpPr>
        <p:spPr>
          <a:xfrm>
            <a:off x="1812841" y="5726956"/>
            <a:ext cx="2592046"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sp>
        <p:nvSpPr>
          <p:cNvPr id="80" name="文本框 44"/>
          <p:cNvSpPr txBox="1"/>
          <p:nvPr/>
        </p:nvSpPr>
        <p:spPr>
          <a:xfrm>
            <a:off x="6279904" y="2575380"/>
            <a:ext cx="1320050" cy="400110"/>
          </a:xfrm>
          <a:prstGeom prst="rect">
            <a:avLst/>
          </a:prstGeom>
          <a:noFill/>
        </p:spPr>
        <p:txBody>
          <a:bodyPr wrap="square" lIns="91440" tIns="45720" rIns="91440" bIns="45720" rtlCol="0">
            <a:spAutoFit/>
          </a:bodyPr>
          <a:lstStyle/>
          <a:p>
            <a:r>
              <a:rPr lang="zh-CN" altLang="en-US" sz="2000" b="1" dirty="0">
                <a:solidFill>
                  <a:schemeClr val="tx1">
                    <a:lumMod val="65000"/>
                    <a:lumOff val="35000"/>
                  </a:schemeClr>
                </a:solidFill>
                <a:latin typeface="微软雅黑" pitchFamily="34" charset="-122"/>
                <a:ea typeface="微软雅黑" pitchFamily="34" charset="-122"/>
                <a:cs typeface="Arial Unicode MS" panose="020B0604020202020204" pitchFamily="34" charset="-122"/>
              </a:rPr>
              <a:t>管理系統</a:t>
            </a:r>
          </a:p>
        </p:txBody>
      </p:sp>
      <p:sp>
        <p:nvSpPr>
          <p:cNvPr id="85" name="文本框 49"/>
          <p:cNvSpPr txBox="1"/>
          <p:nvPr/>
        </p:nvSpPr>
        <p:spPr>
          <a:xfrm>
            <a:off x="1837954" y="5354101"/>
            <a:ext cx="2069196" cy="400110"/>
          </a:xfrm>
          <a:prstGeom prst="rect">
            <a:avLst/>
          </a:prstGeom>
          <a:noFill/>
        </p:spPr>
        <p:txBody>
          <a:bodyPr wrap="square" lIns="91440" tIns="45720" rIns="91440" bIns="45720" rtlCol="0">
            <a:spAutoFit/>
          </a:bodyPr>
          <a:lstStyle/>
          <a:p>
            <a:r>
              <a:rPr lang="zh-CN" altLang="en-US" sz="2000" b="1" dirty="0">
                <a:solidFill>
                  <a:srgbClr val="005696"/>
                </a:solidFill>
                <a:latin typeface="微软雅黑" pitchFamily="34" charset="-122"/>
                <a:ea typeface="微软雅黑" pitchFamily="34" charset="-122"/>
                <a:cs typeface="Arial" panose="020B0604020202020204" pitchFamily="34" charset="0"/>
              </a:rPr>
              <a:t>健康安全</a:t>
            </a:r>
          </a:p>
        </p:txBody>
      </p:sp>
      <p:sp>
        <p:nvSpPr>
          <p:cNvPr id="87" name="文本框 49"/>
          <p:cNvSpPr txBox="1"/>
          <p:nvPr/>
        </p:nvSpPr>
        <p:spPr>
          <a:xfrm>
            <a:off x="8323902" y="5342059"/>
            <a:ext cx="2069196" cy="400110"/>
          </a:xfrm>
          <a:prstGeom prst="rect">
            <a:avLst/>
          </a:prstGeom>
          <a:noFill/>
        </p:spPr>
        <p:txBody>
          <a:bodyPr wrap="square" lIns="91440" tIns="45720" rIns="91440" bIns="45720" rtlCol="0">
            <a:spAutoFit/>
          </a:bodyPr>
          <a:lstStyle/>
          <a:p>
            <a:pPr algn="r"/>
            <a:r>
              <a:rPr lang="zh-CN" altLang="en-US" sz="2000" b="1" dirty="0">
                <a:solidFill>
                  <a:srgbClr val="005696"/>
                </a:solidFill>
                <a:latin typeface="微软雅黑" pitchFamily="34" charset="-122"/>
                <a:ea typeface="微软雅黑" pitchFamily="34" charset="-122"/>
                <a:cs typeface="Arial" panose="020B0604020202020204" pitchFamily="34" charset="0"/>
              </a:rPr>
              <a:t>道德</a:t>
            </a:r>
          </a:p>
        </p:txBody>
      </p:sp>
      <p:sp>
        <p:nvSpPr>
          <p:cNvPr id="89" name="文本框 49"/>
          <p:cNvSpPr txBox="1"/>
          <p:nvPr/>
        </p:nvSpPr>
        <p:spPr>
          <a:xfrm>
            <a:off x="1763165" y="1338339"/>
            <a:ext cx="2069196" cy="400110"/>
          </a:xfrm>
          <a:prstGeom prst="rect">
            <a:avLst/>
          </a:prstGeom>
          <a:noFill/>
        </p:spPr>
        <p:txBody>
          <a:bodyPr wrap="square" lIns="91440" tIns="45720" rIns="91440" bIns="45720" rtlCol="0">
            <a:spAutoFit/>
          </a:bodyPr>
          <a:lstStyle/>
          <a:p>
            <a:r>
              <a:rPr lang="zh-CN" altLang="en-US" sz="2000" b="1" dirty="0">
                <a:solidFill>
                  <a:srgbClr val="005696"/>
                </a:solidFill>
                <a:latin typeface="微软雅黑" pitchFamily="34" charset="-122"/>
                <a:ea typeface="微软雅黑" pitchFamily="34" charset="-122"/>
                <a:cs typeface="Arial" panose="020B0604020202020204" pitchFamily="34" charset="0"/>
              </a:rPr>
              <a:t>勞工</a:t>
            </a:r>
          </a:p>
        </p:txBody>
      </p:sp>
      <p:sp>
        <p:nvSpPr>
          <p:cNvPr id="91" name="文本框 49"/>
          <p:cNvSpPr txBox="1"/>
          <p:nvPr/>
        </p:nvSpPr>
        <p:spPr>
          <a:xfrm>
            <a:off x="8395384" y="1318610"/>
            <a:ext cx="2069196" cy="400110"/>
          </a:xfrm>
          <a:prstGeom prst="rect">
            <a:avLst/>
          </a:prstGeom>
          <a:noFill/>
        </p:spPr>
        <p:txBody>
          <a:bodyPr wrap="square" lIns="91440" tIns="45720" rIns="91440" bIns="45720" rtlCol="0">
            <a:spAutoFit/>
          </a:bodyPr>
          <a:lstStyle/>
          <a:p>
            <a:pPr algn="r"/>
            <a:r>
              <a:rPr lang="zh-CN" altLang="en-US" sz="2000" b="1" dirty="0">
                <a:solidFill>
                  <a:srgbClr val="005696"/>
                </a:solidFill>
                <a:latin typeface="微软雅黑" pitchFamily="34" charset="-122"/>
                <a:ea typeface="微软雅黑" pitchFamily="34" charset="-122"/>
                <a:cs typeface="Arial" panose="020B0604020202020204" pitchFamily="34" charset="0"/>
              </a:rPr>
              <a:t>環境</a:t>
            </a:r>
          </a:p>
        </p:txBody>
      </p:sp>
      <p:sp>
        <p:nvSpPr>
          <p:cNvPr id="3" name="標題 2">
            <a:extLst>
              <a:ext uri="{FF2B5EF4-FFF2-40B4-BE49-F238E27FC236}">
                <a16:creationId xmlns:a16="http://schemas.microsoft.com/office/drawing/2014/main" id="{0C3E3A8A-6BAE-2281-CCE0-2F0F7B84024C}"/>
              </a:ext>
            </a:extLst>
          </p:cNvPr>
          <p:cNvSpPr>
            <a:spLocks noGrp="1"/>
          </p:cNvSpPr>
          <p:nvPr>
            <p:ph type="title"/>
          </p:nvPr>
        </p:nvSpPr>
        <p:spPr/>
        <p:txBody>
          <a:bodyPr/>
          <a:lstStyle/>
          <a:p>
            <a:r>
              <a:rPr lang="en-US" altLang="zh-TW" dirty="0"/>
              <a:t>RBA v7.0 / TSMC SAP v1.1 SCOPE</a:t>
            </a:r>
            <a:r>
              <a:rPr lang="zh-TW" altLang="en-US" dirty="0"/>
              <a:t>主要範疇</a:t>
            </a:r>
          </a:p>
        </p:txBody>
      </p:sp>
      <p:grpSp>
        <p:nvGrpSpPr>
          <p:cNvPr id="8" name="群組 7">
            <a:extLst>
              <a:ext uri="{FF2B5EF4-FFF2-40B4-BE49-F238E27FC236}">
                <a16:creationId xmlns:a16="http://schemas.microsoft.com/office/drawing/2014/main" id="{6C17232E-87C0-EC17-8484-412A6CE4778E}"/>
              </a:ext>
            </a:extLst>
          </p:cNvPr>
          <p:cNvGrpSpPr/>
          <p:nvPr/>
        </p:nvGrpSpPr>
        <p:grpSpPr>
          <a:xfrm>
            <a:off x="925781" y="632542"/>
            <a:ext cx="969714" cy="952500"/>
            <a:chOff x="623083" y="2390187"/>
            <a:chExt cx="969714" cy="952500"/>
          </a:xfrm>
        </p:grpSpPr>
        <p:sp>
          <p:nvSpPr>
            <p:cNvPr id="48" name="橢圓 47">
              <a:extLst>
                <a:ext uri="{FF2B5EF4-FFF2-40B4-BE49-F238E27FC236}">
                  <a16:creationId xmlns:a16="http://schemas.microsoft.com/office/drawing/2014/main" id="{73B05C2C-F88C-A61B-7063-FF884D99CCC6}"/>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56" name="Picture 8">
              <a:extLst>
                <a:ext uri="{FF2B5EF4-FFF2-40B4-BE49-F238E27FC236}">
                  <a16:creationId xmlns:a16="http://schemas.microsoft.com/office/drawing/2014/main" id="{C51AB84B-9612-15BE-890E-E2902C4EE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a:extLst>
              <a:ext uri="{FF2B5EF4-FFF2-40B4-BE49-F238E27FC236}">
                <a16:creationId xmlns:a16="http://schemas.microsoft.com/office/drawing/2014/main" id="{A50B8A0A-C826-316C-B012-C2D3233523B9}"/>
              </a:ext>
            </a:extLst>
          </p:cNvPr>
          <p:cNvGrpSpPr/>
          <p:nvPr/>
        </p:nvGrpSpPr>
        <p:grpSpPr>
          <a:xfrm>
            <a:off x="925781" y="4963732"/>
            <a:ext cx="969714" cy="952500"/>
            <a:chOff x="925781" y="5057511"/>
            <a:chExt cx="969714" cy="952500"/>
          </a:xfrm>
        </p:grpSpPr>
        <p:sp>
          <p:nvSpPr>
            <p:cNvPr id="5" name="橢圓 4">
              <a:extLst>
                <a:ext uri="{FF2B5EF4-FFF2-40B4-BE49-F238E27FC236}">
                  <a16:creationId xmlns:a16="http://schemas.microsoft.com/office/drawing/2014/main" id="{FB8B8723-2D23-0E45-B4A7-7B6E915D1C95}"/>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58" name="Picture 10">
              <a:extLst>
                <a:ext uri="{FF2B5EF4-FFF2-40B4-BE49-F238E27FC236}">
                  <a16:creationId xmlns:a16="http://schemas.microsoft.com/office/drawing/2014/main" id="{6F739C3B-849C-515D-EFDB-BD9738C3B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群組 6">
            <a:extLst>
              <a:ext uri="{FF2B5EF4-FFF2-40B4-BE49-F238E27FC236}">
                <a16:creationId xmlns:a16="http://schemas.microsoft.com/office/drawing/2014/main" id="{3FD5E13A-A03A-D422-4B1D-077F82907A4B}"/>
              </a:ext>
            </a:extLst>
          </p:cNvPr>
          <p:cNvGrpSpPr/>
          <p:nvPr/>
        </p:nvGrpSpPr>
        <p:grpSpPr>
          <a:xfrm>
            <a:off x="10346099" y="615616"/>
            <a:ext cx="969714" cy="952500"/>
            <a:chOff x="10733093" y="2468637"/>
            <a:chExt cx="969714" cy="952500"/>
          </a:xfrm>
        </p:grpSpPr>
        <p:sp>
          <p:nvSpPr>
            <p:cNvPr id="51" name="橢圓 50">
              <a:extLst>
                <a:ext uri="{FF2B5EF4-FFF2-40B4-BE49-F238E27FC236}">
                  <a16:creationId xmlns:a16="http://schemas.microsoft.com/office/drawing/2014/main" id="{A015FB4C-8FD1-5847-5C85-15E55EC71493}"/>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60" name="Picture 12">
              <a:extLst>
                <a:ext uri="{FF2B5EF4-FFF2-40B4-BE49-F238E27FC236}">
                  <a16:creationId xmlns:a16="http://schemas.microsoft.com/office/drawing/2014/main" id="{78F18FCA-7984-84F3-9222-E365231D7D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群組 9">
            <a:extLst>
              <a:ext uri="{FF2B5EF4-FFF2-40B4-BE49-F238E27FC236}">
                <a16:creationId xmlns:a16="http://schemas.microsoft.com/office/drawing/2014/main" id="{294DD3A9-4085-7D3B-511C-C0EAC9AC37E2}"/>
              </a:ext>
            </a:extLst>
          </p:cNvPr>
          <p:cNvGrpSpPr/>
          <p:nvPr/>
        </p:nvGrpSpPr>
        <p:grpSpPr>
          <a:xfrm>
            <a:off x="10337148" y="4963732"/>
            <a:ext cx="969714" cy="952500"/>
            <a:chOff x="10879064" y="3960562"/>
            <a:chExt cx="969714" cy="952500"/>
          </a:xfrm>
        </p:grpSpPr>
        <p:sp>
          <p:nvSpPr>
            <p:cNvPr id="61" name="橢圓 60">
              <a:extLst>
                <a:ext uri="{FF2B5EF4-FFF2-40B4-BE49-F238E27FC236}">
                  <a16:creationId xmlns:a16="http://schemas.microsoft.com/office/drawing/2014/main" id="{ECE330F0-A4B3-E224-F8E9-5A0C5D26D5C2}"/>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62" name="Picture 14">
              <a:extLst>
                <a:ext uri="{FF2B5EF4-FFF2-40B4-BE49-F238E27FC236}">
                  <a16:creationId xmlns:a16="http://schemas.microsoft.com/office/drawing/2014/main" id="{C7B031BD-A9AB-7DE2-C738-D78D4B5897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a:extLst>
              <a:ext uri="{FF2B5EF4-FFF2-40B4-BE49-F238E27FC236}">
                <a16:creationId xmlns:a16="http://schemas.microsoft.com/office/drawing/2014/main" id="{D7C0C425-7410-3819-E2B6-5B2716A02040}"/>
              </a:ext>
            </a:extLst>
          </p:cNvPr>
          <p:cNvGrpSpPr/>
          <p:nvPr/>
        </p:nvGrpSpPr>
        <p:grpSpPr>
          <a:xfrm>
            <a:off x="4908887" y="2060584"/>
            <a:ext cx="969714" cy="952500"/>
            <a:chOff x="4242583" y="2703227"/>
            <a:chExt cx="969714" cy="952500"/>
          </a:xfrm>
        </p:grpSpPr>
        <p:sp>
          <p:nvSpPr>
            <p:cNvPr id="98" name="橢圓 97">
              <a:extLst>
                <a:ext uri="{FF2B5EF4-FFF2-40B4-BE49-F238E27FC236}">
                  <a16:creationId xmlns:a16="http://schemas.microsoft.com/office/drawing/2014/main" id="{FB7CCE54-6E53-556A-7287-110081A58537}"/>
                </a:ext>
              </a:extLst>
            </p:cNvPr>
            <p:cNvSpPr/>
            <p:nvPr/>
          </p:nvSpPr>
          <p:spPr bwMode="auto">
            <a:xfrm>
              <a:off x="4242583" y="2703227"/>
              <a:ext cx="969714" cy="952500"/>
            </a:xfrm>
            <a:prstGeom prst="ellipse">
              <a:avLst/>
            </a:prstGeom>
            <a:solidFill>
              <a:srgbClr val="4AACC5"/>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66" name="Picture 18">
              <a:extLst>
                <a:ext uri="{FF2B5EF4-FFF2-40B4-BE49-F238E27FC236}">
                  <a16:creationId xmlns:a16="http://schemas.microsoft.com/office/drawing/2014/main" id="{09441820-DB06-7339-657A-E857797916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252" y="2832736"/>
              <a:ext cx="675009" cy="675009"/>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文本框 13">
            <a:extLst>
              <a:ext uri="{FF2B5EF4-FFF2-40B4-BE49-F238E27FC236}">
                <a16:creationId xmlns:a16="http://schemas.microsoft.com/office/drawing/2014/main" id="{2E87FE05-1A1E-E033-4F73-A7E5ABE6B901}"/>
              </a:ext>
            </a:extLst>
          </p:cNvPr>
          <p:cNvSpPr txBox="1"/>
          <p:nvPr/>
        </p:nvSpPr>
        <p:spPr>
          <a:xfrm>
            <a:off x="1763165" y="669492"/>
            <a:ext cx="982264" cy="830997"/>
          </a:xfrm>
          <a:prstGeom prst="rect">
            <a:avLst/>
          </a:prstGeom>
          <a:noFill/>
        </p:spPr>
        <p:txBody>
          <a:bodyPr wrap="square" lIns="91440" tIns="45720" rIns="91440" bIns="45720" rtlCol="0">
            <a:spAutoFit/>
          </a:bodyPr>
          <a:lstStyle/>
          <a:p>
            <a:pPr algn="ctr"/>
            <a:r>
              <a:rPr lang="en-US" altLang="zh-CN" sz="4800" dirty="0">
                <a:solidFill>
                  <a:srgbClr val="246798"/>
                </a:solidFill>
                <a:latin typeface="Arial Black" panose="020B0A04020102020204" pitchFamily="34" charset="0"/>
                <a:ea typeface="时尚中黑简体" panose="01010104010101010101" pitchFamily="2" charset="-122"/>
                <a:cs typeface="Arial" panose="020B0604020202020204" pitchFamily="34" charset="0"/>
              </a:rPr>
              <a:t>A</a:t>
            </a:r>
            <a:endParaRPr lang="zh-CN" altLang="en-US" sz="4800" dirty="0">
              <a:solidFill>
                <a:srgbClr val="246798"/>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0" name="文本框 13">
            <a:extLst>
              <a:ext uri="{FF2B5EF4-FFF2-40B4-BE49-F238E27FC236}">
                <a16:creationId xmlns:a16="http://schemas.microsoft.com/office/drawing/2014/main" id="{8D4231FA-CB57-9641-C367-C0867D408765}"/>
              </a:ext>
            </a:extLst>
          </p:cNvPr>
          <p:cNvSpPr txBox="1"/>
          <p:nvPr/>
        </p:nvSpPr>
        <p:spPr>
          <a:xfrm>
            <a:off x="9615264" y="5606325"/>
            <a:ext cx="982264" cy="830997"/>
          </a:xfrm>
          <a:prstGeom prst="rect">
            <a:avLst/>
          </a:prstGeom>
          <a:noFill/>
        </p:spPr>
        <p:txBody>
          <a:bodyPr wrap="square" lIns="91440" tIns="45720" rIns="91440" bIns="45720" rtlCol="0">
            <a:spAutoFit/>
          </a:bodyPr>
          <a:lstStyle/>
          <a:p>
            <a:pPr algn="ctr"/>
            <a:r>
              <a:rPr lang="en-US" altLang="zh-TW" sz="4800" dirty="0">
                <a:solidFill>
                  <a:srgbClr val="8063A1"/>
                </a:solidFill>
                <a:latin typeface="Arial Black" panose="020B0A04020102020204" pitchFamily="34" charset="0"/>
                <a:ea typeface="时尚中黑简体" panose="01010104010101010101" pitchFamily="2" charset="-122"/>
                <a:cs typeface="Arial" panose="020B0604020202020204" pitchFamily="34" charset="0"/>
              </a:rPr>
              <a:t>D</a:t>
            </a:r>
            <a:endParaRPr lang="zh-CN" altLang="en-US" sz="4800" dirty="0">
              <a:solidFill>
                <a:srgbClr val="8063A1"/>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1" name="文本框 13">
            <a:extLst>
              <a:ext uri="{FF2B5EF4-FFF2-40B4-BE49-F238E27FC236}">
                <a16:creationId xmlns:a16="http://schemas.microsoft.com/office/drawing/2014/main" id="{167078D3-D9A6-824D-9D38-414982B8D506}"/>
              </a:ext>
            </a:extLst>
          </p:cNvPr>
          <p:cNvSpPr txBox="1"/>
          <p:nvPr/>
        </p:nvSpPr>
        <p:spPr>
          <a:xfrm>
            <a:off x="1763165" y="5638237"/>
            <a:ext cx="982264" cy="830997"/>
          </a:xfrm>
          <a:prstGeom prst="rect">
            <a:avLst/>
          </a:prstGeom>
          <a:noFill/>
        </p:spPr>
        <p:txBody>
          <a:bodyPr wrap="square" lIns="91440" tIns="45720" rIns="91440" bIns="45720" rtlCol="0">
            <a:spAutoFit/>
          </a:bodyPr>
          <a:lstStyle/>
          <a:p>
            <a:pPr algn="ctr"/>
            <a:r>
              <a:rPr lang="en-US" altLang="zh-TW" sz="4800" dirty="0">
                <a:solidFill>
                  <a:srgbClr val="C0504D"/>
                </a:solidFill>
                <a:latin typeface="Arial Black" panose="020B0A04020102020204" pitchFamily="34" charset="0"/>
                <a:ea typeface="时尚中黑简体" panose="01010104010101010101" pitchFamily="2" charset="-122"/>
                <a:cs typeface="Arial" panose="020B0604020202020204" pitchFamily="34" charset="0"/>
              </a:rPr>
              <a:t>B</a:t>
            </a:r>
            <a:endParaRPr lang="zh-CN" altLang="en-US" sz="4800" dirty="0">
              <a:solidFill>
                <a:srgbClr val="C0504D"/>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2" name="文本框 13">
            <a:extLst>
              <a:ext uri="{FF2B5EF4-FFF2-40B4-BE49-F238E27FC236}">
                <a16:creationId xmlns:a16="http://schemas.microsoft.com/office/drawing/2014/main" id="{6FD81E9A-FD70-2D3A-9F6E-24162A53396A}"/>
              </a:ext>
            </a:extLst>
          </p:cNvPr>
          <p:cNvSpPr txBox="1"/>
          <p:nvPr/>
        </p:nvSpPr>
        <p:spPr>
          <a:xfrm>
            <a:off x="5617405" y="2286516"/>
            <a:ext cx="982264" cy="830997"/>
          </a:xfrm>
          <a:prstGeom prst="rect">
            <a:avLst/>
          </a:prstGeom>
          <a:noFill/>
        </p:spPr>
        <p:txBody>
          <a:bodyPr wrap="square" lIns="91440" tIns="45720" rIns="91440" bIns="45720" rtlCol="0">
            <a:spAutoFit/>
          </a:bodyPr>
          <a:lstStyle/>
          <a:p>
            <a:pPr algn="ctr"/>
            <a:r>
              <a:rPr lang="en-US" altLang="zh-TW" sz="4800" dirty="0">
                <a:solidFill>
                  <a:srgbClr val="4AACC5"/>
                </a:solidFill>
                <a:latin typeface="Arial Black" panose="020B0A04020102020204" pitchFamily="34" charset="0"/>
                <a:ea typeface="时尚中黑简体" panose="01010104010101010101" pitchFamily="2" charset="-122"/>
                <a:cs typeface="Arial" panose="020B0604020202020204" pitchFamily="34" charset="0"/>
              </a:rPr>
              <a:t>E</a:t>
            </a:r>
            <a:endParaRPr lang="zh-CN" altLang="en-US" sz="4800" dirty="0">
              <a:solidFill>
                <a:srgbClr val="4AACC5"/>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3" name="文本框 13">
            <a:extLst>
              <a:ext uri="{FF2B5EF4-FFF2-40B4-BE49-F238E27FC236}">
                <a16:creationId xmlns:a16="http://schemas.microsoft.com/office/drawing/2014/main" id="{975D5FA1-537B-2DFF-1833-4A1B1244B05F}"/>
              </a:ext>
            </a:extLst>
          </p:cNvPr>
          <p:cNvSpPr txBox="1"/>
          <p:nvPr/>
        </p:nvSpPr>
        <p:spPr>
          <a:xfrm>
            <a:off x="9482316" y="672899"/>
            <a:ext cx="982264" cy="830997"/>
          </a:xfrm>
          <a:prstGeom prst="rect">
            <a:avLst/>
          </a:prstGeom>
          <a:noFill/>
        </p:spPr>
        <p:txBody>
          <a:bodyPr wrap="square" lIns="91440" tIns="45720" rIns="91440" bIns="45720" rtlCol="0">
            <a:spAutoFit/>
          </a:bodyPr>
          <a:lstStyle/>
          <a:p>
            <a:pPr algn="ctr"/>
            <a:r>
              <a:rPr lang="en-US" altLang="zh-TW" sz="4800" dirty="0">
                <a:solidFill>
                  <a:srgbClr val="9BBA58"/>
                </a:solidFill>
                <a:latin typeface="Arial Black" panose="020B0A04020102020204" pitchFamily="34" charset="0"/>
                <a:ea typeface="时尚中黑简体" panose="01010104010101010101" pitchFamily="2" charset="-122"/>
                <a:cs typeface="Arial" panose="020B0604020202020204" pitchFamily="34" charset="0"/>
              </a:rPr>
              <a:t>C</a:t>
            </a:r>
            <a:endParaRPr lang="zh-CN" altLang="en-US" sz="4800" dirty="0">
              <a:solidFill>
                <a:srgbClr val="9BBA58"/>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13" name="Pentagon 39">
            <a:extLst>
              <a:ext uri="{FF2B5EF4-FFF2-40B4-BE49-F238E27FC236}">
                <a16:creationId xmlns:a16="http://schemas.microsoft.com/office/drawing/2014/main" id="{4551B316-CAD5-A529-BF37-6A3893F2EFAD}"/>
              </a:ext>
            </a:extLst>
          </p:cNvPr>
          <p:cNvSpPr/>
          <p:nvPr/>
        </p:nvSpPr>
        <p:spPr>
          <a:xfrm>
            <a:off x="338870" y="863247"/>
            <a:ext cx="508507" cy="304772"/>
          </a:xfrm>
          <a:prstGeom prst="homePlate">
            <a:avLst/>
          </a:prstGeom>
          <a:solidFill>
            <a:srgbClr val="25287F"/>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cs typeface="+mn-ea"/>
                <a:sym typeface="+mn-lt"/>
              </a:rPr>
              <a:t>7.0</a:t>
            </a:r>
            <a:endParaRPr lang="en-GB" sz="1400" b="1" dirty="0">
              <a:solidFill>
                <a:schemeClr val="bg1"/>
              </a:solidFill>
              <a:cs typeface="+mn-ea"/>
              <a:sym typeface="+mn-lt"/>
            </a:endParaRPr>
          </a:p>
        </p:txBody>
      </p:sp>
      <p:sp>
        <p:nvSpPr>
          <p:cNvPr id="49" name="Rectangle 67">
            <a:extLst>
              <a:ext uri="{FF2B5EF4-FFF2-40B4-BE49-F238E27FC236}">
                <a16:creationId xmlns:a16="http://schemas.microsoft.com/office/drawing/2014/main" id="{43555DFF-CD29-0474-D730-A74756271EFC}"/>
              </a:ext>
            </a:extLst>
          </p:cNvPr>
          <p:cNvSpPr>
            <a:spLocks noChangeArrowheads="1"/>
          </p:cNvSpPr>
          <p:nvPr/>
        </p:nvSpPr>
        <p:spPr bwMode="auto">
          <a:xfrm>
            <a:off x="2151944" y="1811240"/>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A1)</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自由選擇職業</a:t>
            </a:r>
          </a:p>
        </p:txBody>
      </p:sp>
      <p:sp>
        <p:nvSpPr>
          <p:cNvPr id="50" name="Rectangle 67">
            <a:extLst>
              <a:ext uri="{FF2B5EF4-FFF2-40B4-BE49-F238E27FC236}">
                <a16:creationId xmlns:a16="http://schemas.microsoft.com/office/drawing/2014/main" id="{C07CA867-9D0C-9DC5-B297-21BE6BF9912A}"/>
              </a:ext>
            </a:extLst>
          </p:cNvPr>
          <p:cNvSpPr>
            <a:spLocks noChangeArrowheads="1"/>
          </p:cNvSpPr>
          <p:nvPr/>
        </p:nvSpPr>
        <p:spPr bwMode="auto">
          <a:xfrm>
            <a:off x="2151944" y="2033361"/>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A2)</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未成年工保護</a:t>
            </a:r>
          </a:p>
        </p:txBody>
      </p:sp>
      <p:sp>
        <p:nvSpPr>
          <p:cNvPr id="52" name="Rectangle 67">
            <a:extLst>
              <a:ext uri="{FF2B5EF4-FFF2-40B4-BE49-F238E27FC236}">
                <a16:creationId xmlns:a16="http://schemas.microsoft.com/office/drawing/2014/main" id="{A3AFCC22-6078-58E4-DD48-1B91EEB3B7D7}"/>
              </a:ext>
            </a:extLst>
          </p:cNvPr>
          <p:cNvSpPr>
            <a:spLocks noChangeArrowheads="1"/>
          </p:cNvSpPr>
          <p:nvPr/>
        </p:nvSpPr>
        <p:spPr bwMode="auto">
          <a:xfrm>
            <a:off x="2151944" y="2255482"/>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A3)</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工作時間</a:t>
            </a:r>
          </a:p>
        </p:txBody>
      </p:sp>
      <p:sp>
        <p:nvSpPr>
          <p:cNvPr id="53" name="Rectangle 67">
            <a:extLst>
              <a:ext uri="{FF2B5EF4-FFF2-40B4-BE49-F238E27FC236}">
                <a16:creationId xmlns:a16="http://schemas.microsoft.com/office/drawing/2014/main" id="{CA932DB9-DFA9-BFA7-74D3-FE68EA3E468D}"/>
              </a:ext>
            </a:extLst>
          </p:cNvPr>
          <p:cNvSpPr>
            <a:spLocks noChangeArrowheads="1"/>
          </p:cNvSpPr>
          <p:nvPr/>
        </p:nvSpPr>
        <p:spPr bwMode="auto">
          <a:xfrm>
            <a:off x="2151944" y="2477603"/>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A4)</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工資與福利</a:t>
            </a:r>
          </a:p>
        </p:txBody>
      </p:sp>
      <p:sp>
        <p:nvSpPr>
          <p:cNvPr id="55" name="Rectangle 67">
            <a:extLst>
              <a:ext uri="{FF2B5EF4-FFF2-40B4-BE49-F238E27FC236}">
                <a16:creationId xmlns:a16="http://schemas.microsoft.com/office/drawing/2014/main" id="{F517F84E-D052-3A04-DB7D-E6F1D4758D9A}"/>
              </a:ext>
            </a:extLst>
          </p:cNvPr>
          <p:cNvSpPr>
            <a:spLocks noChangeArrowheads="1"/>
          </p:cNvSpPr>
          <p:nvPr/>
        </p:nvSpPr>
        <p:spPr bwMode="auto">
          <a:xfrm>
            <a:off x="2151944" y="2699724"/>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A5)</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人道的待遇</a:t>
            </a:r>
          </a:p>
        </p:txBody>
      </p:sp>
      <p:sp>
        <p:nvSpPr>
          <p:cNvPr id="58" name="Rectangle 67">
            <a:extLst>
              <a:ext uri="{FF2B5EF4-FFF2-40B4-BE49-F238E27FC236}">
                <a16:creationId xmlns:a16="http://schemas.microsoft.com/office/drawing/2014/main" id="{1F380B98-C172-5BE6-84A6-A77C6E638D7B}"/>
              </a:ext>
            </a:extLst>
          </p:cNvPr>
          <p:cNvSpPr>
            <a:spLocks noChangeArrowheads="1"/>
          </p:cNvSpPr>
          <p:nvPr/>
        </p:nvSpPr>
        <p:spPr bwMode="auto">
          <a:xfrm>
            <a:off x="2151944" y="2921845"/>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A6)</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不岐視</a:t>
            </a:r>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不騷擾</a:t>
            </a:r>
          </a:p>
        </p:txBody>
      </p:sp>
      <p:sp>
        <p:nvSpPr>
          <p:cNvPr id="59" name="Rectangle 67">
            <a:extLst>
              <a:ext uri="{FF2B5EF4-FFF2-40B4-BE49-F238E27FC236}">
                <a16:creationId xmlns:a16="http://schemas.microsoft.com/office/drawing/2014/main" id="{E35DBF5B-D5DC-3691-F8CC-7720D21EBB2D}"/>
              </a:ext>
            </a:extLst>
          </p:cNvPr>
          <p:cNvSpPr>
            <a:spLocks noChangeArrowheads="1"/>
          </p:cNvSpPr>
          <p:nvPr/>
        </p:nvSpPr>
        <p:spPr bwMode="auto">
          <a:xfrm>
            <a:off x="2151944" y="3143968"/>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A7)</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自由結社</a:t>
            </a:r>
          </a:p>
        </p:txBody>
      </p:sp>
      <p:sp>
        <p:nvSpPr>
          <p:cNvPr id="60" name="Rectangle 67">
            <a:extLst>
              <a:ext uri="{FF2B5EF4-FFF2-40B4-BE49-F238E27FC236}">
                <a16:creationId xmlns:a16="http://schemas.microsoft.com/office/drawing/2014/main" id="{5CF430DB-4A97-C837-0A06-FCA94D33CB16}"/>
              </a:ext>
            </a:extLst>
          </p:cNvPr>
          <p:cNvSpPr>
            <a:spLocks noChangeArrowheads="1"/>
          </p:cNvSpPr>
          <p:nvPr/>
        </p:nvSpPr>
        <p:spPr bwMode="auto">
          <a:xfrm>
            <a:off x="2155396" y="3531905"/>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pPr eaLnBrk="1" hangingPunct="1"/>
            <a:r>
              <a:rPr lang="en-US" altLang="zh-TW" sz="1200" b="1" dirty="0">
                <a:latin typeface="Microsoft YaHei" pitchFamily="34" charset="-122"/>
                <a:ea typeface="Microsoft YaHei" pitchFamily="34" charset="-122"/>
                <a:cs typeface="Arial" panose="020B0604020202020204" pitchFamily="34" charset="0"/>
              </a:rPr>
              <a:t>B1)</a:t>
            </a:r>
            <a:r>
              <a:rPr lang="zh-TW" altLang="en-US" sz="1200" b="1" dirty="0">
                <a:latin typeface="Microsoft YaHei" pitchFamily="34" charset="-122"/>
                <a:ea typeface="Microsoft YaHei" pitchFamily="34" charset="-122"/>
                <a:cs typeface="Arial" panose="020B0604020202020204" pitchFamily="34" charset="0"/>
              </a:rPr>
              <a:t>職業安全</a:t>
            </a:r>
          </a:p>
        </p:txBody>
      </p:sp>
      <p:sp>
        <p:nvSpPr>
          <p:cNvPr id="62" name="Rectangle 67">
            <a:extLst>
              <a:ext uri="{FF2B5EF4-FFF2-40B4-BE49-F238E27FC236}">
                <a16:creationId xmlns:a16="http://schemas.microsoft.com/office/drawing/2014/main" id="{25589E17-5A88-A180-9701-84D603388E9E}"/>
              </a:ext>
            </a:extLst>
          </p:cNvPr>
          <p:cNvSpPr>
            <a:spLocks noChangeArrowheads="1"/>
          </p:cNvSpPr>
          <p:nvPr/>
        </p:nvSpPr>
        <p:spPr bwMode="auto">
          <a:xfrm>
            <a:off x="2155396" y="3740043"/>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B2)</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應急準備</a:t>
            </a:r>
          </a:p>
        </p:txBody>
      </p:sp>
      <p:sp>
        <p:nvSpPr>
          <p:cNvPr id="63" name="Rectangle 67">
            <a:extLst>
              <a:ext uri="{FF2B5EF4-FFF2-40B4-BE49-F238E27FC236}">
                <a16:creationId xmlns:a16="http://schemas.microsoft.com/office/drawing/2014/main" id="{C45D0CBA-25F6-38C7-5E7F-3818D72220E5}"/>
              </a:ext>
            </a:extLst>
          </p:cNvPr>
          <p:cNvSpPr>
            <a:spLocks noChangeArrowheads="1"/>
          </p:cNvSpPr>
          <p:nvPr/>
        </p:nvSpPr>
        <p:spPr bwMode="auto">
          <a:xfrm>
            <a:off x="2155396" y="3948181"/>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B3)</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職業傷害與疾病</a:t>
            </a:r>
          </a:p>
        </p:txBody>
      </p:sp>
      <p:sp>
        <p:nvSpPr>
          <p:cNvPr id="76" name="Rectangle 67">
            <a:extLst>
              <a:ext uri="{FF2B5EF4-FFF2-40B4-BE49-F238E27FC236}">
                <a16:creationId xmlns:a16="http://schemas.microsoft.com/office/drawing/2014/main" id="{94055CAD-DAD1-51B4-27AE-40807990FF53}"/>
              </a:ext>
            </a:extLst>
          </p:cNvPr>
          <p:cNvSpPr>
            <a:spLocks noChangeArrowheads="1"/>
          </p:cNvSpPr>
          <p:nvPr/>
        </p:nvSpPr>
        <p:spPr bwMode="auto">
          <a:xfrm>
            <a:off x="2155396" y="4156319"/>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B4)</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工業衛生</a:t>
            </a:r>
          </a:p>
        </p:txBody>
      </p:sp>
      <p:sp>
        <p:nvSpPr>
          <p:cNvPr id="77" name="Rectangle 67">
            <a:extLst>
              <a:ext uri="{FF2B5EF4-FFF2-40B4-BE49-F238E27FC236}">
                <a16:creationId xmlns:a16="http://schemas.microsoft.com/office/drawing/2014/main" id="{F9D47E86-3B51-ECCF-85E4-80DD47ED7BEE}"/>
              </a:ext>
            </a:extLst>
          </p:cNvPr>
          <p:cNvSpPr>
            <a:spLocks noChangeArrowheads="1"/>
          </p:cNvSpPr>
          <p:nvPr/>
        </p:nvSpPr>
        <p:spPr bwMode="auto">
          <a:xfrm>
            <a:off x="2155396" y="4364457"/>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B5)</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體力需求高的工作</a:t>
            </a:r>
          </a:p>
        </p:txBody>
      </p:sp>
      <p:sp>
        <p:nvSpPr>
          <p:cNvPr id="78" name="Rectangle 67">
            <a:extLst>
              <a:ext uri="{FF2B5EF4-FFF2-40B4-BE49-F238E27FC236}">
                <a16:creationId xmlns:a16="http://schemas.microsoft.com/office/drawing/2014/main" id="{8942B90C-6985-695D-23F8-8E7FF2F635F7}"/>
              </a:ext>
            </a:extLst>
          </p:cNvPr>
          <p:cNvSpPr>
            <a:spLocks noChangeArrowheads="1"/>
          </p:cNvSpPr>
          <p:nvPr/>
        </p:nvSpPr>
        <p:spPr bwMode="auto">
          <a:xfrm>
            <a:off x="2155396" y="4572595"/>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B6)</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機器防護</a:t>
            </a:r>
          </a:p>
        </p:txBody>
      </p:sp>
      <p:sp>
        <p:nvSpPr>
          <p:cNvPr id="79" name="Rectangle 67">
            <a:extLst>
              <a:ext uri="{FF2B5EF4-FFF2-40B4-BE49-F238E27FC236}">
                <a16:creationId xmlns:a16="http://schemas.microsoft.com/office/drawing/2014/main" id="{53C57C8D-5156-ECD2-15F7-1D9D523EE517}"/>
              </a:ext>
            </a:extLst>
          </p:cNvPr>
          <p:cNvSpPr>
            <a:spLocks noChangeArrowheads="1"/>
          </p:cNvSpPr>
          <p:nvPr/>
        </p:nvSpPr>
        <p:spPr bwMode="auto">
          <a:xfrm>
            <a:off x="2155396" y="4780733"/>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B7)</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餐廳、公共衛生和宿舍</a:t>
            </a:r>
          </a:p>
        </p:txBody>
      </p:sp>
      <p:sp>
        <p:nvSpPr>
          <p:cNvPr id="108" name="Rectangle 67">
            <a:extLst>
              <a:ext uri="{FF2B5EF4-FFF2-40B4-BE49-F238E27FC236}">
                <a16:creationId xmlns:a16="http://schemas.microsoft.com/office/drawing/2014/main" id="{53EC353C-B816-9E11-CBE5-2B0E05B2182B}"/>
              </a:ext>
            </a:extLst>
          </p:cNvPr>
          <p:cNvSpPr>
            <a:spLocks noChangeArrowheads="1"/>
          </p:cNvSpPr>
          <p:nvPr/>
        </p:nvSpPr>
        <p:spPr bwMode="auto">
          <a:xfrm>
            <a:off x="4512511" y="3042587"/>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Microsoft YaHei" panose="020B0503020204020204" pitchFamily="34" charset="-122"/>
                <a:ea typeface="Microsoft YaHei" panose="020B0503020204020204" pitchFamily="34" charset="-122"/>
                <a:cs typeface="Times New Roman" pitchFamily="18" charset="0"/>
              </a:rPr>
              <a:t>E1)</a:t>
            </a:r>
            <a:r>
              <a:rPr lang="zh-TW" altLang="en-US" sz="1200" b="1" dirty="0">
                <a:latin typeface="Microsoft YaHei" panose="020B0503020204020204" pitchFamily="34" charset="-122"/>
                <a:ea typeface="Microsoft YaHei" panose="020B0503020204020204" pitchFamily="34" charset="-122"/>
                <a:cs typeface="Times New Roman" pitchFamily="18" charset="0"/>
              </a:rPr>
              <a:t>公司承諾</a:t>
            </a:r>
          </a:p>
        </p:txBody>
      </p:sp>
      <p:sp>
        <p:nvSpPr>
          <p:cNvPr id="109" name="Rectangle 67">
            <a:extLst>
              <a:ext uri="{FF2B5EF4-FFF2-40B4-BE49-F238E27FC236}">
                <a16:creationId xmlns:a16="http://schemas.microsoft.com/office/drawing/2014/main" id="{F19B6B3D-F4D6-3ED5-AB2D-0639B6A783B9}"/>
              </a:ext>
            </a:extLst>
          </p:cNvPr>
          <p:cNvSpPr>
            <a:spLocks noChangeArrowheads="1"/>
          </p:cNvSpPr>
          <p:nvPr/>
        </p:nvSpPr>
        <p:spPr bwMode="auto">
          <a:xfrm>
            <a:off x="4512511" y="3261185"/>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E2)</a:t>
            </a:r>
            <a:r>
              <a:rPr lang="zh-TW" altLang="en-US" sz="1200" b="1" dirty="0">
                <a:latin typeface="微软雅黑" panose="020B0503020204020204" pitchFamily="34" charset="-122"/>
                <a:ea typeface="微软雅黑" panose="020B0503020204020204" pitchFamily="34" charset="-122"/>
                <a:cs typeface="Times New Roman" pitchFamily="18" charset="0"/>
              </a:rPr>
              <a:t>管理職責與承諾</a:t>
            </a:r>
          </a:p>
        </p:txBody>
      </p:sp>
      <p:sp>
        <p:nvSpPr>
          <p:cNvPr id="110" name="Rectangle 67">
            <a:extLst>
              <a:ext uri="{FF2B5EF4-FFF2-40B4-BE49-F238E27FC236}">
                <a16:creationId xmlns:a16="http://schemas.microsoft.com/office/drawing/2014/main" id="{D952A4D4-EC74-6201-0668-AA6D86120204}"/>
              </a:ext>
            </a:extLst>
          </p:cNvPr>
          <p:cNvSpPr>
            <a:spLocks noChangeArrowheads="1"/>
          </p:cNvSpPr>
          <p:nvPr/>
        </p:nvSpPr>
        <p:spPr bwMode="auto">
          <a:xfrm>
            <a:off x="4512511" y="3479783"/>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Microsoft YaHei" panose="020B0503020204020204" pitchFamily="34" charset="-122"/>
                <a:ea typeface="Microsoft YaHei" panose="020B0503020204020204" pitchFamily="34" charset="-122"/>
                <a:cs typeface="Times New Roman" pitchFamily="18" charset="0"/>
              </a:rPr>
              <a:t>E</a:t>
            </a:r>
            <a:r>
              <a:rPr lang="en-US" altLang="zh-TW" sz="1200" b="1" dirty="0">
                <a:latin typeface="微软雅黑" panose="020B0503020204020204" pitchFamily="34" charset="-122"/>
                <a:ea typeface="微软雅黑" panose="020B0503020204020204" pitchFamily="34" charset="-122"/>
                <a:cs typeface="Times New Roman" pitchFamily="18" charset="0"/>
              </a:rPr>
              <a:t>3)</a:t>
            </a:r>
            <a:r>
              <a:rPr lang="zh-TW" altLang="en-US" sz="1200" b="1" dirty="0">
                <a:latin typeface="微软雅黑" panose="020B0503020204020204" pitchFamily="34" charset="-122"/>
                <a:ea typeface="微软雅黑" panose="020B0503020204020204" pitchFamily="34" charset="-122"/>
                <a:cs typeface="Times New Roman" pitchFamily="18" charset="0"/>
              </a:rPr>
              <a:t>法律和客戶要求</a:t>
            </a:r>
          </a:p>
        </p:txBody>
      </p:sp>
      <p:sp>
        <p:nvSpPr>
          <p:cNvPr id="111" name="Rectangle 67">
            <a:extLst>
              <a:ext uri="{FF2B5EF4-FFF2-40B4-BE49-F238E27FC236}">
                <a16:creationId xmlns:a16="http://schemas.microsoft.com/office/drawing/2014/main" id="{5CF850E2-A5CC-77C7-4935-4E0869D3A4F9}"/>
              </a:ext>
            </a:extLst>
          </p:cNvPr>
          <p:cNvSpPr>
            <a:spLocks noChangeArrowheads="1"/>
          </p:cNvSpPr>
          <p:nvPr/>
        </p:nvSpPr>
        <p:spPr bwMode="auto">
          <a:xfrm>
            <a:off x="4512511" y="3698381"/>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E4)</a:t>
            </a:r>
            <a:r>
              <a:rPr lang="zh-TW" altLang="en-US" sz="1200" b="1" dirty="0">
                <a:latin typeface="微软雅黑" panose="020B0503020204020204" pitchFamily="34" charset="-122"/>
                <a:ea typeface="微软雅黑" panose="020B0503020204020204" pitchFamily="34" charset="-122"/>
                <a:cs typeface="Times New Roman" pitchFamily="18" charset="0"/>
              </a:rPr>
              <a:t>風險評估和風險管理</a:t>
            </a:r>
          </a:p>
        </p:txBody>
      </p:sp>
      <p:sp>
        <p:nvSpPr>
          <p:cNvPr id="114" name="Rectangle 67">
            <a:extLst>
              <a:ext uri="{FF2B5EF4-FFF2-40B4-BE49-F238E27FC236}">
                <a16:creationId xmlns:a16="http://schemas.microsoft.com/office/drawing/2014/main" id="{8A2C1DFC-07E1-2300-C6D0-608F0D530DAE}"/>
              </a:ext>
            </a:extLst>
          </p:cNvPr>
          <p:cNvSpPr>
            <a:spLocks noChangeArrowheads="1"/>
          </p:cNvSpPr>
          <p:nvPr/>
        </p:nvSpPr>
        <p:spPr bwMode="auto">
          <a:xfrm>
            <a:off x="4512511" y="3916979"/>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E5)</a:t>
            </a:r>
            <a:r>
              <a:rPr lang="zh-TW" altLang="en-US" sz="1200" b="1" dirty="0">
                <a:latin typeface="微软雅黑" panose="020B0503020204020204" pitchFamily="34" charset="-122"/>
                <a:ea typeface="微软雅黑" panose="020B0503020204020204" pitchFamily="34" charset="-122"/>
                <a:cs typeface="Times New Roman" pitchFamily="18" charset="0"/>
              </a:rPr>
              <a:t>改進目標</a:t>
            </a:r>
          </a:p>
        </p:txBody>
      </p:sp>
      <p:sp>
        <p:nvSpPr>
          <p:cNvPr id="115" name="Rectangle 67">
            <a:extLst>
              <a:ext uri="{FF2B5EF4-FFF2-40B4-BE49-F238E27FC236}">
                <a16:creationId xmlns:a16="http://schemas.microsoft.com/office/drawing/2014/main" id="{6BF0D968-9A20-0EC4-EBAE-E6B873340E6E}"/>
              </a:ext>
            </a:extLst>
          </p:cNvPr>
          <p:cNvSpPr>
            <a:spLocks noChangeArrowheads="1"/>
          </p:cNvSpPr>
          <p:nvPr/>
        </p:nvSpPr>
        <p:spPr bwMode="auto">
          <a:xfrm>
            <a:off x="4512511" y="4135575"/>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E6)</a:t>
            </a:r>
            <a:r>
              <a:rPr lang="zh-TW" altLang="en-US" sz="1200" b="1" dirty="0">
                <a:latin typeface="微软雅黑" panose="020B0503020204020204" pitchFamily="34" charset="-122"/>
                <a:ea typeface="微软雅黑" panose="020B0503020204020204" pitchFamily="34" charset="-122"/>
                <a:cs typeface="Times New Roman" pitchFamily="18" charset="0"/>
              </a:rPr>
              <a:t>培訓</a:t>
            </a:r>
          </a:p>
        </p:txBody>
      </p:sp>
      <p:sp>
        <p:nvSpPr>
          <p:cNvPr id="116" name="Rectangle 67">
            <a:extLst>
              <a:ext uri="{FF2B5EF4-FFF2-40B4-BE49-F238E27FC236}">
                <a16:creationId xmlns:a16="http://schemas.microsoft.com/office/drawing/2014/main" id="{9D09CDC8-B65C-57EB-020D-A9C92F290521}"/>
              </a:ext>
            </a:extLst>
          </p:cNvPr>
          <p:cNvSpPr>
            <a:spLocks noChangeArrowheads="1"/>
          </p:cNvSpPr>
          <p:nvPr/>
        </p:nvSpPr>
        <p:spPr bwMode="auto">
          <a:xfrm>
            <a:off x="6281278" y="3044944"/>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E7)</a:t>
            </a:r>
            <a:r>
              <a:rPr lang="zh-TW" altLang="en-US" sz="1200" b="1" dirty="0">
                <a:latin typeface="微软雅黑" panose="020B0503020204020204" pitchFamily="34" charset="-122"/>
                <a:ea typeface="微软雅黑" panose="020B0503020204020204" pitchFamily="34" charset="-122"/>
                <a:cs typeface="Times New Roman" pitchFamily="18" charset="0"/>
              </a:rPr>
              <a:t>溝通</a:t>
            </a:r>
          </a:p>
        </p:txBody>
      </p:sp>
      <p:sp>
        <p:nvSpPr>
          <p:cNvPr id="117" name="Rectangle 67">
            <a:extLst>
              <a:ext uri="{FF2B5EF4-FFF2-40B4-BE49-F238E27FC236}">
                <a16:creationId xmlns:a16="http://schemas.microsoft.com/office/drawing/2014/main" id="{1C7FC22C-04A1-32F5-7779-4E78068ED63F}"/>
              </a:ext>
            </a:extLst>
          </p:cNvPr>
          <p:cNvSpPr>
            <a:spLocks noChangeArrowheads="1"/>
          </p:cNvSpPr>
          <p:nvPr/>
        </p:nvSpPr>
        <p:spPr bwMode="auto">
          <a:xfrm>
            <a:off x="6281277" y="3263542"/>
            <a:ext cx="1817253"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E8)</a:t>
            </a:r>
            <a:r>
              <a:rPr lang="zh-TW" altLang="en-US" sz="1200" b="1" dirty="0">
                <a:latin typeface="微软雅黑" panose="020B0503020204020204" pitchFamily="34" charset="-122"/>
                <a:ea typeface="微软雅黑" panose="020B0503020204020204" pitchFamily="34" charset="-122"/>
                <a:cs typeface="Times New Roman" pitchFamily="18" charset="0"/>
              </a:rPr>
              <a:t>勞工回饋和參與和申訴</a:t>
            </a:r>
          </a:p>
        </p:txBody>
      </p:sp>
      <p:sp>
        <p:nvSpPr>
          <p:cNvPr id="118" name="Rectangle 67">
            <a:extLst>
              <a:ext uri="{FF2B5EF4-FFF2-40B4-BE49-F238E27FC236}">
                <a16:creationId xmlns:a16="http://schemas.microsoft.com/office/drawing/2014/main" id="{DD16A84C-67FF-A695-8C7C-03ADC39FE1E5}"/>
              </a:ext>
            </a:extLst>
          </p:cNvPr>
          <p:cNvSpPr>
            <a:spLocks noChangeArrowheads="1"/>
          </p:cNvSpPr>
          <p:nvPr/>
        </p:nvSpPr>
        <p:spPr bwMode="auto">
          <a:xfrm>
            <a:off x="6281278" y="3482140"/>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E9)</a:t>
            </a:r>
            <a:r>
              <a:rPr lang="zh-TW" altLang="en-US" sz="1200" b="1" dirty="0">
                <a:latin typeface="微软雅黑" panose="020B0503020204020204" pitchFamily="34" charset="-122"/>
                <a:ea typeface="微软雅黑" panose="020B0503020204020204" pitchFamily="34" charset="-122"/>
                <a:cs typeface="Times New Roman" pitchFamily="18" charset="0"/>
              </a:rPr>
              <a:t>稽核與評估</a:t>
            </a:r>
          </a:p>
        </p:txBody>
      </p:sp>
      <p:sp>
        <p:nvSpPr>
          <p:cNvPr id="119" name="Rectangle 67">
            <a:extLst>
              <a:ext uri="{FF2B5EF4-FFF2-40B4-BE49-F238E27FC236}">
                <a16:creationId xmlns:a16="http://schemas.microsoft.com/office/drawing/2014/main" id="{958CFB11-7FD8-BB81-7F01-3FA190D55AD6}"/>
              </a:ext>
            </a:extLst>
          </p:cNvPr>
          <p:cNvSpPr>
            <a:spLocks noChangeArrowheads="1"/>
          </p:cNvSpPr>
          <p:nvPr/>
        </p:nvSpPr>
        <p:spPr bwMode="auto">
          <a:xfrm>
            <a:off x="6281278" y="3700738"/>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E10)</a:t>
            </a:r>
            <a:r>
              <a:rPr lang="zh-TW" altLang="en-US" sz="1200" b="1" dirty="0">
                <a:latin typeface="微软雅黑" panose="020B0503020204020204" pitchFamily="34" charset="-122"/>
                <a:ea typeface="微软雅黑" panose="020B0503020204020204" pitchFamily="34" charset="-122"/>
                <a:cs typeface="Times New Roman" pitchFamily="18" charset="0"/>
              </a:rPr>
              <a:t>矯正措施</a:t>
            </a:r>
          </a:p>
        </p:txBody>
      </p:sp>
      <p:sp>
        <p:nvSpPr>
          <p:cNvPr id="120" name="Rectangle 67">
            <a:extLst>
              <a:ext uri="{FF2B5EF4-FFF2-40B4-BE49-F238E27FC236}">
                <a16:creationId xmlns:a16="http://schemas.microsoft.com/office/drawing/2014/main" id="{9392988F-6AB0-03DD-0723-F57696F73C0B}"/>
              </a:ext>
            </a:extLst>
          </p:cNvPr>
          <p:cNvSpPr>
            <a:spLocks noChangeArrowheads="1"/>
          </p:cNvSpPr>
          <p:nvPr/>
        </p:nvSpPr>
        <p:spPr bwMode="auto">
          <a:xfrm>
            <a:off x="6281278" y="3919336"/>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E11)</a:t>
            </a:r>
            <a:r>
              <a:rPr lang="zh-TW" altLang="en-US" sz="1200" b="1" dirty="0">
                <a:latin typeface="微软雅黑" panose="020B0503020204020204" pitchFamily="34" charset="-122"/>
                <a:ea typeface="微软雅黑" panose="020B0503020204020204" pitchFamily="34" charset="-122"/>
                <a:cs typeface="Times New Roman" pitchFamily="18" charset="0"/>
              </a:rPr>
              <a:t>文件和記錄</a:t>
            </a:r>
          </a:p>
        </p:txBody>
      </p:sp>
      <p:sp>
        <p:nvSpPr>
          <p:cNvPr id="121" name="Rectangle 67">
            <a:extLst>
              <a:ext uri="{FF2B5EF4-FFF2-40B4-BE49-F238E27FC236}">
                <a16:creationId xmlns:a16="http://schemas.microsoft.com/office/drawing/2014/main" id="{6D8E3F25-8332-A328-2309-9A5703B5E07D}"/>
              </a:ext>
            </a:extLst>
          </p:cNvPr>
          <p:cNvSpPr>
            <a:spLocks noChangeArrowheads="1"/>
          </p:cNvSpPr>
          <p:nvPr/>
        </p:nvSpPr>
        <p:spPr bwMode="auto">
          <a:xfrm>
            <a:off x="6281278" y="4137932"/>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E12)</a:t>
            </a:r>
            <a:r>
              <a:rPr lang="zh-TW" altLang="en-US" sz="1200" b="1" dirty="0">
                <a:latin typeface="微软雅黑" panose="020B0503020204020204" pitchFamily="34" charset="-122"/>
                <a:ea typeface="微软雅黑" panose="020B0503020204020204" pitchFamily="34" charset="-122"/>
                <a:cs typeface="Times New Roman" pitchFamily="18" charset="0"/>
              </a:rPr>
              <a:t>供應商責任</a:t>
            </a:r>
          </a:p>
        </p:txBody>
      </p:sp>
      <p:sp>
        <p:nvSpPr>
          <p:cNvPr id="122" name="Rectangle 67">
            <a:extLst>
              <a:ext uri="{FF2B5EF4-FFF2-40B4-BE49-F238E27FC236}">
                <a16:creationId xmlns:a16="http://schemas.microsoft.com/office/drawing/2014/main" id="{D8B8DB8E-E387-FF0E-349D-A3B906760E5D}"/>
              </a:ext>
            </a:extLst>
          </p:cNvPr>
          <p:cNvSpPr>
            <a:spLocks noChangeArrowheads="1"/>
          </p:cNvSpPr>
          <p:nvPr/>
        </p:nvSpPr>
        <p:spPr bwMode="auto">
          <a:xfrm>
            <a:off x="2155396" y="4988873"/>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B8)</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健康及安全溝通</a:t>
            </a:r>
          </a:p>
        </p:txBody>
      </p:sp>
      <p:sp>
        <p:nvSpPr>
          <p:cNvPr id="132" name="Rectangle 67">
            <a:extLst>
              <a:ext uri="{FF2B5EF4-FFF2-40B4-BE49-F238E27FC236}">
                <a16:creationId xmlns:a16="http://schemas.microsoft.com/office/drawing/2014/main" id="{860F0132-7970-96DD-F20E-4A2C39F88F0F}"/>
              </a:ext>
            </a:extLst>
          </p:cNvPr>
          <p:cNvSpPr>
            <a:spLocks noChangeArrowheads="1"/>
          </p:cNvSpPr>
          <p:nvPr/>
        </p:nvSpPr>
        <p:spPr bwMode="auto">
          <a:xfrm>
            <a:off x="8252054" y="3531793"/>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200" b="1" dirty="0">
                <a:latin typeface="Microsoft YaHei" pitchFamily="34" charset="-122"/>
                <a:ea typeface="Microsoft YaHei" pitchFamily="34" charset="-122"/>
                <a:cs typeface="Arial" panose="020B0604020202020204" pitchFamily="34" charset="0"/>
              </a:rPr>
              <a:t>D1)</a:t>
            </a:r>
            <a:r>
              <a:rPr lang="zh-TW" altLang="en-US" sz="1200" b="1" dirty="0">
                <a:latin typeface="Microsoft YaHei" pitchFamily="34" charset="-122"/>
                <a:ea typeface="Microsoft YaHei" pitchFamily="34" charset="-122"/>
                <a:cs typeface="Arial" panose="020B0604020202020204" pitchFamily="34" charset="0"/>
              </a:rPr>
              <a:t>廉潔經營</a:t>
            </a:r>
          </a:p>
        </p:txBody>
      </p:sp>
      <p:sp>
        <p:nvSpPr>
          <p:cNvPr id="133" name="Rectangle 67">
            <a:extLst>
              <a:ext uri="{FF2B5EF4-FFF2-40B4-BE49-F238E27FC236}">
                <a16:creationId xmlns:a16="http://schemas.microsoft.com/office/drawing/2014/main" id="{1F8A3C2A-6C27-5C2A-C3E9-EE79ECB25418}"/>
              </a:ext>
            </a:extLst>
          </p:cNvPr>
          <p:cNvSpPr>
            <a:spLocks noChangeArrowheads="1"/>
          </p:cNvSpPr>
          <p:nvPr/>
        </p:nvSpPr>
        <p:spPr bwMode="auto">
          <a:xfrm>
            <a:off x="8252054" y="3739931"/>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D2)</a:t>
            </a:r>
            <a:r>
              <a:rPr lang="zh-TW" altLang="en-US" sz="1100" b="1" dirty="0">
                <a:latin typeface="Microsoft YaHei" pitchFamily="34" charset="-122"/>
                <a:ea typeface="Microsoft YaHei" pitchFamily="34" charset="-122"/>
                <a:cs typeface="Arial" panose="020B0604020202020204" pitchFamily="34" charset="0"/>
              </a:rPr>
              <a:t>無不正當利益</a:t>
            </a:r>
          </a:p>
        </p:txBody>
      </p:sp>
      <p:sp>
        <p:nvSpPr>
          <p:cNvPr id="134" name="Rectangle 67">
            <a:extLst>
              <a:ext uri="{FF2B5EF4-FFF2-40B4-BE49-F238E27FC236}">
                <a16:creationId xmlns:a16="http://schemas.microsoft.com/office/drawing/2014/main" id="{FF1C88DB-F480-C3D4-3AEF-48EF4354A5C0}"/>
              </a:ext>
            </a:extLst>
          </p:cNvPr>
          <p:cNvSpPr>
            <a:spLocks noChangeArrowheads="1"/>
          </p:cNvSpPr>
          <p:nvPr/>
        </p:nvSpPr>
        <p:spPr bwMode="auto">
          <a:xfrm>
            <a:off x="8252054" y="3948069"/>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D3)</a:t>
            </a:r>
            <a:r>
              <a:rPr lang="zh-TW" altLang="en-US" sz="1100" b="1" dirty="0">
                <a:latin typeface="Microsoft YaHei" pitchFamily="34" charset="-122"/>
                <a:ea typeface="Microsoft YaHei" pitchFamily="34" charset="-122"/>
                <a:cs typeface="Arial" panose="020B0604020202020204" pitchFamily="34" charset="0"/>
              </a:rPr>
              <a:t>信息公開</a:t>
            </a:r>
          </a:p>
        </p:txBody>
      </p:sp>
      <p:sp>
        <p:nvSpPr>
          <p:cNvPr id="135" name="Rectangle 67">
            <a:extLst>
              <a:ext uri="{FF2B5EF4-FFF2-40B4-BE49-F238E27FC236}">
                <a16:creationId xmlns:a16="http://schemas.microsoft.com/office/drawing/2014/main" id="{821D5078-09EA-B01E-1CDD-E85A39FE03D0}"/>
              </a:ext>
            </a:extLst>
          </p:cNvPr>
          <p:cNvSpPr>
            <a:spLocks noChangeArrowheads="1"/>
          </p:cNvSpPr>
          <p:nvPr/>
        </p:nvSpPr>
        <p:spPr bwMode="auto">
          <a:xfrm>
            <a:off x="8252054" y="4156207"/>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D4)</a:t>
            </a:r>
            <a:r>
              <a:rPr lang="zh-TW" altLang="en-US" sz="1100" b="1" dirty="0">
                <a:latin typeface="Microsoft YaHei" pitchFamily="34" charset="-122"/>
                <a:ea typeface="Microsoft YaHei" pitchFamily="34" charset="-122"/>
                <a:cs typeface="Arial" panose="020B0604020202020204" pitchFamily="34" charset="0"/>
              </a:rPr>
              <a:t>知識產權</a:t>
            </a:r>
          </a:p>
        </p:txBody>
      </p:sp>
      <p:sp>
        <p:nvSpPr>
          <p:cNvPr id="136" name="Rectangle 67">
            <a:extLst>
              <a:ext uri="{FF2B5EF4-FFF2-40B4-BE49-F238E27FC236}">
                <a16:creationId xmlns:a16="http://schemas.microsoft.com/office/drawing/2014/main" id="{0502B82F-3DB9-B860-1570-EEFFCA168D16}"/>
              </a:ext>
            </a:extLst>
          </p:cNvPr>
          <p:cNvSpPr>
            <a:spLocks noChangeArrowheads="1"/>
          </p:cNvSpPr>
          <p:nvPr/>
        </p:nvSpPr>
        <p:spPr bwMode="auto">
          <a:xfrm>
            <a:off x="8252054" y="4364345"/>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D5)</a:t>
            </a:r>
            <a:r>
              <a:rPr lang="zh-TW" altLang="en-US" sz="1100" b="1" dirty="0">
                <a:latin typeface="Microsoft YaHei" pitchFamily="34" charset="-122"/>
                <a:ea typeface="Microsoft YaHei" pitchFamily="34" charset="-122"/>
                <a:cs typeface="Arial" panose="020B0604020202020204" pitchFamily="34" charset="0"/>
              </a:rPr>
              <a:t>公平交易、廣告和競爭</a:t>
            </a:r>
          </a:p>
        </p:txBody>
      </p:sp>
      <p:sp>
        <p:nvSpPr>
          <p:cNvPr id="137" name="Rectangle 67">
            <a:extLst>
              <a:ext uri="{FF2B5EF4-FFF2-40B4-BE49-F238E27FC236}">
                <a16:creationId xmlns:a16="http://schemas.microsoft.com/office/drawing/2014/main" id="{36DC71EF-A5F9-1E48-E3B1-1593EE3B2CF7}"/>
              </a:ext>
            </a:extLst>
          </p:cNvPr>
          <p:cNvSpPr>
            <a:spLocks noChangeArrowheads="1"/>
          </p:cNvSpPr>
          <p:nvPr/>
        </p:nvSpPr>
        <p:spPr bwMode="auto">
          <a:xfrm>
            <a:off x="8252054" y="4572483"/>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D6)</a:t>
            </a:r>
            <a:r>
              <a:rPr lang="zh-TW" altLang="en-US" sz="1100" b="1" dirty="0">
                <a:latin typeface="Microsoft YaHei" pitchFamily="34" charset="-122"/>
                <a:ea typeface="Microsoft YaHei" pitchFamily="34" charset="-122"/>
                <a:cs typeface="Arial" panose="020B0604020202020204" pitchFamily="34" charset="0"/>
              </a:rPr>
              <a:t>身份保密及杜絕打擊報復</a:t>
            </a:r>
          </a:p>
        </p:txBody>
      </p:sp>
      <p:sp>
        <p:nvSpPr>
          <p:cNvPr id="138" name="Rectangle 67">
            <a:extLst>
              <a:ext uri="{FF2B5EF4-FFF2-40B4-BE49-F238E27FC236}">
                <a16:creationId xmlns:a16="http://schemas.microsoft.com/office/drawing/2014/main" id="{E056CE9C-7465-A1FF-16A2-043AD1F7E384}"/>
              </a:ext>
            </a:extLst>
          </p:cNvPr>
          <p:cNvSpPr>
            <a:spLocks noChangeArrowheads="1"/>
          </p:cNvSpPr>
          <p:nvPr/>
        </p:nvSpPr>
        <p:spPr bwMode="auto">
          <a:xfrm>
            <a:off x="8252054" y="4780621"/>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D7)</a:t>
            </a:r>
            <a:r>
              <a:rPr lang="zh-TW" altLang="en-US" sz="1100" b="1" dirty="0">
                <a:latin typeface="Microsoft YaHei" pitchFamily="34" charset="-122"/>
                <a:ea typeface="Microsoft YaHei" pitchFamily="34" charset="-122"/>
                <a:cs typeface="Arial" panose="020B0604020202020204" pitchFamily="34" charset="0"/>
              </a:rPr>
              <a:t>隱私</a:t>
            </a:r>
          </a:p>
        </p:txBody>
      </p:sp>
      <p:sp>
        <p:nvSpPr>
          <p:cNvPr id="139" name="Rectangle 67">
            <a:extLst>
              <a:ext uri="{FF2B5EF4-FFF2-40B4-BE49-F238E27FC236}">
                <a16:creationId xmlns:a16="http://schemas.microsoft.com/office/drawing/2014/main" id="{5A35EADB-84EC-479B-C2F9-FF87CEFD0E5E}"/>
              </a:ext>
            </a:extLst>
          </p:cNvPr>
          <p:cNvSpPr>
            <a:spLocks noChangeArrowheads="1"/>
          </p:cNvSpPr>
          <p:nvPr/>
        </p:nvSpPr>
        <p:spPr bwMode="auto">
          <a:xfrm>
            <a:off x="8252054" y="4988761"/>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D8)</a:t>
            </a:r>
            <a:r>
              <a:rPr lang="zh-TW" altLang="en-US" sz="1100" b="1" dirty="0">
                <a:latin typeface="Microsoft YaHei" pitchFamily="34" charset="-122"/>
                <a:ea typeface="Microsoft YaHei" pitchFamily="34" charset="-122"/>
                <a:cs typeface="Arial" panose="020B0604020202020204" pitchFamily="34" charset="0"/>
              </a:rPr>
              <a:t>採購礦物秉持負責態度</a:t>
            </a:r>
          </a:p>
        </p:txBody>
      </p:sp>
      <p:sp>
        <p:nvSpPr>
          <p:cNvPr id="140" name="Rectangle 67">
            <a:extLst>
              <a:ext uri="{FF2B5EF4-FFF2-40B4-BE49-F238E27FC236}">
                <a16:creationId xmlns:a16="http://schemas.microsoft.com/office/drawing/2014/main" id="{EC1A7345-3EB7-D57E-01F0-62F4373435A9}"/>
              </a:ext>
            </a:extLst>
          </p:cNvPr>
          <p:cNvSpPr>
            <a:spLocks noChangeArrowheads="1"/>
          </p:cNvSpPr>
          <p:nvPr/>
        </p:nvSpPr>
        <p:spPr bwMode="auto">
          <a:xfrm>
            <a:off x="8252054" y="1758937"/>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eaLnBrk="1" hangingPunct="1"/>
            <a:r>
              <a:rPr lang="en-US" altLang="zh-TW" sz="1200" b="1" dirty="0">
                <a:latin typeface="Microsoft YaHei" pitchFamily="34" charset="-122"/>
                <a:ea typeface="Microsoft YaHei" pitchFamily="34" charset="-122"/>
                <a:cs typeface="Arial" panose="020B0604020202020204" pitchFamily="34" charset="0"/>
              </a:rPr>
              <a:t>C1)</a:t>
            </a:r>
            <a:r>
              <a:rPr lang="zh-TW" altLang="en-US" sz="1200" b="1" dirty="0">
                <a:latin typeface="Microsoft YaHei" pitchFamily="34" charset="-122"/>
                <a:ea typeface="Microsoft YaHei" pitchFamily="34" charset="-122"/>
                <a:cs typeface="Arial" panose="020B0604020202020204" pitchFamily="34" charset="0"/>
              </a:rPr>
              <a:t>環境許可和報</a:t>
            </a:r>
          </a:p>
        </p:txBody>
      </p:sp>
      <p:sp>
        <p:nvSpPr>
          <p:cNvPr id="141" name="Rectangle 67">
            <a:extLst>
              <a:ext uri="{FF2B5EF4-FFF2-40B4-BE49-F238E27FC236}">
                <a16:creationId xmlns:a16="http://schemas.microsoft.com/office/drawing/2014/main" id="{8C6C7FF8-7015-534A-D9BD-13128019D724}"/>
              </a:ext>
            </a:extLst>
          </p:cNvPr>
          <p:cNvSpPr>
            <a:spLocks noChangeArrowheads="1"/>
          </p:cNvSpPr>
          <p:nvPr/>
        </p:nvSpPr>
        <p:spPr bwMode="auto">
          <a:xfrm>
            <a:off x="8252054" y="1967075"/>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C2)</a:t>
            </a:r>
            <a:r>
              <a:rPr lang="zh-TW" altLang="en-US" sz="1100" b="1" dirty="0">
                <a:latin typeface="Microsoft YaHei" pitchFamily="34" charset="-122"/>
                <a:ea typeface="Microsoft YaHei" pitchFamily="34" charset="-122"/>
                <a:cs typeface="Arial" panose="020B0604020202020204" pitchFamily="34" charset="0"/>
              </a:rPr>
              <a:t>預防污染和節約資源</a:t>
            </a:r>
          </a:p>
        </p:txBody>
      </p:sp>
      <p:sp>
        <p:nvSpPr>
          <p:cNvPr id="142" name="Rectangle 67">
            <a:extLst>
              <a:ext uri="{FF2B5EF4-FFF2-40B4-BE49-F238E27FC236}">
                <a16:creationId xmlns:a16="http://schemas.microsoft.com/office/drawing/2014/main" id="{153B792B-153C-FD7A-5034-BE79AE000BEF}"/>
              </a:ext>
            </a:extLst>
          </p:cNvPr>
          <p:cNvSpPr>
            <a:spLocks noChangeArrowheads="1"/>
          </p:cNvSpPr>
          <p:nvPr/>
        </p:nvSpPr>
        <p:spPr bwMode="auto">
          <a:xfrm>
            <a:off x="8252054" y="2175213"/>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C3)</a:t>
            </a:r>
            <a:r>
              <a:rPr lang="zh-TW" altLang="en-US" sz="1100" b="1" dirty="0">
                <a:latin typeface="Microsoft YaHei" pitchFamily="34" charset="-122"/>
                <a:ea typeface="Microsoft YaHei" pitchFamily="34" charset="-122"/>
                <a:cs typeface="Arial" panose="020B0604020202020204" pitchFamily="34" charset="0"/>
              </a:rPr>
              <a:t>有害物質</a:t>
            </a:r>
          </a:p>
        </p:txBody>
      </p:sp>
      <p:sp>
        <p:nvSpPr>
          <p:cNvPr id="143" name="Rectangle 67">
            <a:extLst>
              <a:ext uri="{FF2B5EF4-FFF2-40B4-BE49-F238E27FC236}">
                <a16:creationId xmlns:a16="http://schemas.microsoft.com/office/drawing/2014/main" id="{7C2F3890-384D-6840-65F5-82F194702B33}"/>
              </a:ext>
            </a:extLst>
          </p:cNvPr>
          <p:cNvSpPr>
            <a:spLocks noChangeArrowheads="1"/>
          </p:cNvSpPr>
          <p:nvPr/>
        </p:nvSpPr>
        <p:spPr bwMode="auto">
          <a:xfrm>
            <a:off x="8252054" y="2383351"/>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C4)</a:t>
            </a:r>
            <a:r>
              <a:rPr lang="zh-TW" altLang="en-US" sz="1100" b="1" dirty="0">
                <a:latin typeface="Microsoft YaHei" pitchFamily="34" charset="-122"/>
                <a:ea typeface="Microsoft YaHei" pitchFamily="34" charset="-122"/>
                <a:cs typeface="Arial" panose="020B0604020202020204" pitchFamily="34" charset="0"/>
              </a:rPr>
              <a:t>固體廢物</a:t>
            </a:r>
          </a:p>
        </p:txBody>
      </p:sp>
      <p:sp>
        <p:nvSpPr>
          <p:cNvPr id="144" name="Rectangle 67">
            <a:extLst>
              <a:ext uri="{FF2B5EF4-FFF2-40B4-BE49-F238E27FC236}">
                <a16:creationId xmlns:a16="http://schemas.microsoft.com/office/drawing/2014/main" id="{BC6AD005-934E-75DD-324D-550E4CF79594}"/>
              </a:ext>
            </a:extLst>
          </p:cNvPr>
          <p:cNvSpPr>
            <a:spLocks noChangeArrowheads="1"/>
          </p:cNvSpPr>
          <p:nvPr/>
        </p:nvSpPr>
        <p:spPr bwMode="auto">
          <a:xfrm>
            <a:off x="8252054" y="2591489"/>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C5)</a:t>
            </a:r>
            <a:r>
              <a:rPr lang="zh-TW" altLang="en-US" sz="1100" b="1" dirty="0">
                <a:latin typeface="Microsoft YaHei" pitchFamily="34" charset="-122"/>
                <a:ea typeface="Microsoft YaHei" pitchFamily="34" charset="-122"/>
                <a:cs typeface="Arial" panose="020B0604020202020204" pitchFamily="34" charset="0"/>
              </a:rPr>
              <a:t>空氣排放</a:t>
            </a:r>
          </a:p>
        </p:txBody>
      </p:sp>
      <p:sp>
        <p:nvSpPr>
          <p:cNvPr id="145" name="Rectangle 67">
            <a:extLst>
              <a:ext uri="{FF2B5EF4-FFF2-40B4-BE49-F238E27FC236}">
                <a16:creationId xmlns:a16="http://schemas.microsoft.com/office/drawing/2014/main" id="{AE9529C3-3AB5-40FD-9537-9EF6AA810ED5}"/>
              </a:ext>
            </a:extLst>
          </p:cNvPr>
          <p:cNvSpPr>
            <a:spLocks noChangeArrowheads="1"/>
          </p:cNvSpPr>
          <p:nvPr/>
        </p:nvSpPr>
        <p:spPr bwMode="auto">
          <a:xfrm>
            <a:off x="8252054" y="2799627"/>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C6)</a:t>
            </a:r>
            <a:r>
              <a:rPr lang="zh-TW" altLang="en-US" sz="1100" b="1" dirty="0">
                <a:latin typeface="Microsoft YaHei" pitchFamily="34" charset="-122"/>
                <a:ea typeface="Microsoft YaHei" pitchFamily="34" charset="-122"/>
                <a:cs typeface="Arial" panose="020B0604020202020204" pitchFamily="34" charset="0"/>
              </a:rPr>
              <a:t>材料限制</a:t>
            </a:r>
          </a:p>
        </p:txBody>
      </p:sp>
      <p:sp>
        <p:nvSpPr>
          <p:cNvPr id="146" name="Rectangle 67">
            <a:extLst>
              <a:ext uri="{FF2B5EF4-FFF2-40B4-BE49-F238E27FC236}">
                <a16:creationId xmlns:a16="http://schemas.microsoft.com/office/drawing/2014/main" id="{A0B13F37-0E5C-5030-DAFD-6FDBC95F3919}"/>
              </a:ext>
            </a:extLst>
          </p:cNvPr>
          <p:cNvSpPr>
            <a:spLocks noChangeArrowheads="1"/>
          </p:cNvSpPr>
          <p:nvPr/>
        </p:nvSpPr>
        <p:spPr bwMode="auto">
          <a:xfrm>
            <a:off x="8252054" y="3007765"/>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C7)</a:t>
            </a:r>
            <a:r>
              <a:rPr lang="zh-TW" altLang="en-US" sz="1100" b="1" dirty="0">
                <a:latin typeface="Microsoft YaHei" pitchFamily="34" charset="-122"/>
                <a:ea typeface="Microsoft YaHei" pitchFamily="34" charset="-122"/>
                <a:cs typeface="Arial" panose="020B0604020202020204" pitchFamily="34" charset="0"/>
              </a:rPr>
              <a:t>水資源管理</a:t>
            </a:r>
          </a:p>
        </p:txBody>
      </p:sp>
      <p:sp>
        <p:nvSpPr>
          <p:cNvPr id="147" name="Rectangle 67">
            <a:extLst>
              <a:ext uri="{FF2B5EF4-FFF2-40B4-BE49-F238E27FC236}">
                <a16:creationId xmlns:a16="http://schemas.microsoft.com/office/drawing/2014/main" id="{E5DECD54-210D-1C25-B216-C7F2276DB63B}"/>
              </a:ext>
            </a:extLst>
          </p:cNvPr>
          <p:cNvSpPr>
            <a:spLocks noChangeArrowheads="1"/>
          </p:cNvSpPr>
          <p:nvPr/>
        </p:nvSpPr>
        <p:spPr bwMode="auto">
          <a:xfrm>
            <a:off x="8252054" y="3215905"/>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C8)</a:t>
            </a:r>
            <a:r>
              <a:rPr lang="zh-TW" altLang="en-US" sz="1100" b="1" dirty="0">
                <a:latin typeface="Microsoft YaHei" pitchFamily="34" charset="-122"/>
                <a:ea typeface="Microsoft YaHei" pitchFamily="34" charset="-122"/>
                <a:cs typeface="Arial" panose="020B0604020202020204" pitchFamily="34" charset="0"/>
              </a:rPr>
              <a:t>能源消耗和溫室氣體排放</a:t>
            </a:r>
          </a:p>
        </p:txBody>
      </p:sp>
      <p:sp>
        <p:nvSpPr>
          <p:cNvPr id="148" name="Rectangle 67">
            <a:extLst>
              <a:ext uri="{FF2B5EF4-FFF2-40B4-BE49-F238E27FC236}">
                <a16:creationId xmlns:a16="http://schemas.microsoft.com/office/drawing/2014/main" id="{62DE4F87-EC8B-7F07-808C-406693C9FD79}"/>
              </a:ext>
            </a:extLst>
          </p:cNvPr>
          <p:cNvSpPr>
            <a:spLocks noChangeArrowheads="1"/>
          </p:cNvSpPr>
          <p:nvPr/>
        </p:nvSpPr>
        <p:spPr bwMode="auto">
          <a:xfrm>
            <a:off x="358132" y="4640462"/>
            <a:ext cx="1702649" cy="249344"/>
          </a:xfrm>
          <a:prstGeom prst="rect">
            <a:avLst/>
          </a:prstGeom>
          <a:solidFill>
            <a:srgbClr val="F04291"/>
          </a:solidFill>
          <a:ln w="19050" cap="sq">
            <a:solidFill>
              <a:schemeClr val="bg1"/>
            </a:solidFill>
            <a:miter lim="800000"/>
            <a:headEnd type="none" w="sm" len="sm"/>
            <a:tailEnd type="none" w="sm" len="sm"/>
          </a:ln>
          <a:effectLst/>
        </p:spPr>
        <p:txBody>
          <a:bodyPr wrap="none" lIns="91429" tIns="45715" rIns="91429" bIns="45715" anchor="ctr"/>
          <a:lstStyle/>
          <a:p>
            <a:r>
              <a:rPr lang="en-US" altLang="zh-TW"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B9)</a:t>
            </a:r>
            <a:r>
              <a:rPr lang="zh-TW" altLang="en-US"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自然災害風險減緩</a:t>
            </a:r>
            <a:r>
              <a:rPr lang="en-US" altLang="zh-TW"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endParaRPr lang="zh-TW" altLang="en-US"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0" name="Rectangle 67">
            <a:extLst>
              <a:ext uri="{FF2B5EF4-FFF2-40B4-BE49-F238E27FC236}">
                <a16:creationId xmlns:a16="http://schemas.microsoft.com/office/drawing/2014/main" id="{A8C7D3F0-DB63-FB9D-17D3-25AD35F4A900}"/>
              </a:ext>
            </a:extLst>
          </p:cNvPr>
          <p:cNvSpPr>
            <a:spLocks noChangeArrowheads="1"/>
          </p:cNvSpPr>
          <p:nvPr/>
        </p:nvSpPr>
        <p:spPr bwMode="auto">
          <a:xfrm>
            <a:off x="10272747" y="3717405"/>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D9)</a:t>
            </a:r>
            <a:r>
              <a:rPr lang="zh-TW" altLang="en-US" sz="1100" b="1" dirty="0">
                <a:solidFill>
                  <a:schemeClr val="bg1"/>
                </a:solidFill>
                <a:latin typeface="Microsoft YaHei" pitchFamily="34" charset="-122"/>
                <a:ea typeface="Microsoft YaHei" pitchFamily="34" charset="-122"/>
                <a:cs typeface="Arial" panose="020B0604020202020204" pitchFamily="34" charset="0"/>
              </a:rPr>
              <a:t>避免利益衝突</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1" name="Rectangle 67">
            <a:extLst>
              <a:ext uri="{FF2B5EF4-FFF2-40B4-BE49-F238E27FC236}">
                <a16:creationId xmlns:a16="http://schemas.microsoft.com/office/drawing/2014/main" id="{29BBCDF8-EA1B-78ED-FF08-0393F2693E8D}"/>
              </a:ext>
            </a:extLst>
          </p:cNvPr>
          <p:cNvSpPr>
            <a:spLocks noChangeArrowheads="1"/>
          </p:cNvSpPr>
          <p:nvPr/>
        </p:nvSpPr>
        <p:spPr bwMode="auto">
          <a:xfrm>
            <a:off x="10272747" y="3925543"/>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D10)</a:t>
            </a:r>
            <a:r>
              <a:rPr lang="zh-TW" altLang="en-US" sz="1100" b="1" dirty="0">
                <a:solidFill>
                  <a:schemeClr val="bg1"/>
                </a:solidFill>
                <a:latin typeface="Microsoft YaHei" pitchFamily="34" charset="-122"/>
                <a:ea typeface="Microsoft YaHei" pitchFamily="34" charset="-122"/>
                <a:cs typeface="Arial" panose="020B0604020202020204" pitchFamily="34" charset="0"/>
              </a:rPr>
              <a:t>未經授權轉包之禁止</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2" name="Rectangle 67">
            <a:extLst>
              <a:ext uri="{FF2B5EF4-FFF2-40B4-BE49-F238E27FC236}">
                <a16:creationId xmlns:a16="http://schemas.microsoft.com/office/drawing/2014/main" id="{12BBADB0-9DB8-8F8A-9DCD-319CA4B615DF}"/>
              </a:ext>
            </a:extLst>
          </p:cNvPr>
          <p:cNvSpPr>
            <a:spLocks noChangeArrowheads="1"/>
          </p:cNvSpPr>
          <p:nvPr/>
        </p:nvSpPr>
        <p:spPr bwMode="auto">
          <a:xfrm>
            <a:off x="10272747" y="4133681"/>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D11)</a:t>
            </a:r>
            <a:r>
              <a:rPr lang="zh-TW" altLang="en-US" sz="1100" b="1" dirty="0">
                <a:solidFill>
                  <a:schemeClr val="bg1"/>
                </a:solidFill>
                <a:latin typeface="Microsoft YaHei" pitchFamily="34" charset="-122"/>
                <a:ea typeface="Microsoft YaHei" pitchFamily="34" charset="-122"/>
                <a:cs typeface="Arial" panose="020B0604020202020204" pitchFamily="34" charset="0"/>
              </a:rPr>
              <a:t>謹守合約規定</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3" name="Rectangle 67">
            <a:extLst>
              <a:ext uri="{FF2B5EF4-FFF2-40B4-BE49-F238E27FC236}">
                <a16:creationId xmlns:a16="http://schemas.microsoft.com/office/drawing/2014/main" id="{2075BD4C-61FE-5B0C-DABE-DC18AD3ABE84}"/>
              </a:ext>
            </a:extLst>
          </p:cNvPr>
          <p:cNvSpPr>
            <a:spLocks noChangeArrowheads="1"/>
          </p:cNvSpPr>
          <p:nvPr/>
        </p:nvSpPr>
        <p:spPr bwMode="auto">
          <a:xfrm>
            <a:off x="10272747" y="4341819"/>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D12)</a:t>
            </a:r>
            <a:r>
              <a:rPr lang="zh-TW" altLang="en-US" sz="1100" b="1" dirty="0">
                <a:solidFill>
                  <a:schemeClr val="bg1"/>
                </a:solidFill>
                <a:latin typeface="Microsoft YaHei" pitchFamily="34" charset="-122"/>
                <a:ea typeface="Microsoft YaHei" pitchFamily="34" charset="-122"/>
                <a:cs typeface="Arial" panose="020B0604020202020204" pitchFamily="34" charset="0"/>
              </a:rPr>
              <a:t>遵循進出口相關法規</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4" name="Rectangle 67">
            <a:extLst>
              <a:ext uri="{FF2B5EF4-FFF2-40B4-BE49-F238E27FC236}">
                <a16:creationId xmlns:a16="http://schemas.microsoft.com/office/drawing/2014/main" id="{045817DE-B7BF-9CB9-7658-22DFE967BA36}"/>
              </a:ext>
            </a:extLst>
          </p:cNvPr>
          <p:cNvSpPr>
            <a:spLocks noChangeArrowheads="1"/>
          </p:cNvSpPr>
          <p:nvPr/>
        </p:nvSpPr>
        <p:spPr bwMode="auto">
          <a:xfrm>
            <a:off x="10272747" y="4549959"/>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D13)</a:t>
            </a:r>
            <a:r>
              <a:rPr lang="zh-TW" altLang="en-US" sz="1100" b="1" dirty="0">
                <a:solidFill>
                  <a:schemeClr val="bg1"/>
                </a:solidFill>
                <a:latin typeface="Microsoft YaHei" pitchFamily="34" charset="-122"/>
                <a:ea typeface="Microsoft YaHei" pitchFamily="34" charset="-122"/>
                <a:cs typeface="Arial" panose="020B0604020202020204" pitchFamily="34" charset="0"/>
              </a:rPr>
              <a:t>唯⼀業務接觸窗口</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grpSp>
        <p:nvGrpSpPr>
          <p:cNvPr id="158" name="群組 157">
            <a:extLst>
              <a:ext uri="{FF2B5EF4-FFF2-40B4-BE49-F238E27FC236}">
                <a16:creationId xmlns:a16="http://schemas.microsoft.com/office/drawing/2014/main" id="{861CA8CE-6A91-EB02-1762-FF8FE6207AD2}"/>
              </a:ext>
            </a:extLst>
          </p:cNvPr>
          <p:cNvGrpSpPr/>
          <p:nvPr/>
        </p:nvGrpSpPr>
        <p:grpSpPr>
          <a:xfrm>
            <a:off x="4870637" y="5201412"/>
            <a:ext cx="3086712" cy="1252329"/>
            <a:chOff x="6928759" y="123809"/>
            <a:chExt cx="2315034" cy="939247"/>
          </a:xfrm>
        </p:grpSpPr>
        <p:sp>
          <p:nvSpPr>
            <p:cNvPr id="159" name="語音泡泡: 圓角矩形 158">
              <a:extLst>
                <a:ext uri="{FF2B5EF4-FFF2-40B4-BE49-F238E27FC236}">
                  <a16:creationId xmlns:a16="http://schemas.microsoft.com/office/drawing/2014/main" id="{2C6CB4AA-AB25-FB43-1AA9-97A869201856}"/>
                </a:ext>
              </a:extLst>
            </p:cNvPr>
            <p:cNvSpPr/>
            <p:nvPr/>
          </p:nvSpPr>
          <p:spPr bwMode="auto">
            <a:xfrm>
              <a:off x="7481148" y="123809"/>
              <a:ext cx="1762645" cy="413121"/>
            </a:xfrm>
            <a:prstGeom prst="wedgeRoundRectCallout">
              <a:avLst>
                <a:gd name="adj1" fmla="val -68693"/>
                <a:gd name="adj2" fmla="val 753"/>
                <a:gd name="adj3" fmla="val 16667"/>
              </a:avLst>
            </a:prstGeom>
            <a:solidFill>
              <a:srgbClr val="F04291"/>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altLang="zh-TW" sz="1600" b="1" dirty="0">
                  <a:solidFill>
                    <a:schemeClr val="bg1"/>
                  </a:solidFill>
                  <a:latin typeface="Microsoft YaHei" panose="020B0503020204020204" pitchFamily="34" charset="-122"/>
                  <a:ea typeface="Microsoft YaHei" panose="020B0503020204020204" pitchFamily="34" charset="-122"/>
                </a:rPr>
                <a:t>※ TSMC additional requirements</a:t>
              </a:r>
              <a:endParaRPr lang="zh-TW" altLang="en-US" sz="1600" b="1" dirty="0">
                <a:solidFill>
                  <a:schemeClr val="bg1"/>
                </a:solidFill>
                <a:latin typeface="Microsoft YaHei" panose="020B0503020204020204" pitchFamily="34" charset="-122"/>
                <a:ea typeface="Microsoft YaHei" panose="020B0503020204020204" pitchFamily="34" charset="-122"/>
              </a:endParaRPr>
            </a:p>
          </p:txBody>
        </p:sp>
        <p:grpSp>
          <p:nvGrpSpPr>
            <p:cNvPr id="160" name="组合 97">
              <a:extLst>
                <a:ext uri="{FF2B5EF4-FFF2-40B4-BE49-F238E27FC236}">
                  <a16:creationId xmlns:a16="http://schemas.microsoft.com/office/drawing/2014/main" id="{C0BC7A77-D0CE-E9F3-FDA7-646C545B3DC1}"/>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161" name="Freeform 52">
                <a:extLst>
                  <a:ext uri="{FF2B5EF4-FFF2-40B4-BE49-F238E27FC236}">
                    <a16:creationId xmlns:a16="http://schemas.microsoft.com/office/drawing/2014/main" id="{E59BFCC9-8C48-6F33-763B-275C3FD892FB}"/>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62" name="Freeform 53">
                <a:extLst>
                  <a:ext uri="{FF2B5EF4-FFF2-40B4-BE49-F238E27FC236}">
                    <a16:creationId xmlns:a16="http://schemas.microsoft.com/office/drawing/2014/main" id="{4CDF3C8F-6A88-7A46-B350-5433DB77D64B}"/>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grpSp>
    </p:spTree>
    <p:extLst>
      <p:ext uri="{BB962C8B-B14F-4D97-AF65-F5344CB8AC3E}">
        <p14:creationId xmlns:p14="http://schemas.microsoft.com/office/powerpoint/2010/main" val="2864904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0-#ppt_w/2"/>
                                          </p:val>
                                        </p:tav>
                                        <p:tav tm="100000">
                                          <p:val>
                                            <p:strVal val="#ppt_x"/>
                                          </p:val>
                                        </p:tav>
                                      </p:tavLst>
                                    </p:anim>
                                    <p:anim calcmode="lin" valueType="num">
                                      <p:cBhvr additive="base">
                                        <p:cTn id="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wipe(left)">
                                      <p:cBhvr>
                                        <p:cTn id="13" dur="500"/>
                                        <p:tgtEl>
                                          <p:spTgt spid="15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48"/>
                                        </p:tgtEl>
                                        <p:attrNameLst>
                                          <p:attrName>style.visibility</p:attrName>
                                        </p:attrNameLst>
                                      </p:cBhvr>
                                      <p:to>
                                        <p:strVal val="visible"/>
                                      </p:to>
                                    </p:set>
                                    <p:anim calcmode="lin" valueType="num">
                                      <p:cBhvr additive="base">
                                        <p:cTn id="18" dur="500"/>
                                        <p:tgtEl>
                                          <p:spTgt spid="148"/>
                                        </p:tgtEl>
                                        <p:attrNameLst>
                                          <p:attrName>ppt_x</p:attrName>
                                        </p:attrNameLst>
                                      </p:cBhvr>
                                      <p:tavLst>
                                        <p:tav tm="0">
                                          <p:val>
                                            <p:strVal val="#ppt_x-#ppt_w*1.125000"/>
                                          </p:val>
                                        </p:tav>
                                        <p:tav tm="100000">
                                          <p:val>
                                            <p:strVal val="#ppt_x"/>
                                          </p:val>
                                        </p:tav>
                                      </p:tavLst>
                                    </p:anim>
                                    <p:animEffect transition="in" filter="wipe(right)">
                                      <p:cBhvr>
                                        <p:cTn id="19" dur="500"/>
                                        <p:tgtEl>
                                          <p:spTgt spid="14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150"/>
                                        </p:tgtEl>
                                        <p:attrNameLst>
                                          <p:attrName>style.visibility</p:attrName>
                                        </p:attrNameLst>
                                      </p:cBhvr>
                                      <p:to>
                                        <p:strVal val="visible"/>
                                      </p:to>
                                    </p:set>
                                    <p:anim calcmode="lin" valueType="num">
                                      <p:cBhvr additive="base">
                                        <p:cTn id="24" dur="500"/>
                                        <p:tgtEl>
                                          <p:spTgt spid="150"/>
                                        </p:tgtEl>
                                        <p:attrNameLst>
                                          <p:attrName>ppt_x</p:attrName>
                                        </p:attrNameLst>
                                      </p:cBhvr>
                                      <p:tavLst>
                                        <p:tav tm="0">
                                          <p:val>
                                            <p:strVal val="#ppt_x+#ppt_w*1.125000"/>
                                          </p:val>
                                        </p:tav>
                                        <p:tav tm="100000">
                                          <p:val>
                                            <p:strVal val="#ppt_x"/>
                                          </p:val>
                                        </p:tav>
                                      </p:tavLst>
                                    </p:anim>
                                    <p:animEffect transition="in" filter="wipe(left)">
                                      <p:cBhvr>
                                        <p:cTn id="25" dur="500"/>
                                        <p:tgtEl>
                                          <p:spTgt spid="150"/>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151"/>
                                        </p:tgtEl>
                                        <p:attrNameLst>
                                          <p:attrName>style.visibility</p:attrName>
                                        </p:attrNameLst>
                                      </p:cBhvr>
                                      <p:to>
                                        <p:strVal val="visible"/>
                                      </p:to>
                                    </p:set>
                                    <p:anim calcmode="lin" valueType="num">
                                      <p:cBhvr additive="base">
                                        <p:cTn id="28" dur="500"/>
                                        <p:tgtEl>
                                          <p:spTgt spid="151"/>
                                        </p:tgtEl>
                                        <p:attrNameLst>
                                          <p:attrName>ppt_x</p:attrName>
                                        </p:attrNameLst>
                                      </p:cBhvr>
                                      <p:tavLst>
                                        <p:tav tm="0">
                                          <p:val>
                                            <p:strVal val="#ppt_x+#ppt_w*1.125000"/>
                                          </p:val>
                                        </p:tav>
                                        <p:tav tm="100000">
                                          <p:val>
                                            <p:strVal val="#ppt_x"/>
                                          </p:val>
                                        </p:tav>
                                      </p:tavLst>
                                    </p:anim>
                                    <p:animEffect transition="in" filter="wipe(left)">
                                      <p:cBhvr>
                                        <p:cTn id="29" dur="500"/>
                                        <p:tgtEl>
                                          <p:spTgt spid="151"/>
                                        </p:tgtEl>
                                      </p:cBhvr>
                                    </p:animEffect>
                                  </p:childTnLst>
                                </p:cTn>
                              </p:par>
                              <p:par>
                                <p:cTn id="30" presetID="12" presetClass="entr" presetSubtype="2" fill="hold" grpId="0" nodeType="withEffect">
                                  <p:stCondLst>
                                    <p:cond delay="0"/>
                                  </p:stCondLst>
                                  <p:childTnLst>
                                    <p:set>
                                      <p:cBhvr>
                                        <p:cTn id="31" dur="1" fill="hold">
                                          <p:stCondLst>
                                            <p:cond delay="0"/>
                                          </p:stCondLst>
                                        </p:cTn>
                                        <p:tgtEl>
                                          <p:spTgt spid="152"/>
                                        </p:tgtEl>
                                        <p:attrNameLst>
                                          <p:attrName>style.visibility</p:attrName>
                                        </p:attrNameLst>
                                      </p:cBhvr>
                                      <p:to>
                                        <p:strVal val="visible"/>
                                      </p:to>
                                    </p:set>
                                    <p:anim calcmode="lin" valueType="num">
                                      <p:cBhvr additive="base">
                                        <p:cTn id="32" dur="500"/>
                                        <p:tgtEl>
                                          <p:spTgt spid="152"/>
                                        </p:tgtEl>
                                        <p:attrNameLst>
                                          <p:attrName>ppt_x</p:attrName>
                                        </p:attrNameLst>
                                      </p:cBhvr>
                                      <p:tavLst>
                                        <p:tav tm="0">
                                          <p:val>
                                            <p:strVal val="#ppt_x+#ppt_w*1.125000"/>
                                          </p:val>
                                        </p:tav>
                                        <p:tav tm="100000">
                                          <p:val>
                                            <p:strVal val="#ppt_x"/>
                                          </p:val>
                                        </p:tav>
                                      </p:tavLst>
                                    </p:anim>
                                    <p:animEffect transition="in" filter="wipe(left)">
                                      <p:cBhvr>
                                        <p:cTn id="33" dur="500"/>
                                        <p:tgtEl>
                                          <p:spTgt spid="152"/>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154"/>
                                        </p:tgtEl>
                                        <p:attrNameLst>
                                          <p:attrName>style.visibility</p:attrName>
                                        </p:attrNameLst>
                                      </p:cBhvr>
                                      <p:to>
                                        <p:strVal val="visible"/>
                                      </p:to>
                                    </p:set>
                                    <p:anim calcmode="lin" valueType="num">
                                      <p:cBhvr additive="base">
                                        <p:cTn id="36" dur="500"/>
                                        <p:tgtEl>
                                          <p:spTgt spid="154"/>
                                        </p:tgtEl>
                                        <p:attrNameLst>
                                          <p:attrName>ppt_x</p:attrName>
                                        </p:attrNameLst>
                                      </p:cBhvr>
                                      <p:tavLst>
                                        <p:tav tm="0">
                                          <p:val>
                                            <p:strVal val="#ppt_x+#ppt_w*1.125000"/>
                                          </p:val>
                                        </p:tav>
                                        <p:tav tm="100000">
                                          <p:val>
                                            <p:strVal val="#ppt_x"/>
                                          </p:val>
                                        </p:tav>
                                      </p:tavLst>
                                    </p:anim>
                                    <p:animEffect transition="in" filter="wipe(left)">
                                      <p:cBhvr>
                                        <p:cTn id="37" dur="500"/>
                                        <p:tgtEl>
                                          <p:spTgt spid="154"/>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153"/>
                                        </p:tgtEl>
                                        <p:attrNameLst>
                                          <p:attrName>style.visibility</p:attrName>
                                        </p:attrNameLst>
                                      </p:cBhvr>
                                      <p:to>
                                        <p:strVal val="visible"/>
                                      </p:to>
                                    </p:set>
                                    <p:anim calcmode="lin" valueType="num">
                                      <p:cBhvr additive="base">
                                        <p:cTn id="40" dur="500"/>
                                        <p:tgtEl>
                                          <p:spTgt spid="153"/>
                                        </p:tgtEl>
                                        <p:attrNameLst>
                                          <p:attrName>ppt_x</p:attrName>
                                        </p:attrNameLst>
                                      </p:cBhvr>
                                      <p:tavLst>
                                        <p:tav tm="0">
                                          <p:val>
                                            <p:strVal val="#ppt_x+#ppt_w*1.125000"/>
                                          </p:val>
                                        </p:tav>
                                        <p:tav tm="100000">
                                          <p:val>
                                            <p:strVal val="#ppt_x"/>
                                          </p:val>
                                        </p:tav>
                                      </p:tavLst>
                                    </p:anim>
                                    <p:animEffect transition="in" filter="wipe(left)">
                                      <p:cBhvr>
                                        <p:cTn id="4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48" grpId="0" animBg="1"/>
      <p:bldP spid="150" grpId="0" animBg="1"/>
      <p:bldP spid="151" grpId="0" animBg="1"/>
      <p:bldP spid="152" grpId="0" animBg="1"/>
      <p:bldP spid="153" grpId="0" animBg="1"/>
      <p:bldP spid="1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圓角矩形 1">
            <a:extLst>
              <a:ext uri="{FF2B5EF4-FFF2-40B4-BE49-F238E27FC236}">
                <a16:creationId xmlns:a16="http://schemas.microsoft.com/office/drawing/2014/main" id="{8C7C68E1-958D-11C8-D806-A79EA86CB4D5}"/>
              </a:ext>
            </a:extLst>
          </p:cNvPr>
          <p:cNvSpPr/>
          <p:nvPr/>
        </p:nvSpPr>
        <p:spPr bwMode="auto">
          <a:xfrm>
            <a:off x="2580679" y="2264180"/>
            <a:ext cx="1716862" cy="1053953"/>
          </a:xfrm>
          <a:prstGeom prst="round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06" name="圓角矩形 1">
            <a:extLst>
              <a:ext uri="{FF2B5EF4-FFF2-40B4-BE49-F238E27FC236}">
                <a16:creationId xmlns:a16="http://schemas.microsoft.com/office/drawing/2014/main" id="{E5BDB1D2-8B40-CCF0-5539-983DC91A2502}"/>
              </a:ext>
            </a:extLst>
          </p:cNvPr>
          <p:cNvSpPr/>
          <p:nvPr/>
        </p:nvSpPr>
        <p:spPr bwMode="auto">
          <a:xfrm>
            <a:off x="2580679" y="3738571"/>
            <a:ext cx="1716862" cy="1053953"/>
          </a:xfrm>
          <a:prstGeom prst="round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4" name="圓角矩形 1">
            <a:extLst>
              <a:ext uri="{FF2B5EF4-FFF2-40B4-BE49-F238E27FC236}">
                <a16:creationId xmlns:a16="http://schemas.microsoft.com/office/drawing/2014/main" id="{9AE468E1-8F8A-92BD-A927-1BFD6AD8F9AA}"/>
              </a:ext>
            </a:extLst>
          </p:cNvPr>
          <p:cNvSpPr/>
          <p:nvPr/>
        </p:nvSpPr>
        <p:spPr bwMode="auto">
          <a:xfrm>
            <a:off x="7871289" y="3662754"/>
            <a:ext cx="1716862" cy="1085431"/>
          </a:xfrm>
          <a:prstGeom prst="round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5" name="圓角矩形 1">
            <a:extLst>
              <a:ext uri="{FF2B5EF4-FFF2-40B4-BE49-F238E27FC236}">
                <a16:creationId xmlns:a16="http://schemas.microsoft.com/office/drawing/2014/main" id="{60EFF385-59EE-8221-01E2-273530CF1C49}"/>
              </a:ext>
            </a:extLst>
          </p:cNvPr>
          <p:cNvSpPr/>
          <p:nvPr/>
        </p:nvSpPr>
        <p:spPr bwMode="auto">
          <a:xfrm>
            <a:off x="7871289" y="2196645"/>
            <a:ext cx="1716862" cy="1109891"/>
          </a:xfrm>
          <a:prstGeom prst="round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8" name="橢圓 117">
            <a:extLst>
              <a:ext uri="{FF2B5EF4-FFF2-40B4-BE49-F238E27FC236}">
                <a16:creationId xmlns:a16="http://schemas.microsoft.com/office/drawing/2014/main" id="{E8F17102-3E40-0995-E7A1-8A77AC82742D}"/>
              </a:ext>
            </a:extLst>
          </p:cNvPr>
          <p:cNvSpPr/>
          <p:nvPr/>
        </p:nvSpPr>
        <p:spPr bwMode="auto">
          <a:xfrm>
            <a:off x="4343003" y="1903624"/>
            <a:ext cx="3467271" cy="3173406"/>
          </a:xfrm>
          <a:prstGeom prst="ellipse">
            <a:avLst/>
          </a:prstGeom>
          <a:solidFill>
            <a:schemeClr val="bg1">
              <a:lumMod val="85000"/>
            </a:schemeClr>
          </a:solidFill>
          <a:ln w="19050" cap="sq" cmpd="sng" algn="ctr">
            <a:solidFill>
              <a:srgbClr val="C0B49B"/>
            </a:solidFill>
            <a:prstDash val="solid"/>
            <a:round/>
            <a:headEnd type="none" w="sm" len="sm"/>
            <a:tailEnd type="none" w="sm" len="sm"/>
          </a:ln>
          <a:effectLst/>
        </p:spPr>
        <p:txBody>
          <a:bodyPr vert="horz" wrap="square" lIns="91429" tIns="45715" rIns="91429" bIns="45715" numCol="1" rtlCol="0" anchor="t" anchorCtr="0" compatLnSpc="1">
            <a:prstTxWarp prst="textNoShape">
              <a:avLst/>
            </a:prstTxWarp>
          </a:bodyPr>
          <a:lstStyle/>
          <a:p>
            <a:pPr marL="0" marR="0" lvl="0" indent="0" algn="l" defTabSz="914273"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mn-cs"/>
            </a:endParaRPr>
          </a:p>
        </p:txBody>
      </p:sp>
      <p:sp>
        <p:nvSpPr>
          <p:cNvPr id="52" name="椭圆 2">
            <a:extLst>
              <a:ext uri="{FF2B5EF4-FFF2-40B4-BE49-F238E27FC236}">
                <a16:creationId xmlns:a16="http://schemas.microsoft.com/office/drawing/2014/main" id="{C3C1EB0E-82B8-0939-3867-85B9473A36A7}"/>
              </a:ext>
            </a:extLst>
          </p:cNvPr>
          <p:cNvSpPr/>
          <p:nvPr/>
        </p:nvSpPr>
        <p:spPr>
          <a:xfrm flipV="1">
            <a:off x="7751991" y="6003676"/>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4" name="椭圆 2"/>
          <p:cNvSpPr/>
          <p:nvPr/>
        </p:nvSpPr>
        <p:spPr>
          <a:xfrm>
            <a:off x="7677099" y="1239890"/>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6" name="椭圆 2"/>
          <p:cNvSpPr/>
          <p:nvPr/>
        </p:nvSpPr>
        <p:spPr>
          <a:xfrm flipH="1">
            <a:off x="3757378" y="1239890"/>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7" name="椭圆 2"/>
          <p:cNvSpPr/>
          <p:nvPr/>
        </p:nvSpPr>
        <p:spPr>
          <a:xfrm flipH="1" flipV="1">
            <a:off x="3757378" y="5983112"/>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8" name="KSO_GT1.4"/>
          <p:cNvSpPr/>
          <p:nvPr/>
        </p:nvSpPr>
        <p:spPr>
          <a:xfrm rot="2479457" flipV="1">
            <a:off x="5789112" y="473635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459000" tIns="324000" rIns="6858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9" name="KSO_GT1.3"/>
          <p:cNvSpPr/>
          <p:nvPr/>
        </p:nvSpPr>
        <p:spPr>
          <a:xfrm rot="19120543" flipH="1" flipV="1">
            <a:off x="3841977" y="473635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0" tIns="324000" rIns="45900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70" name="KSO_GT1.2"/>
          <p:cNvSpPr/>
          <p:nvPr/>
        </p:nvSpPr>
        <p:spPr>
          <a:xfrm rot="19120543">
            <a:off x="5799936" y="681541"/>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0" tIns="324000" rIns="45900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sp>
        <p:nvSpPr>
          <p:cNvPr id="71" name="KSO_GT1.1"/>
          <p:cNvSpPr/>
          <p:nvPr/>
        </p:nvSpPr>
        <p:spPr>
          <a:xfrm rot="2479457" flipH="1">
            <a:off x="3852801" y="681541"/>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459000" tIns="324000" rIns="6858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cxnSp>
        <p:nvCxnSpPr>
          <p:cNvPr id="72" name="直接连接符 71"/>
          <p:cNvCxnSpPr>
            <a:cxnSpLocks/>
          </p:cNvCxnSpPr>
          <p:nvPr/>
        </p:nvCxnSpPr>
        <p:spPr>
          <a:xfrm>
            <a:off x="7327542" y="1577311"/>
            <a:ext cx="3097477"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cxnSpLocks/>
          </p:cNvCxnSpPr>
          <p:nvPr/>
        </p:nvCxnSpPr>
        <p:spPr>
          <a:xfrm>
            <a:off x="1855949" y="1577311"/>
            <a:ext cx="2995564"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867116" y="5983111"/>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cxnSpLocks/>
          </p:cNvCxnSpPr>
          <p:nvPr/>
        </p:nvCxnSpPr>
        <p:spPr>
          <a:xfrm>
            <a:off x="1821806" y="5983111"/>
            <a:ext cx="2592046"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sp>
        <p:nvSpPr>
          <p:cNvPr id="80" name="文本框 44"/>
          <p:cNvSpPr txBox="1"/>
          <p:nvPr/>
        </p:nvSpPr>
        <p:spPr>
          <a:xfrm>
            <a:off x="6093534" y="3032105"/>
            <a:ext cx="1676072"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Arial Unicode MS" panose="020B0604020202020204" pitchFamily="34" charset="-122"/>
              </a:rPr>
              <a:t>供應鏈管理</a:t>
            </a:r>
          </a:p>
        </p:txBody>
      </p:sp>
      <p:sp>
        <p:nvSpPr>
          <p:cNvPr id="85" name="文本框 49"/>
          <p:cNvSpPr txBox="1"/>
          <p:nvPr/>
        </p:nvSpPr>
        <p:spPr>
          <a:xfrm>
            <a:off x="1772130" y="5956426"/>
            <a:ext cx="2069196"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健康安全</a:t>
            </a:r>
          </a:p>
        </p:txBody>
      </p:sp>
      <p:sp>
        <p:nvSpPr>
          <p:cNvPr id="87" name="文本框 49"/>
          <p:cNvSpPr txBox="1"/>
          <p:nvPr/>
        </p:nvSpPr>
        <p:spPr>
          <a:xfrm>
            <a:off x="8404349" y="5995467"/>
            <a:ext cx="2069196" cy="400110"/>
          </a:xfrm>
          <a:prstGeom prst="rect">
            <a:avLst/>
          </a:prstGeom>
          <a:noFill/>
        </p:spPr>
        <p:txBody>
          <a:bodyPr wrap="square" lIns="91440" tIns="45720" rIns="91440" bIns="4572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道德</a:t>
            </a:r>
          </a:p>
        </p:txBody>
      </p:sp>
      <p:sp>
        <p:nvSpPr>
          <p:cNvPr id="89" name="文本框 49"/>
          <p:cNvSpPr txBox="1"/>
          <p:nvPr/>
        </p:nvSpPr>
        <p:spPr>
          <a:xfrm>
            <a:off x="1772130" y="1594494"/>
            <a:ext cx="2069196"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勞工</a:t>
            </a:r>
          </a:p>
        </p:txBody>
      </p:sp>
      <p:sp>
        <p:nvSpPr>
          <p:cNvPr id="91" name="文本框 49"/>
          <p:cNvSpPr txBox="1"/>
          <p:nvPr/>
        </p:nvSpPr>
        <p:spPr>
          <a:xfrm>
            <a:off x="8404349" y="1574765"/>
            <a:ext cx="2069196" cy="400110"/>
          </a:xfrm>
          <a:prstGeom prst="rect">
            <a:avLst/>
          </a:prstGeom>
          <a:noFill/>
        </p:spPr>
        <p:txBody>
          <a:bodyPr wrap="square" lIns="91440" tIns="45720" rIns="91440" bIns="4572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環境</a:t>
            </a:r>
          </a:p>
        </p:txBody>
      </p:sp>
      <p:sp>
        <p:nvSpPr>
          <p:cNvPr id="3" name="標題 2">
            <a:extLst>
              <a:ext uri="{FF2B5EF4-FFF2-40B4-BE49-F238E27FC236}">
                <a16:creationId xmlns:a16="http://schemas.microsoft.com/office/drawing/2014/main" id="{0C3E3A8A-6BAE-2281-CCE0-2F0F7B84024C}"/>
              </a:ext>
            </a:extLst>
          </p:cNvPr>
          <p:cNvSpPr>
            <a:spLocks noGrp="1"/>
          </p:cNvSpPr>
          <p:nvPr>
            <p:ph type="title"/>
          </p:nvPr>
        </p:nvSpPr>
        <p:spPr/>
        <p:txBody>
          <a:bodyPr/>
          <a:lstStyle/>
          <a:p>
            <a:r>
              <a:rPr lang="en-US" altLang="zh-TW" dirty="0"/>
              <a:t>RBA v7.1.1 SCOPE</a:t>
            </a:r>
            <a:endParaRPr lang="zh-TW" altLang="en-US" dirty="0"/>
          </a:p>
        </p:txBody>
      </p:sp>
      <p:grpSp>
        <p:nvGrpSpPr>
          <p:cNvPr id="8" name="群組 7">
            <a:extLst>
              <a:ext uri="{FF2B5EF4-FFF2-40B4-BE49-F238E27FC236}">
                <a16:creationId xmlns:a16="http://schemas.microsoft.com/office/drawing/2014/main" id="{6C17232E-87C0-EC17-8484-412A6CE4778E}"/>
              </a:ext>
            </a:extLst>
          </p:cNvPr>
          <p:cNvGrpSpPr/>
          <p:nvPr/>
        </p:nvGrpSpPr>
        <p:grpSpPr>
          <a:xfrm>
            <a:off x="934746" y="888697"/>
            <a:ext cx="969714" cy="952500"/>
            <a:chOff x="623083" y="2390187"/>
            <a:chExt cx="969714" cy="952500"/>
          </a:xfrm>
        </p:grpSpPr>
        <p:sp>
          <p:nvSpPr>
            <p:cNvPr id="48" name="橢圓 47">
              <a:extLst>
                <a:ext uri="{FF2B5EF4-FFF2-40B4-BE49-F238E27FC236}">
                  <a16:creationId xmlns:a16="http://schemas.microsoft.com/office/drawing/2014/main" id="{73B05C2C-F88C-A61B-7063-FF884D99CCC6}"/>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56" name="Picture 8">
              <a:extLst>
                <a:ext uri="{FF2B5EF4-FFF2-40B4-BE49-F238E27FC236}">
                  <a16:creationId xmlns:a16="http://schemas.microsoft.com/office/drawing/2014/main" id="{C51AB84B-9612-15BE-890E-E2902C4EE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a:extLst>
              <a:ext uri="{FF2B5EF4-FFF2-40B4-BE49-F238E27FC236}">
                <a16:creationId xmlns:a16="http://schemas.microsoft.com/office/drawing/2014/main" id="{A50B8A0A-C826-316C-B012-C2D3233523B9}"/>
              </a:ext>
            </a:extLst>
          </p:cNvPr>
          <p:cNvGrpSpPr/>
          <p:nvPr/>
        </p:nvGrpSpPr>
        <p:grpSpPr>
          <a:xfrm>
            <a:off x="934746" y="5219887"/>
            <a:ext cx="969714" cy="952500"/>
            <a:chOff x="925781" y="5057511"/>
            <a:chExt cx="969714" cy="952500"/>
          </a:xfrm>
        </p:grpSpPr>
        <p:sp>
          <p:nvSpPr>
            <p:cNvPr id="5" name="橢圓 4">
              <a:extLst>
                <a:ext uri="{FF2B5EF4-FFF2-40B4-BE49-F238E27FC236}">
                  <a16:creationId xmlns:a16="http://schemas.microsoft.com/office/drawing/2014/main" id="{FB8B8723-2D23-0E45-B4A7-7B6E915D1C95}"/>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58" name="Picture 10">
              <a:extLst>
                <a:ext uri="{FF2B5EF4-FFF2-40B4-BE49-F238E27FC236}">
                  <a16:creationId xmlns:a16="http://schemas.microsoft.com/office/drawing/2014/main" id="{6F739C3B-849C-515D-EFDB-BD9738C3B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群組 6">
            <a:extLst>
              <a:ext uri="{FF2B5EF4-FFF2-40B4-BE49-F238E27FC236}">
                <a16:creationId xmlns:a16="http://schemas.microsoft.com/office/drawing/2014/main" id="{3FD5E13A-A03A-D422-4B1D-077F82907A4B}"/>
              </a:ext>
            </a:extLst>
          </p:cNvPr>
          <p:cNvGrpSpPr/>
          <p:nvPr/>
        </p:nvGrpSpPr>
        <p:grpSpPr>
          <a:xfrm>
            <a:off x="10355064" y="871771"/>
            <a:ext cx="969714" cy="952500"/>
            <a:chOff x="10733093" y="2468637"/>
            <a:chExt cx="969714" cy="952500"/>
          </a:xfrm>
        </p:grpSpPr>
        <p:sp>
          <p:nvSpPr>
            <p:cNvPr id="51" name="橢圓 50">
              <a:extLst>
                <a:ext uri="{FF2B5EF4-FFF2-40B4-BE49-F238E27FC236}">
                  <a16:creationId xmlns:a16="http://schemas.microsoft.com/office/drawing/2014/main" id="{A015FB4C-8FD1-5847-5C85-15E55EC71493}"/>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0" name="Picture 12">
              <a:extLst>
                <a:ext uri="{FF2B5EF4-FFF2-40B4-BE49-F238E27FC236}">
                  <a16:creationId xmlns:a16="http://schemas.microsoft.com/office/drawing/2014/main" id="{78F18FCA-7984-84F3-9222-E365231D7D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群組 9">
            <a:extLst>
              <a:ext uri="{FF2B5EF4-FFF2-40B4-BE49-F238E27FC236}">
                <a16:creationId xmlns:a16="http://schemas.microsoft.com/office/drawing/2014/main" id="{294DD3A9-4085-7D3B-511C-C0EAC9AC37E2}"/>
              </a:ext>
            </a:extLst>
          </p:cNvPr>
          <p:cNvGrpSpPr/>
          <p:nvPr/>
        </p:nvGrpSpPr>
        <p:grpSpPr>
          <a:xfrm>
            <a:off x="10346113" y="5219887"/>
            <a:ext cx="969714" cy="952500"/>
            <a:chOff x="10879064" y="3960562"/>
            <a:chExt cx="969714" cy="952500"/>
          </a:xfrm>
        </p:grpSpPr>
        <p:sp>
          <p:nvSpPr>
            <p:cNvPr id="61" name="橢圓 60">
              <a:extLst>
                <a:ext uri="{FF2B5EF4-FFF2-40B4-BE49-F238E27FC236}">
                  <a16:creationId xmlns:a16="http://schemas.microsoft.com/office/drawing/2014/main" id="{ECE330F0-A4B3-E224-F8E9-5A0C5D26D5C2}"/>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2" name="Picture 14">
              <a:extLst>
                <a:ext uri="{FF2B5EF4-FFF2-40B4-BE49-F238E27FC236}">
                  <a16:creationId xmlns:a16="http://schemas.microsoft.com/office/drawing/2014/main" id="{C7B031BD-A9AB-7DE2-C738-D78D4B5897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文本框 13">
            <a:extLst>
              <a:ext uri="{FF2B5EF4-FFF2-40B4-BE49-F238E27FC236}">
                <a16:creationId xmlns:a16="http://schemas.microsoft.com/office/drawing/2014/main" id="{2E87FE05-1A1E-E033-4F73-A7E5ABE6B901}"/>
              </a:ext>
            </a:extLst>
          </p:cNvPr>
          <p:cNvSpPr txBox="1"/>
          <p:nvPr/>
        </p:nvSpPr>
        <p:spPr>
          <a:xfrm>
            <a:off x="1772130" y="92564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srgbClr val="246798"/>
                </a:solidFill>
                <a:effectLst/>
                <a:uLnTx/>
                <a:uFillTx/>
                <a:latin typeface="Arial Black" panose="020B0A04020102020204" pitchFamily="34" charset="0"/>
                <a:ea typeface="时尚中黑简体" panose="01010104010101010101" pitchFamily="2" charset="-122"/>
                <a:cs typeface="Arial" panose="020B0604020202020204" pitchFamily="34" charset="0"/>
              </a:rPr>
              <a:t>A</a:t>
            </a:r>
            <a:endParaRPr kumimoji="0" lang="zh-CN" altLang="en-US" sz="4800" b="0" i="0" u="none" strike="noStrike" kern="1200" cap="none" spc="0" normalizeH="0" baseline="0" noProof="0" dirty="0">
              <a:ln>
                <a:noFill/>
              </a:ln>
              <a:solidFill>
                <a:srgbClr val="246798"/>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0" name="文本框 13">
            <a:extLst>
              <a:ext uri="{FF2B5EF4-FFF2-40B4-BE49-F238E27FC236}">
                <a16:creationId xmlns:a16="http://schemas.microsoft.com/office/drawing/2014/main" id="{8D4231FA-CB57-9641-C367-C0867D408765}"/>
              </a:ext>
            </a:extLst>
          </p:cNvPr>
          <p:cNvSpPr txBox="1"/>
          <p:nvPr/>
        </p:nvSpPr>
        <p:spPr>
          <a:xfrm>
            <a:off x="9491281" y="532332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8063A1"/>
                </a:solidFill>
                <a:effectLst/>
                <a:uLnTx/>
                <a:uFillTx/>
                <a:latin typeface="Arial Black" panose="020B0A04020102020204" pitchFamily="34" charset="0"/>
                <a:ea typeface="时尚中黑简体" panose="01010104010101010101" pitchFamily="2" charset="-122"/>
                <a:cs typeface="Arial" panose="020B0604020202020204" pitchFamily="34" charset="0"/>
              </a:rPr>
              <a:t>D</a:t>
            </a:r>
            <a:endParaRPr kumimoji="0" lang="zh-CN" altLang="en-US" sz="4800" b="0" i="0" u="none" strike="noStrike" kern="1200" cap="none" spc="0" normalizeH="0" baseline="0" noProof="0" dirty="0">
              <a:ln>
                <a:noFill/>
              </a:ln>
              <a:solidFill>
                <a:srgbClr val="8063A1"/>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1" name="文本框 13">
            <a:extLst>
              <a:ext uri="{FF2B5EF4-FFF2-40B4-BE49-F238E27FC236}">
                <a16:creationId xmlns:a16="http://schemas.microsoft.com/office/drawing/2014/main" id="{167078D3-D9A6-824D-9D38-414982B8D506}"/>
              </a:ext>
            </a:extLst>
          </p:cNvPr>
          <p:cNvSpPr txBox="1"/>
          <p:nvPr/>
        </p:nvSpPr>
        <p:spPr>
          <a:xfrm>
            <a:off x="1772130" y="532831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C0504D"/>
                </a:solidFill>
                <a:effectLst/>
                <a:uLnTx/>
                <a:uFillTx/>
                <a:latin typeface="Arial Black" panose="020B0A04020102020204" pitchFamily="34" charset="0"/>
                <a:ea typeface="时尚中黑简体" panose="01010104010101010101" pitchFamily="2" charset="-122"/>
                <a:cs typeface="Arial" panose="020B0604020202020204" pitchFamily="34" charset="0"/>
              </a:rPr>
              <a:t>B</a:t>
            </a:r>
            <a:endParaRPr kumimoji="0" lang="zh-CN" altLang="en-US" sz="4800" b="0" i="0" u="none" strike="noStrike" kern="1200" cap="none" spc="0" normalizeH="0" baseline="0" noProof="0" dirty="0">
              <a:ln>
                <a:noFill/>
              </a:ln>
              <a:solidFill>
                <a:srgbClr val="C0504D"/>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3" name="文本框 13">
            <a:extLst>
              <a:ext uri="{FF2B5EF4-FFF2-40B4-BE49-F238E27FC236}">
                <a16:creationId xmlns:a16="http://schemas.microsoft.com/office/drawing/2014/main" id="{975D5FA1-537B-2DFF-1833-4A1B1244B05F}"/>
              </a:ext>
            </a:extLst>
          </p:cNvPr>
          <p:cNvSpPr txBox="1"/>
          <p:nvPr/>
        </p:nvSpPr>
        <p:spPr>
          <a:xfrm>
            <a:off x="9491281" y="929054"/>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9BBA58"/>
                </a:solidFill>
                <a:effectLst/>
                <a:uLnTx/>
                <a:uFillTx/>
                <a:latin typeface="Arial Black" panose="020B0A04020102020204" pitchFamily="34" charset="0"/>
                <a:ea typeface="时尚中黑简体" panose="01010104010101010101" pitchFamily="2" charset="-122"/>
                <a:cs typeface="Arial" panose="020B0604020202020204" pitchFamily="34" charset="0"/>
              </a:rPr>
              <a:t>C</a:t>
            </a:r>
            <a:endParaRPr kumimoji="0" lang="zh-CN" altLang="en-US" sz="4800" b="0" i="0" u="none" strike="noStrike" kern="1200" cap="none" spc="0" normalizeH="0" baseline="0" noProof="0" dirty="0">
              <a:ln>
                <a:noFill/>
              </a:ln>
              <a:solidFill>
                <a:srgbClr val="9BBA58"/>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pic>
        <p:nvPicPr>
          <p:cNvPr id="112" name="Picture 2" descr="new-icon-yellow-flag-250x126 - Trividia Health Australia">
            <a:extLst>
              <a:ext uri="{FF2B5EF4-FFF2-40B4-BE49-F238E27FC236}">
                <a16:creationId xmlns:a16="http://schemas.microsoft.com/office/drawing/2014/main" id="{D724069E-C1F2-CCF0-B81E-D9C9C6657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276" y="45386"/>
            <a:ext cx="1673236" cy="8433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5C686BB2-0DD2-B9CE-B296-C99BCEE4E73A}"/>
              </a:ext>
            </a:extLst>
          </p:cNvPr>
          <p:cNvGrpSpPr/>
          <p:nvPr/>
        </p:nvGrpSpPr>
        <p:grpSpPr>
          <a:xfrm>
            <a:off x="4693132" y="2526318"/>
            <a:ext cx="969714" cy="952500"/>
            <a:chOff x="6929275" y="2600391"/>
            <a:chExt cx="969714" cy="952500"/>
          </a:xfrm>
        </p:grpSpPr>
        <p:sp>
          <p:nvSpPr>
            <p:cNvPr id="96" name="橢圓 95">
              <a:extLst>
                <a:ext uri="{FF2B5EF4-FFF2-40B4-BE49-F238E27FC236}">
                  <a16:creationId xmlns:a16="http://schemas.microsoft.com/office/drawing/2014/main" id="{5CC3F8FC-00FB-1542-3068-87D2895BB879}"/>
                </a:ext>
              </a:extLst>
            </p:cNvPr>
            <p:cNvSpPr/>
            <p:nvPr/>
          </p:nvSpPr>
          <p:spPr bwMode="auto">
            <a:xfrm>
              <a:off x="6929275" y="2600391"/>
              <a:ext cx="969714" cy="952500"/>
            </a:xfrm>
            <a:prstGeom prst="ellipse">
              <a:avLst/>
            </a:prstGeom>
            <a:solidFill>
              <a:srgbClr val="3698D3"/>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4" name="Picture 16">
              <a:extLst>
                <a:ext uri="{FF2B5EF4-FFF2-40B4-BE49-F238E27FC236}">
                  <a16:creationId xmlns:a16="http://schemas.microsoft.com/office/drawing/2014/main" id="{DF2FEE48-B9FF-6A2F-68E8-03483470DD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7656" y="2762564"/>
              <a:ext cx="652952" cy="65295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文本框 13">
            <a:extLst>
              <a:ext uri="{FF2B5EF4-FFF2-40B4-BE49-F238E27FC236}">
                <a16:creationId xmlns:a16="http://schemas.microsoft.com/office/drawing/2014/main" id="{70F58FD9-51B7-1F86-FE7C-FD2FF32D780F}"/>
              </a:ext>
            </a:extLst>
          </p:cNvPr>
          <p:cNvSpPr txBox="1"/>
          <p:nvPr/>
        </p:nvSpPr>
        <p:spPr>
          <a:xfrm>
            <a:off x="5548525" y="2752697"/>
            <a:ext cx="787659" cy="830997"/>
          </a:xfrm>
          <a:prstGeom prst="rect">
            <a:avLst/>
          </a:prstGeom>
          <a:noFill/>
        </p:spPr>
        <p:txBody>
          <a:bodyPr wrap="square" lIns="91440" tIns="45720" rIns="91440" bIns="45720" rtlCol="0">
            <a:spAutoFit/>
          </a:bodyPr>
          <a:lstStyle>
            <a:defPPr>
              <a:defRPr lang="en-US"/>
            </a:defPPr>
            <a:lvl1pPr algn="ctr">
              <a:defRPr sz="4800">
                <a:solidFill>
                  <a:srgbClr val="4AACC5"/>
                </a:solidFill>
                <a:latin typeface="Arial Black" panose="020B0A04020102020204" pitchFamily="34" charset="0"/>
                <a:ea typeface="时尚中黑简体" panose="01010104010101010101" pitchFamily="2" charset="-122"/>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4AACC5"/>
                </a:solidFill>
                <a:effectLst/>
                <a:uLnTx/>
                <a:uFillTx/>
                <a:latin typeface="Arial Black" panose="020B0A04020102020204" pitchFamily="34" charset="0"/>
                <a:ea typeface="时尚中黑简体" panose="01010104010101010101" pitchFamily="2" charset="-122"/>
                <a:cs typeface="Arial" panose="020B0604020202020204" pitchFamily="34" charset="0"/>
              </a:rPr>
              <a:t>E</a:t>
            </a:r>
            <a:endParaRPr kumimoji="0" lang="zh-CN" altLang="en-US" sz="4800" b="0" i="0" u="none" strike="noStrike" kern="1200" cap="none" spc="0" normalizeH="0" baseline="0" noProof="0" dirty="0">
              <a:ln>
                <a:noFill/>
              </a:ln>
              <a:solidFill>
                <a:srgbClr val="4AACC5"/>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40" name="Rectangle 67">
            <a:extLst>
              <a:ext uri="{FF2B5EF4-FFF2-40B4-BE49-F238E27FC236}">
                <a16:creationId xmlns:a16="http://schemas.microsoft.com/office/drawing/2014/main" id="{2D9DA74B-19B7-E666-0B83-FD7C731B3B23}"/>
              </a:ext>
            </a:extLst>
          </p:cNvPr>
          <p:cNvSpPr>
            <a:spLocks noChangeArrowheads="1"/>
          </p:cNvSpPr>
          <p:nvPr/>
        </p:nvSpPr>
        <p:spPr bwMode="auto">
          <a:xfrm>
            <a:off x="5292973" y="3554363"/>
            <a:ext cx="1676072" cy="1109891"/>
          </a:xfrm>
          <a:prstGeom prst="rect">
            <a:avLst/>
          </a:prstGeom>
          <a:noFill/>
          <a:ln w="19050" cap="sq">
            <a:noFill/>
            <a:miter lim="800000"/>
            <a:headEnd type="none" w="sm" len="sm"/>
            <a:tailEnd type="none" w="sm" len="sm"/>
          </a:ln>
          <a:effectLst/>
        </p:spPr>
        <p:txBody>
          <a:bodyPr wrap="none" lIns="91429" tIns="45715" rIns="91429" bIns="45715" anchor="t"/>
          <a:lstStyle/>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E1)</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公司承諾</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E2)</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材料限制</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E3)</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負責任採購礦物</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E4)</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供應商責任</a:t>
            </a:r>
          </a:p>
        </p:txBody>
      </p:sp>
      <p:sp>
        <p:nvSpPr>
          <p:cNvPr id="93" name="矩形 92">
            <a:extLst>
              <a:ext uri="{FF2B5EF4-FFF2-40B4-BE49-F238E27FC236}">
                <a16:creationId xmlns:a16="http://schemas.microsoft.com/office/drawing/2014/main" id="{180AFC82-B452-5947-7469-19977B63ECE2}"/>
              </a:ext>
            </a:extLst>
          </p:cNvPr>
          <p:cNvSpPr/>
          <p:nvPr/>
        </p:nvSpPr>
        <p:spPr>
          <a:xfrm>
            <a:off x="321804" y="2083912"/>
            <a:ext cx="2133809" cy="1368524"/>
          </a:xfrm>
          <a:prstGeom prst="rect">
            <a:avLst/>
          </a:prstGeom>
          <a:solidFill>
            <a:srgbClr val="FA9319"/>
          </a:solidFill>
          <a:ln w="19050" cap="sq">
            <a:solidFill>
              <a:srgbClr val="F25A28"/>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自由選擇職業</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未成年工保護</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工作時間</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工資與福利</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人道的待遇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不岐視</a:t>
            </a: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不騷擾</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A7)</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自由結社</a:t>
            </a:r>
          </a:p>
        </p:txBody>
      </p:sp>
      <p:sp>
        <p:nvSpPr>
          <p:cNvPr id="94" name="矩形 93">
            <a:extLst>
              <a:ext uri="{FF2B5EF4-FFF2-40B4-BE49-F238E27FC236}">
                <a16:creationId xmlns:a16="http://schemas.microsoft.com/office/drawing/2014/main" id="{C08E2D32-F2E3-F9B2-21BD-F49EBEACE769}"/>
              </a:ext>
            </a:extLst>
          </p:cNvPr>
          <p:cNvSpPr/>
          <p:nvPr/>
        </p:nvSpPr>
        <p:spPr>
          <a:xfrm>
            <a:off x="311256" y="3587710"/>
            <a:ext cx="2144357" cy="1434955"/>
          </a:xfrm>
          <a:prstGeom prst="rect">
            <a:avLst/>
          </a:prstGeom>
          <a:solidFill>
            <a:srgbClr val="01AFF0"/>
          </a:solidFill>
          <a:ln w="19050" cap="sq">
            <a:solidFill>
              <a:srgbClr val="0070C0"/>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職業安全</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應急準備</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職業傷害與疾病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工業衛生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體力需求高的工作</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機器防護</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B7)</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餐廳、公共衛生和宿舍</a:t>
            </a:r>
          </a:p>
        </p:txBody>
      </p:sp>
      <p:sp>
        <p:nvSpPr>
          <p:cNvPr id="116" name="矩形 115">
            <a:extLst>
              <a:ext uri="{FF2B5EF4-FFF2-40B4-BE49-F238E27FC236}">
                <a16:creationId xmlns:a16="http://schemas.microsoft.com/office/drawing/2014/main" id="{2D6886FF-74AA-2645-3A99-F43C26E95562}"/>
              </a:ext>
            </a:extLst>
          </p:cNvPr>
          <p:cNvSpPr/>
          <p:nvPr/>
        </p:nvSpPr>
        <p:spPr>
          <a:xfrm>
            <a:off x="9705142" y="2076285"/>
            <a:ext cx="2133809" cy="1368524"/>
          </a:xfrm>
          <a:prstGeom prst="rect">
            <a:avLst/>
          </a:prstGeom>
          <a:solidFill>
            <a:srgbClr val="9BBA58"/>
          </a:solidFill>
          <a:ln w="19050" cap="sq">
            <a:solidFill>
              <a:srgbClr val="088239"/>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環境許可和報告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有害物質</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固體廢棄物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廢氣排放</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水資源管理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能源消耗和溫室氣體排放</a:t>
            </a:r>
          </a:p>
        </p:txBody>
      </p:sp>
      <p:sp>
        <p:nvSpPr>
          <p:cNvPr id="117" name="矩形 116">
            <a:extLst>
              <a:ext uri="{FF2B5EF4-FFF2-40B4-BE49-F238E27FC236}">
                <a16:creationId xmlns:a16="http://schemas.microsoft.com/office/drawing/2014/main" id="{E6CE9C94-D965-D0AD-3A3C-AB156D93BC88}"/>
              </a:ext>
            </a:extLst>
          </p:cNvPr>
          <p:cNvSpPr/>
          <p:nvPr/>
        </p:nvSpPr>
        <p:spPr>
          <a:xfrm>
            <a:off x="9694594" y="3580083"/>
            <a:ext cx="2144357" cy="1434955"/>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D1)</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無不正當利益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D2)</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信息公開</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D3)</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知識產權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D4)</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公平交易、廣告和競爭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D5)</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身份保密</a:t>
            </a:r>
            <a:endPar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D6)</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隱私</a:t>
            </a:r>
          </a:p>
        </p:txBody>
      </p:sp>
      <p:sp>
        <p:nvSpPr>
          <p:cNvPr id="2" name="文字方塊 1">
            <a:extLst>
              <a:ext uri="{FF2B5EF4-FFF2-40B4-BE49-F238E27FC236}">
                <a16:creationId xmlns:a16="http://schemas.microsoft.com/office/drawing/2014/main" id="{02630E3A-D6F7-7213-9288-AFA61F11CBC7}"/>
              </a:ext>
            </a:extLst>
          </p:cNvPr>
          <p:cNvSpPr txBox="1"/>
          <p:nvPr/>
        </p:nvSpPr>
        <p:spPr>
          <a:xfrm>
            <a:off x="5662847" y="370870"/>
            <a:ext cx="6529154" cy="570284"/>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RBA VAP </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操作手冊最終公開版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7.1.1</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版在</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2022</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年</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9</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26</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日更新公告</a:t>
            </a:r>
            <a:endPar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lang="en-US" altLang="zh-TW"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RBA VAP C</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ode interpretation</a:t>
            </a:r>
            <a:r>
              <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Final</a:t>
            </a:r>
            <a:r>
              <a:rPr lang="zh-TW" altLang="en-US"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Public Release.pdf (v7.1.1 Last updated on Sep.26, 2022)</a:t>
            </a:r>
            <a:endPar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65679604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圓角矩形 1">
            <a:extLst>
              <a:ext uri="{FF2B5EF4-FFF2-40B4-BE49-F238E27FC236}">
                <a16:creationId xmlns:a16="http://schemas.microsoft.com/office/drawing/2014/main" id="{8C7C68E1-958D-11C8-D806-A79EA86CB4D5}"/>
              </a:ext>
            </a:extLst>
          </p:cNvPr>
          <p:cNvSpPr/>
          <p:nvPr/>
        </p:nvSpPr>
        <p:spPr bwMode="auto">
          <a:xfrm>
            <a:off x="2580679" y="2264180"/>
            <a:ext cx="1716862" cy="1053953"/>
          </a:xfrm>
          <a:prstGeom prst="round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06" name="圓角矩形 1">
            <a:extLst>
              <a:ext uri="{FF2B5EF4-FFF2-40B4-BE49-F238E27FC236}">
                <a16:creationId xmlns:a16="http://schemas.microsoft.com/office/drawing/2014/main" id="{E5BDB1D2-8B40-CCF0-5539-983DC91A2502}"/>
              </a:ext>
            </a:extLst>
          </p:cNvPr>
          <p:cNvSpPr/>
          <p:nvPr/>
        </p:nvSpPr>
        <p:spPr bwMode="auto">
          <a:xfrm>
            <a:off x="2580679" y="3738571"/>
            <a:ext cx="1716862" cy="1053953"/>
          </a:xfrm>
          <a:prstGeom prst="round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4" name="圓角矩形 1">
            <a:extLst>
              <a:ext uri="{FF2B5EF4-FFF2-40B4-BE49-F238E27FC236}">
                <a16:creationId xmlns:a16="http://schemas.microsoft.com/office/drawing/2014/main" id="{9AE468E1-8F8A-92BD-A927-1BFD6AD8F9AA}"/>
              </a:ext>
            </a:extLst>
          </p:cNvPr>
          <p:cNvSpPr/>
          <p:nvPr/>
        </p:nvSpPr>
        <p:spPr bwMode="auto">
          <a:xfrm>
            <a:off x="7871289" y="3662754"/>
            <a:ext cx="1716862" cy="1085431"/>
          </a:xfrm>
          <a:prstGeom prst="round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5" name="圓角矩形 1">
            <a:extLst>
              <a:ext uri="{FF2B5EF4-FFF2-40B4-BE49-F238E27FC236}">
                <a16:creationId xmlns:a16="http://schemas.microsoft.com/office/drawing/2014/main" id="{60EFF385-59EE-8221-01E2-273530CF1C49}"/>
              </a:ext>
            </a:extLst>
          </p:cNvPr>
          <p:cNvSpPr/>
          <p:nvPr/>
        </p:nvSpPr>
        <p:spPr bwMode="auto">
          <a:xfrm>
            <a:off x="7871289" y="2196645"/>
            <a:ext cx="1716862" cy="1109891"/>
          </a:xfrm>
          <a:prstGeom prst="round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8" name="橢圓 117">
            <a:extLst>
              <a:ext uri="{FF2B5EF4-FFF2-40B4-BE49-F238E27FC236}">
                <a16:creationId xmlns:a16="http://schemas.microsoft.com/office/drawing/2014/main" id="{E8F17102-3E40-0995-E7A1-8A77AC82742D}"/>
              </a:ext>
            </a:extLst>
          </p:cNvPr>
          <p:cNvSpPr/>
          <p:nvPr/>
        </p:nvSpPr>
        <p:spPr bwMode="auto">
          <a:xfrm>
            <a:off x="4343003" y="1903624"/>
            <a:ext cx="3467271" cy="3173406"/>
          </a:xfrm>
          <a:prstGeom prst="ellipse">
            <a:avLst/>
          </a:prstGeom>
          <a:solidFill>
            <a:schemeClr val="bg1">
              <a:lumMod val="85000"/>
            </a:schemeClr>
          </a:solidFill>
          <a:ln w="19050" cap="sq" cmpd="sng" algn="ctr">
            <a:solidFill>
              <a:srgbClr val="C0B49B"/>
            </a:solidFill>
            <a:prstDash val="solid"/>
            <a:round/>
            <a:headEnd type="none" w="sm" len="sm"/>
            <a:tailEnd type="none" w="sm" len="sm"/>
          </a:ln>
          <a:effectLst/>
        </p:spPr>
        <p:txBody>
          <a:bodyPr vert="horz" wrap="square" lIns="91429" tIns="45715" rIns="91429" bIns="45715" numCol="1" rtlCol="0" anchor="t" anchorCtr="0" compatLnSpc="1">
            <a:prstTxWarp prst="textNoShape">
              <a:avLst/>
            </a:prstTxWarp>
          </a:bodyPr>
          <a:lstStyle/>
          <a:p>
            <a:pPr marL="0" marR="0" lvl="0" indent="0" algn="l" defTabSz="914273"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mn-cs"/>
            </a:endParaRPr>
          </a:p>
        </p:txBody>
      </p:sp>
      <p:sp>
        <p:nvSpPr>
          <p:cNvPr id="52" name="椭圆 2">
            <a:extLst>
              <a:ext uri="{FF2B5EF4-FFF2-40B4-BE49-F238E27FC236}">
                <a16:creationId xmlns:a16="http://schemas.microsoft.com/office/drawing/2014/main" id="{C3C1EB0E-82B8-0939-3867-85B9473A36A7}"/>
              </a:ext>
            </a:extLst>
          </p:cNvPr>
          <p:cNvSpPr/>
          <p:nvPr/>
        </p:nvSpPr>
        <p:spPr>
          <a:xfrm flipV="1">
            <a:off x="7751991" y="6003676"/>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4" name="椭圆 2"/>
          <p:cNvSpPr/>
          <p:nvPr/>
        </p:nvSpPr>
        <p:spPr>
          <a:xfrm>
            <a:off x="7677099" y="1239890"/>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6" name="椭圆 2"/>
          <p:cNvSpPr/>
          <p:nvPr/>
        </p:nvSpPr>
        <p:spPr>
          <a:xfrm flipH="1">
            <a:off x="3757378" y="1239890"/>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7" name="椭圆 2"/>
          <p:cNvSpPr/>
          <p:nvPr/>
        </p:nvSpPr>
        <p:spPr>
          <a:xfrm flipH="1" flipV="1">
            <a:off x="3757378" y="5983112"/>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8" name="KSO_GT1.4"/>
          <p:cNvSpPr/>
          <p:nvPr/>
        </p:nvSpPr>
        <p:spPr>
          <a:xfrm rot="2479457" flipV="1">
            <a:off x="5789112" y="473635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459000" tIns="324000" rIns="6858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9" name="KSO_GT1.3"/>
          <p:cNvSpPr/>
          <p:nvPr/>
        </p:nvSpPr>
        <p:spPr>
          <a:xfrm rot="19120543" flipH="1" flipV="1">
            <a:off x="3841977" y="473635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0" tIns="324000" rIns="45900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70" name="KSO_GT1.2"/>
          <p:cNvSpPr/>
          <p:nvPr/>
        </p:nvSpPr>
        <p:spPr>
          <a:xfrm rot="19120543">
            <a:off x="5799936" y="681541"/>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0" tIns="324000" rIns="45900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sp>
        <p:nvSpPr>
          <p:cNvPr id="71" name="KSO_GT1.1"/>
          <p:cNvSpPr/>
          <p:nvPr/>
        </p:nvSpPr>
        <p:spPr>
          <a:xfrm rot="2479457" flipH="1">
            <a:off x="3852801" y="681541"/>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459000" tIns="324000" rIns="6858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cxnSp>
        <p:nvCxnSpPr>
          <p:cNvPr id="72" name="直接连接符 71"/>
          <p:cNvCxnSpPr>
            <a:cxnSpLocks/>
          </p:cNvCxnSpPr>
          <p:nvPr/>
        </p:nvCxnSpPr>
        <p:spPr>
          <a:xfrm>
            <a:off x="7327542" y="1577311"/>
            <a:ext cx="3097477"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cxnSpLocks/>
          </p:cNvCxnSpPr>
          <p:nvPr/>
        </p:nvCxnSpPr>
        <p:spPr>
          <a:xfrm>
            <a:off x="1855949" y="1577311"/>
            <a:ext cx="2995564"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867116" y="5983111"/>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cxnSpLocks/>
          </p:cNvCxnSpPr>
          <p:nvPr/>
        </p:nvCxnSpPr>
        <p:spPr>
          <a:xfrm>
            <a:off x="1821806" y="5983111"/>
            <a:ext cx="2592046"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sp>
        <p:nvSpPr>
          <p:cNvPr id="80" name="文本框 44"/>
          <p:cNvSpPr txBox="1"/>
          <p:nvPr/>
        </p:nvSpPr>
        <p:spPr>
          <a:xfrm>
            <a:off x="6048851" y="2592239"/>
            <a:ext cx="1676072"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Arial Unicode MS" panose="020B0604020202020204" pitchFamily="34" charset="-122"/>
              </a:rPr>
              <a:t>供應鏈管理</a:t>
            </a:r>
          </a:p>
        </p:txBody>
      </p:sp>
      <p:sp>
        <p:nvSpPr>
          <p:cNvPr id="85" name="文本框 49"/>
          <p:cNvSpPr txBox="1"/>
          <p:nvPr/>
        </p:nvSpPr>
        <p:spPr>
          <a:xfrm>
            <a:off x="1772130" y="5956426"/>
            <a:ext cx="2069196"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健康安全</a:t>
            </a:r>
          </a:p>
        </p:txBody>
      </p:sp>
      <p:sp>
        <p:nvSpPr>
          <p:cNvPr id="87" name="文本框 49"/>
          <p:cNvSpPr txBox="1"/>
          <p:nvPr/>
        </p:nvSpPr>
        <p:spPr>
          <a:xfrm>
            <a:off x="8404349" y="5995467"/>
            <a:ext cx="2069196" cy="400110"/>
          </a:xfrm>
          <a:prstGeom prst="rect">
            <a:avLst/>
          </a:prstGeom>
          <a:noFill/>
        </p:spPr>
        <p:txBody>
          <a:bodyPr wrap="square" lIns="91440" tIns="45720" rIns="91440" bIns="4572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道德</a:t>
            </a:r>
          </a:p>
        </p:txBody>
      </p:sp>
      <p:sp>
        <p:nvSpPr>
          <p:cNvPr id="89" name="文本框 49"/>
          <p:cNvSpPr txBox="1"/>
          <p:nvPr/>
        </p:nvSpPr>
        <p:spPr>
          <a:xfrm>
            <a:off x="1772130" y="1594494"/>
            <a:ext cx="2069196"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勞工</a:t>
            </a:r>
          </a:p>
        </p:txBody>
      </p:sp>
      <p:sp>
        <p:nvSpPr>
          <p:cNvPr id="91" name="文本框 49"/>
          <p:cNvSpPr txBox="1"/>
          <p:nvPr/>
        </p:nvSpPr>
        <p:spPr>
          <a:xfrm>
            <a:off x="8404349" y="1574765"/>
            <a:ext cx="2069196" cy="400110"/>
          </a:xfrm>
          <a:prstGeom prst="rect">
            <a:avLst/>
          </a:prstGeom>
          <a:noFill/>
        </p:spPr>
        <p:txBody>
          <a:bodyPr wrap="square" lIns="91440" tIns="45720" rIns="91440" bIns="4572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環境</a:t>
            </a:r>
          </a:p>
        </p:txBody>
      </p:sp>
      <p:sp>
        <p:nvSpPr>
          <p:cNvPr id="3" name="標題 2">
            <a:extLst>
              <a:ext uri="{FF2B5EF4-FFF2-40B4-BE49-F238E27FC236}">
                <a16:creationId xmlns:a16="http://schemas.microsoft.com/office/drawing/2014/main" id="{0C3E3A8A-6BAE-2281-CCE0-2F0F7B84024C}"/>
              </a:ext>
            </a:extLst>
          </p:cNvPr>
          <p:cNvSpPr>
            <a:spLocks noGrp="1"/>
          </p:cNvSpPr>
          <p:nvPr>
            <p:ph type="title"/>
          </p:nvPr>
        </p:nvSpPr>
        <p:spPr/>
        <p:txBody>
          <a:bodyPr/>
          <a:lstStyle/>
          <a:p>
            <a:r>
              <a:rPr lang="zh-TW" altLang="en-US" dirty="0"/>
              <a:t>群聯電子 </a:t>
            </a:r>
            <a:r>
              <a:rPr lang="en-US" altLang="zh-TW" dirty="0"/>
              <a:t>RBA COC</a:t>
            </a:r>
            <a:r>
              <a:rPr lang="zh-TW" altLang="en-US" dirty="0"/>
              <a:t> </a:t>
            </a:r>
            <a:r>
              <a:rPr lang="en-US" altLang="zh-TW" dirty="0"/>
              <a:t>v7.1.1 SCOPE</a:t>
            </a:r>
            <a:endParaRPr lang="zh-TW" altLang="en-US" dirty="0"/>
          </a:p>
        </p:txBody>
      </p:sp>
      <p:grpSp>
        <p:nvGrpSpPr>
          <p:cNvPr id="8" name="群組 7">
            <a:extLst>
              <a:ext uri="{FF2B5EF4-FFF2-40B4-BE49-F238E27FC236}">
                <a16:creationId xmlns:a16="http://schemas.microsoft.com/office/drawing/2014/main" id="{6C17232E-87C0-EC17-8484-412A6CE4778E}"/>
              </a:ext>
            </a:extLst>
          </p:cNvPr>
          <p:cNvGrpSpPr/>
          <p:nvPr/>
        </p:nvGrpSpPr>
        <p:grpSpPr>
          <a:xfrm>
            <a:off x="934746" y="888697"/>
            <a:ext cx="969714" cy="952500"/>
            <a:chOff x="623083" y="2390187"/>
            <a:chExt cx="969714" cy="952500"/>
          </a:xfrm>
        </p:grpSpPr>
        <p:sp>
          <p:nvSpPr>
            <p:cNvPr id="48" name="橢圓 47">
              <a:extLst>
                <a:ext uri="{FF2B5EF4-FFF2-40B4-BE49-F238E27FC236}">
                  <a16:creationId xmlns:a16="http://schemas.microsoft.com/office/drawing/2014/main" id="{73B05C2C-F88C-A61B-7063-FF884D99CCC6}"/>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56" name="Picture 8">
              <a:extLst>
                <a:ext uri="{FF2B5EF4-FFF2-40B4-BE49-F238E27FC236}">
                  <a16:creationId xmlns:a16="http://schemas.microsoft.com/office/drawing/2014/main" id="{C51AB84B-9612-15BE-890E-E2902C4EE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a:extLst>
              <a:ext uri="{FF2B5EF4-FFF2-40B4-BE49-F238E27FC236}">
                <a16:creationId xmlns:a16="http://schemas.microsoft.com/office/drawing/2014/main" id="{A50B8A0A-C826-316C-B012-C2D3233523B9}"/>
              </a:ext>
            </a:extLst>
          </p:cNvPr>
          <p:cNvGrpSpPr/>
          <p:nvPr/>
        </p:nvGrpSpPr>
        <p:grpSpPr>
          <a:xfrm>
            <a:off x="934746" y="5219887"/>
            <a:ext cx="969714" cy="952500"/>
            <a:chOff x="925781" y="5057511"/>
            <a:chExt cx="969714" cy="952500"/>
          </a:xfrm>
        </p:grpSpPr>
        <p:sp>
          <p:nvSpPr>
            <p:cNvPr id="5" name="橢圓 4">
              <a:extLst>
                <a:ext uri="{FF2B5EF4-FFF2-40B4-BE49-F238E27FC236}">
                  <a16:creationId xmlns:a16="http://schemas.microsoft.com/office/drawing/2014/main" id="{FB8B8723-2D23-0E45-B4A7-7B6E915D1C95}"/>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58" name="Picture 10">
              <a:extLst>
                <a:ext uri="{FF2B5EF4-FFF2-40B4-BE49-F238E27FC236}">
                  <a16:creationId xmlns:a16="http://schemas.microsoft.com/office/drawing/2014/main" id="{6F739C3B-849C-515D-EFDB-BD9738C3B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群組 6">
            <a:extLst>
              <a:ext uri="{FF2B5EF4-FFF2-40B4-BE49-F238E27FC236}">
                <a16:creationId xmlns:a16="http://schemas.microsoft.com/office/drawing/2014/main" id="{3FD5E13A-A03A-D422-4B1D-077F82907A4B}"/>
              </a:ext>
            </a:extLst>
          </p:cNvPr>
          <p:cNvGrpSpPr/>
          <p:nvPr/>
        </p:nvGrpSpPr>
        <p:grpSpPr>
          <a:xfrm>
            <a:off x="10355064" y="871771"/>
            <a:ext cx="969714" cy="952500"/>
            <a:chOff x="10733093" y="2468637"/>
            <a:chExt cx="969714" cy="952500"/>
          </a:xfrm>
        </p:grpSpPr>
        <p:sp>
          <p:nvSpPr>
            <p:cNvPr id="51" name="橢圓 50">
              <a:extLst>
                <a:ext uri="{FF2B5EF4-FFF2-40B4-BE49-F238E27FC236}">
                  <a16:creationId xmlns:a16="http://schemas.microsoft.com/office/drawing/2014/main" id="{A015FB4C-8FD1-5847-5C85-15E55EC71493}"/>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0" name="Picture 12">
              <a:extLst>
                <a:ext uri="{FF2B5EF4-FFF2-40B4-BE49-F238E27FC236}">
                  <a16:creationId xmlns:a16="http://schemas.microsoft.com/office/drawing/2014/main" id="{78F18FCA-7984-84F3-9222-E365231D7D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群組 9">
            <a:extLst>
              <a:ext uri="{FF2B5EF4-FFF2-40B4-BE49-F238E27FC236}">
                <a16:creationId xmlns:a16="http://schemas.microsoft.com/office/drawing/2014/main" id="{294DD3A9-4085-7D3B-511C-C0EAC9AC37E2}"/>
              </a:ext>
            </a:extLst>
          </p:cNvPr>
          <p:cNvGrpSpPr/>
          <p:nvPr/>
        </p:nvGrpSpPr>
        <p:grpSpPr>
          <a:xfrm>
            <a:off x="10346113" y="5219887"/>
            <a:ext cx="969714" cy="952500"/>
            <a:chOff x="10879064" y="3960562"/>
            <a:chExt cx="969714" cy="952500"/>
          </a:xfrm>
        </p:grpSpPr>
        <p:sp>
          <p:nvSpPr>
            <p:cNvPr id="61" name="橢圓 60">
              <a:extLst>
                <a:ext uri="{FF2B5EF4-FFF2-40B4-BE49-F238E27FC236}">
                  <a16:creationId xmlns:a16="http://schemas.microsoft.com/office/drawing/2014/main" id="{ECE330F0-A4B3-E224-F8E9-5A0C5D26D5C2}"/>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2" name="Picture 14">
              <a:extLst>
                <a:ext uri="{FF2B5EF4-FFF2-40B4-BE49-F238E27FC236}">
                  <a16:creationId xmlns:a16="http://schemas.microsoft.com/office/drawing/2014/main" id="{C7B031BD-A9AB-7DE2-C738-D78D4B5897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文本框 13">
            <a:extLst>
              <a:ext uri="{FF2B5EF4-FFF2-40B4-BE49-F238E27FC236}">
                <a16:creationId xmlns:a16="http://schemas.microsoft.com/office/drawing/2014/main" id="{2E87FE05-1A1E-E033-4F73-A7E5ABE6B901}"/>
              </a:ext>
            </a:extLst>
          </p:cNvPr>
          <p:cNvSpPr txBox="1"/>
          <p:nvPr/>
        </p:nvSpPr>
        <p:spPr>
          <a:xfrm>
            <a:off x="1772130" y="92564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srgbClr val="246798"/>
                </a:solidFill>
                <a:effectLst/>
                <a:uLnTx/>
                <a:uFillTx/>
                <a:latin typeface="Arial Black" panose="020B0A04020102020204" pitchFamily="34" charset="0"/>
                <a:ea typeface="时尚中黑简体" panose="01010104010101010101" pitchFamily="2" charset="-122"/>
                <a:cs typeface="Arial" panose="020B0604020202020204" pitchFamily="34" charset="0"/>
              </a:rPr>
              <a:t>A</a:t>
            </a:r>
            <a:endParaRPr kumimoji="0" lang="zh-CN" altLang="en-US" sz="4800" b="0" i="0" u="none" strike="noStrike" kern="1200" cap="none" spc="0" normalizeH="0" baseline="0" noProof="0" dirty="0">
              <a:ln>
                <a:noFill/>
              </a:ln>
              <a:solidFill>
                <a:srgbClr val="246798"/>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0" name="文本框 13">
            <a:extLst>
              <a:ext uri="{FF2B5EF4-FFF2-40B4-BE49-F238E27FC236}">
                <a16:creationId xmlns:a16="http://schemas.microsoft.com/office/drawing/2014/main" id="{8D4231FA-CB57-9641-C367-C0867D408765}"/>
              </a:ext>
            </a:extLst>
          </p:cNvPr>
          <p:cNvSpPr txBox="1"/>
          <p:nvPr/>
        </p:nvSpPr>
        <p:spPr>
          <a:xfrm>
            <a:off x="9491281" y="532332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8063A1"/>
                </a:solidFill>
                <a:effectLst/>
                <a:uLnTx/>
                <a:uFillTx/>
                <a:latin typeface="Arial Black" panose="020B0A04020102020204" pitchFamily="34" charset="0"/>
                <a:ea typeface="时尚中黑简体" panose="01010104010101010101" pitchFamily="2" charset="-122"/>
                <a:cs typeface="Arial" panose="020B0604020202020204" pitchFamily="34" charset="0"/>
              </a:rPr>
              <a:t>D</a:t>
            </a:r>
            <a:endParaRPr kumimoji="0" lang="zh-CN" altLang="en-US" sz="4800" b="0" i="0" u="none" strike="noStrike" kern="1200" cap="none" spc="0" normalizeH="0" baseline="0" noProof="0" dirty="0">
              <a:ln>
                <a:noFill/>
              </a:ln>
              <a:solidFill>
                <a:srgbClr val="8063A1"/>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1" name="文本框 13">
            <a:extLst>
              <a:ext uri="{FF2B5EF4-FFF2-40B4-BE49-F238E27FC236}">
                <a16:creationId xmlns:a16="http://schemas.microsoft.com/office/drawing/2014/main" id="{167078D3-D9A6-824D-9D38-414982B8D506}"/>
              </a:ext>
            </a:extLst>
          </p:cNvPr>
          <p:cNvSpPr txBox="1"/>
          <p:nvPr/>
        </p:nvSpPr>
        <p:spPr>
          <a:xfrm>
            <a:off x="1772130" y="532831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C0504D"/>
                </a:solidFill>
                <a:effectLst/>
                <a:uLnTx/>
                <a:uFillTx/>
                <a:latin typeface="Arial Black" panose="020B0A04020102020204" pitchFamily="34" charset="0"/>
                <a:ea typeface="时尚中黑简体" panose="01010104010101010101" pitchFamily="2" charset="-122"/>
                <a:cs typeface="Arial" panose="020B0604020202020204" pitchFamily="34" charset="0"/>
              </a:rPr>
              <a:t>B</a:t>
            </a:r>
            <a:endParaRPr kumimoji="0" lang="zh-CN" altLang="en-US" sz="4800" b="0" i="0" u="none" strike="noStrike" kern="1200" cap="none" spc="0" normalizeH="0" baseline="0" noProof="0" dirty="0">
              <a:ln>
                <a:noFill/>
              </a:ln>
              <a:solidFill>
                <a:srgbClr val="C0504D"/>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3" name="文本框 13">
            <a:extLst>
              <a:ext uri="{FF2B5EF4-FFF2-40B4-BE49-F238E27FC236}">
                <a16:creationId xmlns:a16="http://schemas.microsoft.com/office/drawing/2014/main" id="{975D5FA1-537B-2DFF-1833-4A1B1244B05F}"/>
              </a:ext>
            </a:extLst>
          </p:cNvPr>
          <p:cNvSpPr txBox="1"/>
          <p:nvPr/>
        </p:nvSpPr>
        <p:spPr>
          <a:xfrm>
            <a:off x="9491281" y="929054"/>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9BBA58"/>
                </a:solidFill>
                <a:effectLst/>
                <a:uLnTx/>
                <a:uFillTx/>
                <a:latin typeface="Arial Black" panose="020B0A04020102020204" pitchFamily="34" charset="0"/>
                <a:ea typeface="时尚中黑简体" panose="01010104010101010101" pitchFamily="2" charset="-122"/>
                <a:cs typeface="Arial" panose="020B0604020202020204" pitchFamily="34" charset="0"/>
              </a:rPr>
              <a:t>C</a:t>
            </a:r>
            <a:endParaRPr kumimoji="0" lang="zh-CN" altLang="en-US" sz="4800" b="0" i="0" u="none" strike="noStrike" kern="1200" cap="none" spc="0" normalizeH="0" baseline="0" noProof="0" dirty="0">
              <a:ln>
                <a:noFill/>
              </a:ln>
              <a:solidFill>
                <a:srgbClr val="9BBA58"/>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pic>
        <p:nvPicPr>
          <p:cNvPr id="112" name="Picture 2" descr="new-icon-yellow-flag-250x126 - Trividia Health Australia">
            <a:extLst>
              <a:ext uri="{FF2B5EF4-FFF2-40B4-BE49-F238E27FC236}">
                <a16:creationId xmlns:a16="http://schemas.microsoft.com/office/drawing/2014/main" id="{D724069E-C1F2-CCF0-B81E-D9C9C6657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6330" y="-984"/>
            <a:ext cx="1673236" cy="8433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5C686BB2-0DD2-B9CE-B296-C99BCEE4E73A}"/>
              </a:ext>
            </a:extLst>
          </p:cNvPr>
          <p:cNvGrpSpPr/>
          <p:nvPr/>
        </p:nvGrpSpPr>
        <p:grpSpPr>
          <a:xfrm>
            <a:off x="4703510" y="2085452"/>
            <a:ext cx="969714" cy="952500"/>
            <a:chOff x="6929275" y="2600391"/>
            <a:chExt cx="969714" cy="952500"/>
          </a:xfrm>
        </p:grpSpPr>
        <p:sp>
          <p:nvSpPr>
            <p:cNvPr id="96" name="橢圓 95">
              <a:extLst>
                <a:ext uri="{FF2B5EF4-FFF2-40B4-BE49-F238E27FC236}">
                  <a16:creationId xmlns:a16="http://schemas.microsoft.com/office/drawing/2014/main" id="{5CC3F8FC-00FB-1542-3068-87D2895BB879}"/>
                </a:ext>
              </a:extLst>
            </p:cNvPr>
            <p:cNvSpPr/>
            <p:nvPr/>
          </p:nvSpPr>
          <p:spPr bwMode="auto">
            <a:xfrm>
              <a:off x="6929275" y="2600391"/>
              <a:ext cx="969714" cy="952500"/>
            </a:xfrm>
            <a:prstGeom prst="ellipse">
              <a:avLst/>
            </a:prstGeom>
            <a:solidFill>
              <a:srgbClr val="3698D3"/>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4" name="Picture 16">
              <a:extLst>
                <a:ext uri="{FF2B5EF4-FFF2-40B4-BE49-F238E27FC236}">
                  <a16:creationId xmlns:a16="http://schemas.microsoft.com/office/drawing/2014/main" id="{DF2FEE48-B9FF-6A2F-68E8-03483470DD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7656" y="2762564"/>
              <a:ext cx="652952" cy="65295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文本框 13">
            <a:extLst>
              <a:ext uri="{FF2B5EF4-FFF2-40B4-BE49-F238E27FC236}">
                <a16:creationId xmlns:a16="http://schemas.microsoft.com/office/drawing/2014/main" id="{70F58FD9-51B7-1F86-FE7C-FD2FF32D780F}"/>
              </a:ext>
            </a:extLst>
          </p:cNvPr>
          <p:cNvSpPr txBox="1"/>
          <p:nvPr/>
        </p:nvSpPr>
        <p:spPr>
          <a:xfrm>
            <a:off x="5501294" y="2279127"/>
            <a:ext cx="787659" cy="830997"/>
          </a:xfrm>
          <a:prstGeom prst="rect">
            <a:avLst/>
          </a:prstGeom>
          <a:noFill/>
        </p:spPr>
        <p:txBody>
          <a:bodyPr wrap="square" lIns="91440" tIns="45720" rIns="91440" bIns="45720" rtlCol="0">
            <a:spAutoFit/>
          </a:bodyPr>
          <a:lstStyle>
            <a:defPPr>
              <a:defRPr lang="en-US"/>
            </a:defPPr>
            <a:lvl1pPr algn="ctr">
              <a:defRPr sz="4800">
                <a:solidFill>
                  <a:srgbClr val="4AACC5"/>
                </a:solidFill>
                <a:latin typeface="Arial Black" panose="020B0A04020102020204" pitchFamily="34" charset="0"/>
                <a:ea typeface="时尚中黑简体" panose="01010104010101010101" pitchFamily="2" charset="-122"/>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4AACC5"/>
                </a:solidFill>
                <a:effectLst/>
                <a:uLnTx/>
                <a:uFillTx/>
                <a:latin typeface="Arial Black" panose="020B0A04020102020204" pitchFamily="34" charset="0"/>
                <a:ea typeface="时尚中黑简体" panose="01010104010101010101" pitchFamily="2" charset="-122"/>
                <a:cs typeface="Arial" panose="020B0604020202020204" pitchFamily="34" charset="0"/>
              </a:rPr>
              <a:t>E</a:t>
            </a:r>
            <a:endParaRPr kumimoji="0" lang="zh-CN" altLang="en-US" sz="4800" b="0" i="0" u="none" strike="noStrike" kern="1200" cap="none" spc="0" normalizeH="0" baseline="0" noProof="0" dirty="0">
              <a:ln>
                <a:noFill/>
              </a:ln>
              <a:solidFill>
                <a:srgbClr val="4AACC5"/>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40" name="Rectangle 67">
            <a:extLst>
              <a:ext uri="{FF2B5EF4-FFF2-40B4-BE49-F238E27FC236}">
                <a16:creationId xmlns:a16="http://schemas.microsoft.com/office/drawing/2014/main" id="{2D9DA74B-19B7-E666-0B83-FD7C731B3B23}"/>
              </a:ext>
            </a:extLst>
          </p:cNvPr>
          <p:cNvSpPr>
            <a:spLocks noChangeArrowheads="1"/>
          </p:cNvSpPr>
          <p:nvPr/>
        </p:nvSpPr>
        <p:spPr bwMode="auto">
          <a:xfrm>
            <a:off x="5035282" y="3128019"/>
            <a:ext cx="1676072" cy="1109891"/>
          </a:xfrm>
          <a:prstGeom prst="rect">
            <a:avLst/>
          </a:prstGeom>
          <a:noFill/>
          <a:ln w="19050" cap="sq">
            <a:noFill/>
            <a:miter lim="800000"/>
            <a:headEnd type="none" w="sm" len="sm"/>
            <a:tailEnd type="none" w="sm" len="sm"/>
          </a:ln>
          <a:effectLst/>
        </p:spPr>
        <p:txBody>
          <a:bodyPr wrap="none" lIns="91429" tIns="45715" rIns="91429" bIns="45715" anchor="t"/>
          <a:lstStyle/>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E1)</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公司承諾</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E2)</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材料限制</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E3)</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負責任採購礦物</a:t>
            </a:r>
            <a:endPar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rPr>
              <a:t>E4</a:t>
            </a:r>
            <a:r>
              <a:rPr lang="en-US" altLang="zh-TW" sz="1400" b="1" dirty="0">
                <a:solidFill>
                  <a:srgbClr val="FF6600"/>
                </a:solidFill>
                <a:latin typeface="Microsoft YaHei" panose="020B0503020204020204" pitchFamily="34" charset="-122"/>
                <a:ea typeface="Microsoft YaHei" panose="020B0503020204020204" pitchFamily="34" charset="-122"/>
                <a:cs typeface="Times New Roman" pitchFamily="18" charset="0"/>
              </a:rPr>
              <a:t>)</a:t>
            </a:r>
            <a:r>
              <a:rPr kumimoji="0" lang="zh-TW" altLang="en-US"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rPr>
              <a:t>因應氣候變遷 </a:t>
            </a:r>
            <a:r>
              <a:rPr kumimoji="0" lang="en-US" altLang="zh-TW"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rPr>
              <a:t>※</a:t>
            </a:r>
          </a:p>
          <a:p>
            <a:pPr>
              <a:tabLst>
                <a:tab pos="1358866" algn="l"/>
              </a:tabLst>
              <a:defRPr/>
            </a:pPr>
            <a:r>
              <a:rPr kumimoji="0" lang="en-US" altLang="zh-TW"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rPr>
              <a:t>E5</a:t>
            </a:r>
            <a:r>
              <a:rPr lang="en-US" altLang="zh-TW" sz="1400" b="1" dirty="0">
                <a:solidFill>
                  <a:srgbClr val="FF6600"/>
                </a:solidFill>
                <a:latin typeface="Microsoft YaHei" panose="020B0503020204020204" pitchFamily="34" charset="-122"/>
                <a:ea typeface="Microsoft YaHei" panose="020B0503020204020204" pitchFamily="34" charset="-122"/>
                <a:cs typeface="Times New Roman" pitchFamily="18" charset="0"/>
              </a:rPr>
              <a:t>)</a:t>
            </a:r>
            <a:r>
              <a:rPr kumimoji="0" lang="zh-TW" altLang="en-US"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rPr>
              <a:t>遏制潛在的假冒品威脅 </a:t>
            </a:r>
            <a:r>
              <a:rPr kumimoji="0" lang="en-US" altLang="zh-TW"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rPr>
              <a:t>※</a:t>
            </a:r>
            <a:endParaRPr kumimoji="0" lang="zh-TW" altLang="en-US" sz="1400" b="1" i="0" u="none" strike="noStrike" kern="1200" cap="none" spc="0" normalizeH="0" baseline="0" noProof="0" dirty="0">
              <a:ln>
                <a:noFill/>
              </a:ln>
              <a:solidFill>
                <a:srgbClr val="FF6600"/>
              </a:solidFill>
              <a:effectLst/>
              <a:uLnTx/>
              <a:uFillTx/>
              <a:latin typeface="Microsoft YaHei" panose="020B0503020204020204" pitchFamily="34" charset="-122"/>
              <a:ea typeface="Microsoft YaHei" panose="020B0503020204020204" pitchFamily="34"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E6)</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供應商責任</a:t>
            </a:r>
          </a:p>
        </p:txBody>
      </p:sp>
      <p:sp>
        <p:nvSpPr>
          <p:cNvPr id="93" name="矩形 92">
            <a:extLst>
              <a:ext uri="{FF2B5EF4-FFF2-40B4-BE49-F238E27FC236}">
                <a16:creationId xmlns:a16="http://schemas.microsoft.com/office/drawing/2014/main" id="{180AFC82-B452-5947-7469-19977B63ECE2}"/>
              </a:ext>
            </a:extLst>
          </p:cNvPr>
          <p:cNvSpPr/>
          <p:nvPr/>
        </p:nvSpPr>
        <p:spPr>
          <a:xfrm>
            <a:off x="321804" y="2083912"/>
            <a:ext cx="2133809" cy="1368524"/>
          </a:xfrm>
          <a:prstGeom prst="rect">
            <a:avLst/>
          </a:prstGeom>
          <a:solidFill>
            <a:srgbClr val="FA9319"/>
          </a:solidFill>
          <a:ln w="19050" cap="sq">
            <a:solidFill>
              <a:srgbClr val="F25A28"/>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自由選擇職業</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未成年工保護</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工作時間</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工資與福利</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人道的待遇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不岐視</a:t>
            </a: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不騷擾</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A7)</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自由結社</a:t>
            </a:r>
          </a:p>
        </p:txBody>
      </p:sp>
      <p:sp>
        <p:nvSpPr>
          <p:cNvPr id="94" name="矩形 93">
            <a:extLst>
              <a:ext uri="{FF2B5EF4-FFF2-40B4-BE49-F238E27FC236}">
                <a16:creationId xmlns:a16="http://schemas.microsoft.com/office/drawing/2014/main" id="{C08E2D32-F2E3-F9B2-21BD-F49EBEACE769}"/>
              </a:ext>
            </a:extLst>
          </p:cNvPr>
          <p:cNvSpPr/>
          <p:nvPr/>
        </p:nvSpPr>
        <p:spPr>
          <a:xfrm>
            <a:off x="311256" y="3587710"/>
            <a:ext cx="2144357" cy="1434955"/>
          </a:xfrm>
          <a:prstGeom prst="rect">
            <a:avLst/>
          </a:prstGeom>
          <a:solidFill>
            <a:srgbClr val="01AFF0"/>
          </a:solidFill>
          <a:ln w="19050" cap="sq">
            <a:solidFill>
              <a:srgbClr val="0070C0"/>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職業安全</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應急準備</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職業傷害與疾病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工業衛生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體力需求高的工作</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機器防護</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B7)</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餐廳、公共衛生和宿舍</a:t>
            </a:r>
          </a:p>
        </p:txBody>
      </p:sp>
      <p:sp>
        <p:nvSpPr>
          <p:cNvPr id="116" name="矩形 115">
            <a:extLst>
              <a:ext uri="{FF2B5EF4-FFF2-40B4-BE49-F238E27FC236}">
                <a16:creationId xmlns:a16="http://schemas.microsoft.com/office/drawing/2014/main" id="{2D6886FF-74AA-2645-3A99-F43C26E95562}"/>
              </a:ext>
            </a:extLst>
          </p:cNvPr>
          <p:cNvSpPr/>
          <p:nvPr/>
        </p:nvSpPr>
        <p:spPr>
          <a:xfrm>
            <a:off x="9705142" y="2076285"/>
            <a:ext cx="2133809" cy="1368524"/>
          </a:xfrm>
          <a:prstGeom prst="rect">
            <a:avLst/>
          </a:prstGeom>
          <a:solidFill>
            <a:srgbClr val="9BBA58"/>
          </a:solidFill>
          <a:ln w="19050" cap="sq">
            <a:solidFill>
              <a:srgbClr val="088239"/>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環境許可和報告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有害物質</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固體廢棄物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廢氣排放</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水資源管理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能源消耗和溫室氣體排放</a:t>
            </a:r>
          </a:p>
        </p:txBody>
      </p:sp>
      <p:sp>
        <p:nvSpPr>
          <p:cNvPr id="117" name="矩形 116">
            <a:extLst>
              <a:ext uri="{FF2B5EF4-FFF2-40B4-BE49-F238E27FC236}">
                <a16:creationId xmlns:a16="http://schemas.microsoft.com/office/drawing/2014/main" id="{E6CE9C94-D965-D0AD-3A3C-AB156D93BC88}"/>
              </a:ext>
            </a:extLst>
          </p:cNvPr>
          <p:cNvSpPr/>
          <p:nvPr/>
        </p:nvSpPr>
        <p:spPr>
          <a:xfrm>
            <a:off x="9694594" y="3580083"/>
            <a:ext cx="2144357" cy="1434955"/>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D1)</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無不正當利益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D2)</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信息公開</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D3)</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知識產權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D4)</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公平交易、廣告和競爭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D5)</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身份保密</a:t>
            </a:r>
            <a:endPar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D6)</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隱私</a:t>
            </a:r>
          </a:p>
        </p:txBody>
      </p:sp>
      <p:sp>
        <p:nvSpPr>
          <p:cNvPr id="2" name="文字方塊 1">
            <a:extLst>
              <a:ext uri="{FF2B5EF4-FFF2-40B4-BE49-F238E27FC236}">
                <a16:creationId xmlns:a16="http://schemas.microsoft.com/office/drawing/2014/main" id="{02630E3A-D6F7-7213-9288-AFA61F11CBC7}"/>
              </a:ext>
            </a:extLst>
          </p:cNvPr>
          <p:cNvSpPr txBox="1"/>
          <p:nvPr/>
        </p:nvSpPr>
        <p:spPr>
          <a:xfrm>
            <a:off x="5662847" y="370870"/>
            <a:ext cx="6529154" cy="570284"/>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RBA VAP </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操作手冊最終公開版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7.1.1</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版在</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2022</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年</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9</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26</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日更新公告</a:t>
            </a:r>
            <a:endPar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lang="en-US" altLang="zh-TW"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RBA VAP C</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ode interpretation</a:t>
            </a:r>
            <a:r>
              <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Final</a:t>
            </a:r>
            <a:r>
              <a:rPr lang="zh-TW" altLang="en-US"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Public Release.pdf (v7.1.1 Last updated on Sep.26, 2022)</a:t>
            </a:r>
            <a:endPar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grpSp>
        <p:nvGrpSpPr>
          <p:cNvPr id="4" name="群組 3">
            <a:extLst>
              <a:ext uri="{FF2B5EF4-FFF2-40B4-BE49-F238E27FC236}">
                <a16:creationId xmlns:a16="http://schemas.microsoft.com/office/drawing/2014/main" id="{C9DE2C5F-85CD-BEC8-EC77-921FFE4DB827}"/>
              </a:ext>
            </a:extLst>
          </p:cNvPr>
          <p:cNvGrpSpPr/>
          <p:nvPr/>
        </p:nvGrpSpPr>
        <p:grpSpPr>
          <a:xfrm>
            <a:off x="4870637" y="5201412"/>
            <a:ext cx="3086712" cy="1252329"/>
            <a:chOff x="6928759" y="123809"/>
            <a:chExt cx="2315034" cy="939247"/>
          </a:xfrm>
        </p:grpSpPr>
        <p:sp>
          <p:nvSpPr>
            <p:cNvPr id="6" name="語音泡泡: 圓角矩形 5">
              <a:extLst>
                <a:ext uri="{FF2B5EF4-FFF2-40B4-BE49-F238E27FC236}">
                  <a16:creationId xmlns:a16="http://schemas.microsoft.com/office/drawing/2014/main" id="{FAC92908-21DE-5B52-9B47-D1769364B7E7}"/>
                </a:ext>
              </a:extLst>
            </p:cNvPr>
            <p:cNvSpPr/>
            <p:nvPr/>
          </p:nvSpPr>
          <p:spPr bwMode="auto">
            <a:xfrm>
              <a:off x="7481148" y="123809"/>
              <a:ext cx="1762645" cy="628566"/>
            </a:xfrm>
            <a:prstGeom prst="wedgeRoundRectCallout">
              <a:avLst>
                <a:gd name="adj1" fmla="val -68693"/>
                <a:gd name="adj2" fmla="val 753"/>
                <a:gd name="adj3" fmla="val 16667"/>
              </a:avLst>
            </a:prstGeom>
            <a:solidFill>
              <a:srgbClr val="F04291"/>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altLang="zh-TW" sz="1600" b="1" dirty="0">
                  <a:solidFill>
                    <a:schemeClr val="bg1"/>
                  </a:solidFill>
                  <a:latin typeface="Microsoft YaHei" panose="020B0503020204020204" pitchFamily="34" charset="-122"/>
                  <a:ea typeface="Microsoft YaHei" panose="020B0503020204020204" pitchFamily="34" charset="-122"/>
                </a:rPr>
                <a:t>※</a:t>
              </a:r>
              <a:r>
                <a:rPr lang="zh-TW" altLang="en-US" sz="1600" b="1" dirty="0">
                  <a:solidFill>
                    <a:schemeClr val="bg1"/>
                  </a:solidFill>
                  <a:latin typeface="Microsoft YaHei" panose="020B0503020204020204" pitchFamily="34" charset="-122"/>
                  <a:ea typeface="Microsoft YaHei" panose="020B0503020204020204" pitchFamily="34" charset="-122"/>
                </a:rPr>
                <a:t> </a:t>
              </a:r>
              <a:r>
                <a:rPr lang="en-US" altLang="zh-TW" sz="1600" b="1" dirty="0">
                  <a:solidFill>
                    <a:schemeClr val="bg1"/>
                  </a:solidFill>
                  <a:latin typeface="Microsoft YaHei" panose="020B0503020204020204" pitchFamily="34" charset="-122"/>
                  <a:ea typeface="Microsoft YaHei" panose="020B0503020204020204" pitchFamily="34" charset="-122"/>
                </a:rPr>
                <a:t>TSMC</a:t>
              </a:r>
              <a:r>
                <a:rPr lang="zh-TW" altLang="en-US" sz="1600" b="1" dirty="0">
                  <a:solidFill>
                    <a:schemeClr val="bg1"/>
                  </a:solidFill>
                  <a:latin typeface="Microsoft YaHei" panose="020B0503020204020204" pitchFamily="34" charset="-122"/>
                  <a:ea typeface="Microsoft YaHei" panose="020B0503020204020204" pitchFamily="34" charset="-122"/>
                </a:rPr>
                <a:t> 客戶</a:t>
              </a:r>
              <a:endParaRPr lang="en-US" altLang="zh-TW" sz="1600" b="1" dirty="0">
                <a:solidFill>
                  <a:schemeClr val="bg1"/>
                </a:solidFill>
                <a:latin typeface="Microsoft YaHei" panose="020B0503020204020204" pitchFamily="34" charset="-122"/>
                <a:ea typeface="Microsoft YaHei" panose="020B0503020204020204" pitchFamily="34" charset="-122"/>
              </a:endParaRPr>
            </a:p>
            <a:p>
              <a:pPr algn="ctr" defTabSz="914377"/>
              <a:r>
                <a:rPr lang="zh-TW" altLang="en-US" sz="1600" b="1" dirty="0">
                  <a:solidFill>
                    <a:schemeClr val="bg1"/>
                  </a:solidFill>
                  <a:latin typeface="Microsoft YaHei" panose="020B0503020204020204" pitchFamily="34" charset="-122"/>
                  <a:ea typeface="Microsoft YaHei" panose="020B0503020204020204" pitchFamily="34" charset="-122"/>
                </a:rPr>
                <a:t>群聯電子 </a:t>
              </a:r>
              <a:r>
                <a:rPr lang="en-US" altLang="zh-TW" sz="1600" b="1" dirty="0">
                  <a:solidFill>
                    <a:schemeClr val="bg1"/>
                  </a:solidFill>
                  <a:latin typeface="Microsoft YaHei" panose="020B0503020204020204" pitchFamily="34" charset="-122"/>
                  <a:ea typeface="Microsoft YaHei" panose="020B0503020204020204" pitchFamily="34" charset="-122"/>
                </a:rPr>
                <a:t>additional requirements</a:t>
              </a:r>
              <a:endParaRPr lang="zh-TW" altLang="en-US" sz="1600" b="1" dirty="0">
                <a:solidFill>
                  <a:schemeClr val="bg1"/>
                </a:solidFill>
                <a:latin typeface="Microsoft YaHei" panose="020B0503020204020204" pitchFamily="34" charset="-122"/>
                <a:ea typeface="Microsoft YaHei" panose="020B0503020204020204" pitchFamily="34" charset="-122"/>
              </a:endParaRPr>
            </a:p>
          </p:txBody>
        </p:sp>
        <p:grpSp>
          <p:nvGrpSpPr>
            <p:cNvPr id="12" name="组合 97">
              <a:extLst>
                <a:ext uri="{FF2B5EF4-FFF2-40B4-BE49-F238E27FC236}">
                  <a16:creationId xmlns:a16="http://schemas.microsoft.com/office/drawing/2014/main" id="{3AAB35A9-18AF-4EDA-7726-9079A4138307}"/>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13" name="Freeform 52">
                <a:extLst>
                  <a:ext uri="{FF2B5EF4-FFF2-40B4-BE49-F238E27FC236}">
                    <a16:creationId xmlns:a16="http://schemas.microsoft.com/office/drawing/2014/main" id="{A3011F1A-71B2-5AB3-8B6C-549F7369111B}"/>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4" name="Freeform 53">
                <a:extLst>
                  <a:ext uri="{FF2B5EF4-FFF2-40B4-BE49-F238E27FC236}">
                    <a16:creationId xmlns:a16="http://schemas.microsoft.com/office/drawing/2014/main" id="{C942D917-8DBF-B5E7-8430-3C539A94589B}"/>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grpSp>
    </p:spTree>
    <p:extLst>
      <p:ext uri="{BB962C8B-B14F-4D97-AF65-F5344CB8AC3E}">
        <p14:creationId xmlns:p14="http://schemas.microsoft.com/office/powerpoint/2010/main" val="35936629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a:extLst>
              <a:ext uri="{FF2B5EF4-FFF2-40B4-BE49-F238E27FC236}">
                <a16:creationId xmlns:a16="http://schemas.microsoft.com/office/drawing/2014/main" id="{935EA44E-1574-387A-16A2-C6D0FB4CF49B}"/>
              </a:ext>
            </a:extLst>
          </p:cNvPr>
          <p:cNvSpPr>
            <a:spLocks noGrp="1"/>
          </p:cNvSpPr>
          <p:nvPr>
            <p:ph type="title"/>
          </p:nvPr>
        </p:nvSpPr>
        <p:spPr/>
        <p:txBody>
          <a:bodyPr/>
          <a:lstStyle/>
          <a:p>
            <a:r>
              <a:rPr lang="en-US" altLang="zh-TW" dirty="0"/>
              <a:t>RBA</a:t>
            </a:r>
            <a:r>
              <a:rPr lang="zh-TW" altLang="en-US" dirty="0"/>
              <a:t>等級 </a:t>
            </a:r>
            <a:r>
              <a:rPr lang="en-US" altLang="zh-TW" dirty="0"/>
              <a:t>Dashboard (scoring) (1/2)</a:t>
            </a:r>
            <a:endParaRPr lang="zh-TW" altLang="en-US" dirty="0"/>
          </a:p>
        </p:txBody>
      </p:sp>
      <p:sp>
        <p:nvSpPr>
          <p:cNvPr id="3" name="TextBox 15">
            <a:extLst>
              <a:ext uri="{FF2B5EF4-FFF2-40B4-BE49-F238E27FC236}">
                <a16:creationId xmlns:a16="http://schemas.microsoft.com/office/drawing/2014/main" id="{A488F62E-84FD-832D-8F73-F9ECF9C0E17B}"/>
              </a:ext>
            </a:extLst>
          </p:cNvPr>
          <p:cNvSpPr txBox="1"/>
          <p:nvPr/>
        </p:nvSpPr>
        <p:spPr>
          <a:xfrm>
            <a:off x="5558831" y="884852"/>
            <a:ext cx="4023075" cy="86177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l">
              <a:lnSpc>
                <a:spcPct val="100000"/>
              </a:lnSpc>
            </a:pPr>
            <a:r>
              <a:rPr lang="en-US" altLang="zh-CN" sz="2400" b="1" dirty="0">
                <a:ea typeface="微软雅黑"/>
              </a:rPr>
              <a:t>Weighted Conformance score &gt;</a:t>
            </a:r>
            <a:r>
              <a:rPr lang="en-US" altLang="zh-CN" sz="3200" b="1" dirty="0">
                <a:solidFill>
                  <a:srgbClr val="FF0000"/>
                </a:solidFill>
                <a:latin typeface="Impact" panose="020B0806030902050204" pitchFamily="34" charset="0"/>
                <a:ea typeface="微软雅黑"/>
              </a:rPr>
              <a:t>180</a:t>
            </a:r>
            <a:endParaRPr lang="en-US" altLang="zh-CN" sz="2400" b="1" dirty="0">
              <a:solidFill>
                <a:srgbClr val="FF0000"/>
              </a:solidFill>
              <a:latin typeface="Impact" panose="020B0806030902050204" pitchFamily="34" charset="0"/>
              <a:ea typeface="微软雅黑"/>
            </a:endParaRPr>
          </a:p>
        </p:txBody>
      </p:sp>
      <p:sp>
        <p:nvSpPr>
          <p:cNvPr id="4" name="TextBox 24">
            <a:extLst>
              <a:ext uri="{FF2B5EF4-FFF2-40B4-BE49-F238E27FC236}">
                <a16:creationId xmlns:a16="http://schemas.microsoft.com/office/drawing/2014/main" id="{0B56C5B7-7E3C-1569-F7F7-AEC31AA22F58}"/>
              </a:ext>
            </a:extLst>
          </p:cNvPr>
          <p:cNvSpPr txBox="1"/>
          <p:nvPr/>
        </p:nvSpPr>
        <p:spPr>
          <a:xfrm>
            <a:off x="5558831" y="2501442"/>
            <a:ext cx="4023075" cy="861774"/>
          </a:xfrm>
          <a:prstGeom prst="rect">
            <a:avLst/>
          </a:prstGeom>
          <a:noFill/>
        </p:spPr>
        <p:txBody>
          <a:bodyPr wrap="square" lIns="0" tIns="0" rIns="0" bIns="0" rtlCol="0">
            <a:spAutoFit/>
          </a:bodyPr>
          <a:lstStyle>
            <a:defPPr>
              <a:defRPr lang="en-US"/>
            </a:defPPr>
            <a:lvl1pPr>
              <a:lnSpc>
                <a:spcPct val="100000"/>
              </a:lnSpc>
              <a:defRPr b="1">
                <a:solidFill>
                  <a:schemeClr val="tx1">
                    <a:lumMod val="65000"/>
                    <a:lumOff val="35000"/>
                  </a:schemeClr>
                </a:solidFill>
                <a:latin typeface="微软雅黑" pitchFamily="34" charset="-122"/>
                <a:ea typeface="微软雅黑"/>
              </a:defRPr>
            </a:lvl1pPr>
          </a:lstStyle>
          <a:p>
            <a:r>
              <a:rPr lang="en-US" altLang="ja-JP" dirty="0"/>
              <a:t>Weighted Conformance Percentage of </a:t>
            </a:r>
            <a:r>
              <a:rPr lang="en-US" altLang="ja-JP" sz="3200" dirty="0">
                <a:solidFill>
                  <a:srgbClr val="FF0000"/>
                </a:solidFill>
                <a:latin typeface="Impact" panose="020B0806030902050204" pitchFamily="34" charset="0"/>
              </a:rPr>
              <a:t>160 ~180</a:t>
            </a:r>
            <a:endParaRPr lang="en-US" altLang="ja-JP" dirty="0">
              <a:solidFill>
                <a:srgbClr val="FF0000"/>
              </a:solidFill>
              <a:latin typeface="Impact" panose="020B0806030902050204" pitchFamily="34" charset="0"/>
            </a:endParaRPr>
          </a:p>
        </p:txBody>
      </p:sp>
      <p:sp>
        <p:nvSpPr>
          <p:cNvPr id="5" name="TextBox 25">
            <a:extLst>
              <a:ext uri="{FF2B5EF4-FFF2-40B4-BE49-F238E27FC236}">
                <a16:creationId xmlns:a16="http://schemas.microsoft.com/office/drawing/2014/main" id="{CF29EC0E-F827-4D9F-289B-0A4846BED697}"/>
              </a:ext>
            </a:extLst>
          </p:cNvPr>
          <p:cNvSpPr txBox="1"/>
          <p:nvPr/>
        </p:nvSpPr>
        <p:spPr>
          <a:xfrm>
            <a:off x="5558831" y="4094765"/>
            <a:ext cx="4023075" cy="861774"/>
          </a:xfrm>
          <a:prstGeom prst="rect">
            <a:avLst/>
          </a:prstGeom>
          <a:noFill/>
        </p:spPr>
        <p:txBody>
          <a:bodyPr wrap="square" lIns="0" tIns="0" rIns="0" bIns="0" rtlCol="0">
            <a:spAutoFit/>
          </a:bodyPr>
          <a:lstStyle>
            <a:defPPr>
              <a:defRPr lang="en-US"/>
            </a:defPPr>
            <a:lvl1pPr>
              <a:lnSpc>
                <a:spcPct val="100000"/>
              </a:lnSpc>
              <a:defRPr b="1">
                <a:solidFill>
                  <a:schemeClr val="tx1">
                    <a:lumMod val="65000"/>
                    <a:lumOff val="35000"/>
                  </a:schemeClr>
                </a:solidFill>
                <a:latin typeface="微软雅黑" pitchFamily="34" charset="-122"/>
                <a:ea typeface="微软雅黑"/>
              </a:defRPr>
            </a:lvl1pPr>
          </a:lstStyle>
          <a:p>
            <a:r>
              <a:rPr lang="en-US" altLang="zh-CN" dirty="0"/>
              <a:t>Weighted Conformance score of &lt;</a:t>
            </a:r>
            <a:r>
              <a:rPr lang="en-US" altLang="zh-CN" sz="3200" dirty="0">
                <a:solidFill>
                  <a:srgbClr val="FF0000"/>
                </a:solidFill>
                <a:latin typeface="Impact" panose="020B0806030902050204" pitchFamily="34" charset="0"/>
              </a:rPr>
              <a:t>160</a:t>
            </a:r>
            <a:endParaRPr lang="en-US" altLang="zh-CN" dirty="0">
              <a:solidFill>
                <a:srgbClr val="FF0000"/>
              </a:solidFill>
              <a:latin typeface="Impact" panose="020B0806030902050204" pitchFamily="34" charset="0"/>
            </a:endParaRPr>
          </a:p>
        </p:txBody>
      </p:sp>
      <p:sp>
        <p:nvSpPr>
          <p:cNvPr id="6" name="Freeform 5">
            <a:extLst>
              <a:ext uri="{FF2B5EF4-FFF2-40B4-BE49-F238E27FC236}">
                <a16:creationId xmlns:a16="http://schemas.microsoft.com/office/drawing/2014/main" id="{C418B365-3E67-E1F4-ADDC-4F86164FFA2F}"/>
              </a:ext>
            </a:extLst>
          </p:cNvPr>
          <p:cNvSpPr>
            <a:spLocks/>
          </p:cNvSpPr>
          <p:nvPr/>
        </p:nvSpPr>
        <p:spPr bwMode="auto">
          <a:xfrm>
            <a:off x="2523307" y="3523896"/>
            <a:ext cx="1557867" cy="1564217"/>
          </a:xfrm>
          <a:custGeom>
            <a:avLst/>
            <a:gdLst>
              <a:gd name="T0" fmla="*/ 3898 w 3898"/>
              <a:gd name="T1" fmla="*/ 944 h 3904"/>
              <a:gd name="T2" fmla="*/ 934 w 3898"/>
              <a:gd name="T3" fmla="*/ 3904 h 3904"/>
              <a:gd name="T4" fmla="*/ 0 w 3898"/>
              <a:gd name="T5" fmla="*/ 1642 h 3904"/>
              <a:gd name="T6" fmla="*/ 1624 w 3898"/>
              <a:gd name="T7" fmla="*/ 0 h 3904"/>
              <a:gd name="T8" fmla="*/ 3898 w 3898"/>
              <a:gd name="T9" fmla="*/ 944 h 3904"/>
            </a:gdLst>
            <a:ahLst/>
            <a:cxnLst>
              <a:cxn ang="0">
                <a:pos x="T0" y="T1"/>
              </a:cxn>
              <a:cxn ang="0">
                <a:pos x="T2" y="T3"/>
              </a:cxn>
              <a:cxn ang="0">
                <a:pos x="T4" y="T5"/>
              </a:cxn>
              <a:cxn ang="0">
                <a:pos x="T6" y="T7"/>
              </a:cxn>
              <a:cxn ang="0">
                <a:pos x="T8" y="T9"/>
              </a:cxn>
            </a:cxnLst>
            <a:rect l="0" t="0" r="r" b="b"/>
            <a:pathLst>
              <a:path w="3898" h="3904">
                <a:moveTo>
                  <a:pt x="3898" y="944"/>
                </a:moveTo>
                <a:cubicBezTo>
                  <a:pt x="3316" y="2213"/>
                  <a:pt x="2294" y="3284"/>
                  <a:pt x="934" y="3904"/>
                </a:cubicBezTo>
                <a:lnTo>
                  <a:pt x="0" y="1642"/>
                </a:lnTo>
                <a:cubicBezTo>
                  <a:pt x="734" y="1284"/>
                  <a:pt x="1292" y="696"/>
                  <a:pt x="1624" y="0"/>
                </a:cubicBezTo>
                <a:lnTo>
                  <a:pt x="3898" y="944"/>
                </a:lnTo>
                <a:close/>
              </a:path>
            </a:pathLst>
          </a:custGeom>
          <a:solidFill>
            <a:srgbClr val="FF0000"/>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7" name="Freeform 6">
            <a:extLst>
              <a:ext uri="{FF2B5EF4-FFF2-40B4-BE49-F238E27FC236}">
                <a16:creationId xmlns:a16="http://schemas.microsoft.com/office/drawing/2014/main" id="{AEB545EB-351A-D836-147A-6837365CBDC0}"/>
              </a:ext>
            </a:extLst>
          </p:cNvPr>
          <p:cNvSpPr>
            <a:spLocks/>
          </p:cNvSpPr>
          <p:nvPr/>
        </p:nvSpPr>
        <p:spPr bwMode="auto">
          <a:xfrm>
            <a:off x="3234507" y="2095188"/>
            <a:ext cx="1126067" cy="1678517"/>
          </a:xfrm>
          <a:custGeom>
            <a:avLst/>
            <a:gdLst>
              <a:gd name="T0" fmla="*/ 2294 w 2814"/>
              <a:gd name="T1" fmla="*/ 0 h 4189"/>
              <a:gd name="T2" fmla="*/ 2290 w 2814"/>
              <a:gd name="T3" fmla="*/ 4189 h 4189"/>
              <a:gd name="T4" fmla="*/ 12 w 2814"/>
              <a:gd name="T5" fmla="*/ 3244 h 4189"/>
              <a:gd name="T6" fmla="*/ 0 w 2814"/>
              <a:gd name="T7" fmla="*/ 948 h 4189"/>
              <a:gd name="T8" fmla="*/ 2294 w 2814"/>
              <a:gd name="T9" fmla="*/ 0 h 4189"/>
            </a:gdLst>
            <a:ahLst/>
            <a:cxnLst>
              <a:cxn ang="0">
                <a:pos x="T0" y="T1"/>
              </a:cxn>
              <a:cxn ang="0">
                <a:pos x="T2" y="T3"/>
              </a:cxn>
              <a:cxn ang="0">
                <a:pos x="T4" y="T5"/>
              </a:cxn>
              <a:cxn ang="0">
                <a:pos x="T6" y="T7"/>
              </a:cxn>
              <a:cxn ang="0">
                <a:pos x="T8" y="T9"/>
              </a:cxn>
            </a:cxnLst>
            <a:rect l="0" t="0" r="r" b="b"/>
            <a:pathLst>
              <a:path w="2814" h="4189">
                <a:moveTo>
                  <a:pt x="2294" y="0"/>
                </a:moveTo>
                <a:cubicBezTo>
                  <a:pt x="2814" y="1401"/>
                  <a:pt x="2778" y="2881"/>
                  <a:pt x="2290" y="4189"/>
                </a:cubicBezTo>
                <a:lnTo>
                  <a:pt x="12" y="3244"/>
                </a:lnTo>
                <a:cubicBezTo>
                  <a:pt x="253" y="2522"/>
                  <a:pt x="265" y="1717"/>
                  <a:pt x="0" y="948"/>
                </a:cubicBezTo>
                <a:lnTo>
                  <a:pt x="2294" y="0"/>
                </a:lnTo>
                <a:close/>
              </a:path>
            </a:pathLst>
          </a:custGeom>
          <a:solidFill>
            <a:srgbClr val="FFFF00"/>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8" name="Freeform 7">
            <a:extLst>
              <a:ext uri="{FF2B5EF4-FFF2-40B4-BE49-F238E27FC236}">
                <a16:creationId xmlns:a16="http://schemas.microsoft.com/office/drawing/2014/main" id="{3A949863-38CE-0132-97DB-95764CD1C05F}"/>
              </a:ext>
            </a:extLst>
          </p:cNvPr>
          <p:cNvSpPr>
            <a:spLocks/>
          </p:cNvSpPr>
          <p:nvPr/>
        </p:nvSpPr>
        <p:spPr bwMode="auto">
          <a:xfrm>
            <a:off x="2523307" y="742637"/>
            <a:ext cx="1559984" cy="1568451"/>
          </a:xfrm>
          <a:custGeom>
            <a:avLst/>
            <a:gdLst>
              <a:gd name="T0" fmla="*/ 946 w 3906"/>
              <a:gd name="T1" fmla="*/ 0 h 3912"/>
              <a:gd name="T2" fmla="*/ 3906 w 3906"/>
              <a:gd name="T3" fmla="*/ 2964 h 3912"/>
              <a:gd name="T4" fmla="*/ 1613 w 3906"/>
              <a:gd name="T5" fmla="*/ 3912 h 3912"/>
              <a:gd name="T6" fmla="*/ 0 w 3906"/>
              <a:gd name="T7" fmla="*/ 2278 h 3912"/>
              <a:gd name="T8" fmla="*/ 946 w 3906"/>
              <a:gd name="T9" fmla="*/ 0 h 3912"/>
            </a:gdLst>
            <a:ahLst/>
            <a:cxnLst>
              <a:cxn ang="0">
                <a:pos x="T0" y="T1"/>
              </a:cxn>
              <a:cxn ang="0">
                <a:pos x="T2" y="T3"/>
              </a:cxn>
              <a:cxn ang="0">
                <a:pos x="T4" y="T5"/>
              </a:cxn>
              <a:cxn ang="0">
                <a:pos x="T6" y="T7"/>
              </a:cxn>
              <a:cxn ang="0">
                <a:pos x="T8" y="T9"/>
              </a:cxn>
            </a:cxnLst>
            <a:rect l="0" t="0" r="r" b="b"/>
            <a:pathLst>
              <a:path w="3906" h="3912">
                <a:moveTo>
                  <a:pt x="946" y="0"/>
                </a:moveTo>
                <a:cubicBezTo>
                  <a:pt x="2215" y="582"/>
                  <a:pt x="3286" y="1605"/>
                  <a:pt x="3906" y="2964"/>
                </a:cubicBezTo>
                <a:lnTo>
                  <a:pt x="1613" y="3912"/>
                </a:lnTo>
                <a:cubicBezTo>
                  <a:pt x="1257" y="3181"/>
                  <a:pt x="681" y="2620"/>
                  <a:pt x="0" y="2278"/>
                </a:cubicBezTo>
                <a:lnTo>
                  <a:pt x="946" y="0"/>
                </a:lnTo>
                <a:close/>
              </a:path>
            </a:pathLst>
          </a:custGeom>
          <a:solidFill>
            <a:srgbClr val="00B050"/>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9" name="Oval 8">
            <a:extLst>
              <a:ext uri="{FF2B5EF4-FFF2-40B4-BE49-F238E27FC236}">
                <a16:creationId xmlns:a16="http://schemas.microsoft.com/office/drawing/2014/main" id="{12C34DD3-CBCE-0944-9A0B-58DF084DBD23}"/>
              </a:ext>
            </a:extLst>
          </p:cNvPr>
          <p:cNvSpPr>
            <a:spLocks noChangeArrowheads="1"/>
          </p:cNvSpPr>
          <p:nvPr/>
        </p:nvSpPr>
        <p:spPr bwMode="auto">
          <a:xfrm>
            <a:off x="677575" y="1707837"/>
            <a:ext cx="2442633" cy="2448984"/>
          </a:xfrm>
          <a:prstGeom prst="ellipse">
            <a:avLst/>
          </a:prstGeom>
          <a:solidFill>
            <a:srgbClr val="005696"/>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cxnSp>
        <p:nvCxnSpPr>
          <p:cNvPr id="10" name="直接连接符 30">
            <a:extLst>
              <a:ext uri="{FF2B5EF4-FFF2-40B4-BE49-F238E27FC236}">
                <a16:creationId xmlns:a16="http://schemas.microsoft.com/office/drawing/2014/main" id="{7B5F3300-74F3-19A9-F3C6-916469110BC4}"/>
              </a:ext>
            </a:extLst>
          </p:cNvPr>
          <p:cNvCxnSpPr/>
          <p:nvPr/>
        </p:nvCxnSpPr>
        <p:spPr>
          <a:xfrm>
            <a:off x="3641290" y="1314070"/>
            <a:ext cx="1860085" cy="0"/>
          </a:xfrm>
          <a:prstGeom prst="line">
            <a:avLst/>
          </a:prstGeom>
          <a:ln w="38100">
            <a:solidFill>
              <a:schemeClr val="tx1">
                <a:lumMod val="65000"/>
                <a:lumOff val="3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接连接符 31">
            <a:extLst>
              <a:ext uri="{FF2B5EF4-FFF2-40B4-BE49-F238E27FC236}">
                <a16:creationId xmlns:a16="http://schemas.microsoft.com/office/drawing/2014/main" id="{F94AC337-BB9B-CDEF-2653-5E20C4DDCFA6}"/>
              </a:ext>
            </a:extLst>
          </p:cNvPr>
          <p:cNvCxnSpPr/>
          <p:nvPr/>
        </p:nvCxnSpPr>
        <p:spPr>
          <a:xfrm>
            <a:off x="4274237" y="2934446"/>
            <a:ext cx="1227139" cy="0"/>
          </a:xfrm>
          <a:prstGeom prst="line">
            <a:avLst/>
          </a:prstGeom>
          <a:ln w="38100">
            <a:solidFill>
              <a:schemeClr val="tx1">
                <a:lumMod val="65000"/>
                <a:lumOff val="3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接连接符 32">
            <a:extLst>
              <a:ext uri="{FF2B5EF4-FFF2-40B4-BE49-F238E27FC236}">
                <a16:creationId xmlns:a16="http://schemas.microsoft.com/office/drawing/2014/main" id="{E9EF27CE-556C-2729-E725-DBF9509BEB30}"/>
              </a:ext>
            </a:extLst>
          </p:cNvPr>
          <p:cNvCxnSpPr/>
          <p:nvPr/>
        </p:nvCxnSpPr>
        <p:spPr>
          <a:xfrm>
            <a:off x="3659044" y="4549452"/>
            <a:ext cx="1842332" cy="0"/>
          </a:xfrm>
          <a:prstGeom prst="line">
            <a:avLst/>
          </a:prstGeom>
          <a:ln w="38100">
            <a:solidFill>
              <a:schemeClr val="tx1">
                <a:lumMod val="65000"/>
                <a:lumOff val="3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33">
            <a:extLst>
              <a:ext uri="{FF2B5EF4-FFF2-40B4-BE49-F238E27FC236}">
                <a16:creationId xmlns:a16="http://schemas.microsoft.com/office/drawing/2014/main" id="{F55534A4-41B4-46BE-4C96-4D887A8E76CA}"/>
              </a:ext>
            </a:extLst>
          </p:cNvPr>
          <p:cNvSpPr txBox="1"/>
          <p:nvPr/>
        </p:nvSpPr>
        <p:spPr>
          <a:xfrm>
            <a:off x="894610" y="2135126"/>
            <a:ext cx="2008562" cy="1734064"/>
          </a:xfrm>
          <a:prstGeom prst="rect">
            <a:avLst/>
          </a:prstGeom>
          <a:noFill/>
        </p:spPr>
        <p:txBody>
          <a:bodyPr wrap="square">
            <a:spAutoFit/>
          </a:bodyPr>
          <a:lstStyle/>
          <a:p>
            <a:pPr algn="ctr">
              <a:defRPr/>
            </a:pPr>
            <a:r>
              <a:rPr lang="en-US" altLang="zh-CN" sz="2667" b="1" dirty="0">
                <a:solidFill>
                  <a:schemeClr val="bg1"/>
                </a:solidFill>
                <a:latin typeface="微软雅黑"/>
                <a:ea typeface="微软雅黑"/>
              </a:rPr>
              <a:t>Color of Overall Audit Score </a:t>
            </a:r>
            <a:endParaRPr lang="zh-CN" altLang="en-US" sz="2667" b="1" dirty="0">
              <a:solidFill>
                <a:schemeClr val="bg1"/>
              </a:solidFill>
              <a:latin typeface="微软雅黑"/>
              <a:ea typeface="微软雅黑"/>
            </a:endParaRPr>
          </a:p>
        </p:txBody>
      </p:sp>
      <p:sp>
        <p:nvSpPr>
          <p:cNvPr id="14" name="TextBox 34">
            <a:extLst>
              <a:ext uri="{FF2B5EF4-FFF2-40B4-BE49-F238E27FC236}">
                <a16:creationId xmlns:a16="http://schemas.microsoft.com/office/drawing/2014/main" id="{203D6A9B-D695-29AD-8A87-234F59904C6C}"/>
              </a:ext>
            </a:extLst>
          </p:cNvPr>
          <p:cNvSpPr txBox="1"/>
          <p:nvPr/>
        </p:nvSpPr>
        <p:spPr>
          <a:xfrm>
            <a:off x="2697759" y="1195590"/>
            <a:ext cx="967720" cy="656462"/>
          </a:xfrm>
          <a:prstGeom prst="rect">
            <a:avLst/>
          </a:prstGeom>
          <a:noFill/>
        </p:spPr>
        <p:txBody>
          <a:bodyPr wrap="square" lIns="0" tIns="0" rIns="0" bIns="0">
            <a:spAutoFit/>
          </a:bodyPr>
          <a:lstStyle/>
          <a:p>
            <a:pPr algn="ctr">
              <a:defRPr/>
            </a:pPr>
            <a:r>
              <a:rPr lang="en-US" altLang="zh-CN" sz="2133" b="1" dirty="0">
                <a:solidFill>
                  <a:schemeClr val="bg1"/>
                </a:solidFill>
                <a:latin typeface="微软雅黑"/>
                <a:ea typeface="微软雅黑"/>
              </a:rPr>
              <a:t>Green</a:t>
            </a:r>
          </a:p>
          <a:p>
            <a:pPr algn="ctr">
              <a:defRPr/>
            </a:pPr>
            <a:r>
              <a:rPr lang="en-US" altLang="zh-CN" sz="2133" b="1" dirty="0">
                <a:solidFill>
                  <a:schemeClr val="bg1"/>
                </a:solidFill>
                <a:latin typeface="微软雅黑"/>
                <a:ea typeface="微软雅黑"/>
              </a:rPr>
              <a:t>(</a:t>
            </a:r>
            <a:r>
              <a:rPr lang="zh-CN" altLang="en-US" sz="2133" b="1" dirty="0">
                <a:solidFill>
                  <a:schemeClr val="bg1"/>
                </a:solidFill>
                <a:latin typeface="微软雅黑"/>
                <a:ea typeface="微软雅黑"/>
              </a:rPr>
              <a:t>綠燈</a:t>
            </a:r>
            <a:r>
              <a:rPr lang="en-US" altLang="zh-CN" sz="2133" b="1" dirty="0">
                <a:solidFill>
                  <a:schemeClr val="bg1"/>
                </a:solidFill>
                <a:latin typeface="微软雅黑"/>
                <a:ea typeface="微软雅黑"/>
              </a:rPr>
              <a:t>):</a:t>
            </a:r>
          </a:p>
        </p:txBody>
      </p:sp>
      <p:sp>
        <p:nvSpPr>
          <p:cNvPr id="15" name="TextBox 35">
            <a:extLst>
              <a:ext uri="{FF2B5EF4-FFF2-40B4-BE49-F238E27FC236}">
                <a16:creationId xmlns:a16="http://schemas.microsoft.com/office/drawing/2014/main" id="{59EBD15A-1C22-F960-9419-10631D06EC9C}"/>
              </a:ext>
            </a:extLst>
          </p:cNvPr>
          <p:cNvSpPr txBox="1"/>
          <p:nvPr/>
        </p:nvSpPr>
        <p:spPr>
          <a:xfrm>
            <a:off x="3313819" y="2613066"/>
            <a:ext cx="953030" cy="656462"/>
          </a:xfrm>
          <a:prstGeom prst="rect">
            <a:avLst/>
          </a:prstGeom>
          <a:noFill/>
        </p:spPr>
        <p:txBody>
          <a:bodyPr wrap="square" lIns="0" tIns="0" rIns="0" bIns="0">
            <a:spAutoFit/>
          </a:bodyPr>
          <a:lstStyle/>
          <a:p>
            <a:pPr algn="ctr">
              <a:defRPr/>
            </a:pPr>
            <a:r>
              <a:rPr lang="en-US" altLang="zh-CN" sz="2133" b="1" dirty="0">
                <a:latin typeface="微软雅黑"/>
                <a:ea typeface="微软雅黑"/>
              </a:rPr>
              <a:t>Yellow</a:t>
            </a:r>
          </a:p>
          <a:p>
            <a:pPr algn="ctr">
              <a:defRPr/>
            </a:pPr>
            <a:r>
              <a:rPr lang="en-US" altLang="zh-CN" sz="2133" b="1" dirty="0">
                <a:latin typeface="微软雅黑"/>
                <a:ea typeface="微软雅黑"/>
              </a:rPr>
              <a:t>(</a:t>
            </a:r>
            <a:r>
              <a:rPr lang="zh-CN" altLang="en-US" sz="2133" b="1" dirty="0">
                <a:latin typeface="微软雅黑"/>
                <a:ea typeface="微软雅黑"/>
              </a:rPr>
              <a:t>黃燈</a:t>
            </a:r>
            <a:r>
              <a:rPr lang="en-US" altLang="zh-CN" sz="2133" b="1" dirty="0">
                <a:latin typeface="微软雅黑"/>
                <a:ea typeface="微软雅黑"/>
              </a:rPr>
              <a:t>):</a:t>
            </a:r>
          </a:p>
        </p:txBody>
      </p:sp>
      <p:sp>
        <p:nvSpPr>
          <p:cNvPr id="16" name="TextBox 36">
            <a:extLst>
              <a:ext uri="{FF2B5EF4-FFF2-40B4-BE49-F238E27FC236}">
                <a16:creationId xmlns:a16="http://schemas.microsoft.com/office/drawing/2014/main" id="{C53C0C97-698B-8712-5F84-78D5A1583565}"/>
              </a:ext>
            </a:extLst>
          </p:cNvPr>
          <p:cNvSpPr txBox="1"/>
          <p:nvPr/>
        </p:nvSpPr>
        <p:spPr>
          <a:xfrm>
            <a:off x="2739941" y="3869190"/>
            <a:ext cx="931861" cy="656462"/>
          </a:xfrm>
          <a:prstGeom prst="rect">
            <a:avLst/>
          </a:prstGeom>
          <a:noFill/>
        </p:spPr>
        <p:txBody>
          <a:bodyPr wrap="square" lIns="0" tIns="0" rIns="0" bIns="0">
            <a:spAutoFit/>
          </a:bodyPr>
          <a:lstStyle/>
          <a:p>
            <a:pPr algn="ctr">
              <a:defRPr/>
            </a:pPr>
            <a:r>
              <a:rPr lang="en-US" altLang="zh-CN" sz="2133" b="1" dirty="0">
                <a:solidFill>
                  <a:schemeClr val="bg1"/>
                </a:solidFill>
                <a:latin typeface="微软雅黑"/>
                <a:ea typeface="微软雅黑"/>
              </a:rPr>
              <a:t>Red</a:t>
            </a:r>
          </a:p>
          <a:p>
            <a:pPr algn="ctr">
              <a:defRPr/>
            </a:pPr>
            <a:r>
              <a:rPr lang="en-US" altLang="zh-CN" sz="2133" b="1" dirty="0">
                <a:solidFill>
                  <a:schemeClr val="bg1"/>
                </a:solidFill>
                <a:latin typeface="微软雅黑"/>
                <a:ea typeface="微软雅黑"/>
              </a:rPr>
              <a:t>(</a:t>
            </a:r>
            <a:r>
              <a:rPr lang="zh-CN" altLang="en-US" sz="2133" b="1" dirty="0">
                <a:solidFill>
                  <a:schemeClr val="bg1"/>
                </a:solidFill>
                <a:latin typeface="微软雅黑"/>
                <a:ea typeface="微软雅黑"/>
              </a:rPr>
              <a:t>紅燈</a:t>
            </a:r>
            <a:r>
              <a:rPr lang="en-US" altLang="zh-CN" sz="2133" b="1" dirty="0">
                <a:solidFill>
                  <a:schemeClr val="bg1"/>
                </a:solidFill>
                <a:latin typeface="微软雅黑"/>
                <a:ea typeface="微软雅黑"/>
              </a:rPr>
              <a:t>):</a:t>
            </a:r>
          </a:p>
        </p:txBody>
      </p:sp>
      <p:pic>
        <p:nvPicPr>
          <p:cNvPr id="18" name="Picture 2">
            <a:extLst>
              <a:ext uri="{FF2B5EF4-FFF2-40B4-BE49-F238E27FC236}">
                <a16:creationId xmlns:a16="http://schemas.microsoft.com/office/drawing/2014/main" id="{CD3FF4BF-A5E4-51CB-CE14-EE2433717DB4}"/>
              </a:ext>
            </a:extLst>
          </p:cNvPr>
          <p:cNvPicPr>
            <a:picLocks noChangeAspect="1" noChangeArrowheads="1"/>
          </p:cNvPicPr>
          <p:nvPr/>
        </p:nvPicPr>
        <p:blipFill>
          <a:blip r:embed="rId2" cstate="print">
            <a:clrChange>
              <a:clrFrom>
                <a:srgbClr val="EBFFFF"/>
              </a:clrFrom>
              <a:clrTo>
                <a:srgbClr val="EBFFFF">
                  <a:alpha val="0"/>
                </a:srgbClr>
              </a:clrTo>
            </a:clrChang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42000" y="1843339"/>
            <a:ext cx="2092676" cy="219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文字方塊 26">
            <a:extLst>
              <a:ext uri="{FF2B5EF4-FFF2-40B4-BE49-F238E27FC236}">
                <a16:creationId xmlns:a16="http://schemas.microsoft.com/office/drawing/2014/main" id="{04F10BBF-1551-4908-B0F4-6B55E670082E}"/>
              </a:ext>
            </a:extLst>
          </p:cNvPr>
          <p:cNvSpPr txBox="1"/>
          <p:nvPr/>
        </p:nvSpPr>
        <p:spPr>
          <a:xfrm>
            <a:off x="982321" y="5161612"/>
            <a:ext cx="7733342" cy="1130217"/>
          </a:xfrm>
          <a:prstGeom prst="rect">
            <a:avLst/>
          </a:prstGeom>
          <a:solidFill>
            <a:srgbClr val="FFFF99"/>
          </a:solidFill>
          <a:ln w="57150">
            <a:solidFill>
              <a:srgbClr val="FF0000"/>
            </a:solidFill>
          </a:ln>
          <a:effectLst>
            <a:outerShdw blurRad="50800" dist="38100" dir="2700000" algn="tl" rotWithShape="0">
              <a:prstClr val="black">
                <a:alpha val="40000"/>
              </a:prstClr>
            </a:outerShdw>
          </a:effectLst>
        </p:spPr>
        <p:txBody>
          <a:bodyPr wrap="square" lIns="107287" tIns="53643" rIns="107287" bIns="53643" rtlCol="0">
            <a:spAutoFit/>
          </a:bodyPr>
          <a:lstStyle/>
          <a:p>
            <a:pPr>
              <a:lnSpc>
                <a:spcPct val="150000"/>
              </a:lnSpc>
            </a:pPr>
            <a:r>
              <a:rPr lang="en-US" altLang="zh-TW" sz="1800" dirty="0">
                <a:solidFill>
                  <a:srgbClr val="C00000"/>
                </a:solidFill>
                <a:latin typeface="Impact" panose="020B0806030902050204" pitchFamily="34" charset="0"/>
                <a:ea typeface="Microsoft YaHei" pitchFamily="34" charset="-122"/>
                <a:cs typeface="Arial" panose="020B0604020202020204" pitchFamily="34" charset="0"/>
              </a:rPr>
              <a:t>Weighted Conformance Score</a:t>
            </a:r>
          </a:p>
          <a:p>
            <a:pPr>
              <a:lnSpc>
                <a:spcPct val="150000"/>
              </a:lnSpc>
            </a:pPr>
            <a:r>
              <a:rPr lang="en-US" altLang="zh-TW" sz="1400" b="1" dirty="0">
                <a:solidFill>
                  <a:srgbClr val="002060"/>
                </a:solidFill>
                <a:latin typeface="Arial" panose="020B0604020202020204" pitchFamily="34" charset="0"/>
                <a:ea typeface="Microsoft YaHei" pitchFamily="34" charset="-122"/>
                <a:cs typeface="Arial" panose="020B0604020202020204" pitchFamily="34" charset="0"/>
              </a:rPr>
              <a:t>= [200x(Conformance + Not Reviewed)/(Total Number</a:t>
            </a:r>
            <a:r>
              <a:rPr lang="zh-TW" altLang="en-US" sz="1400" b="1" dirty="0">
                <a:solidFill>
                  <a:srgbClr val="002060"/>
                </a:solidFill>
                <a:latin typeface="Arial" panose="020B0604020202020204" pitchFamily="34" charset="0"/>
                <a:ea typeface="Microsoft YaHei" pitchFamily="34" charset="-122"/>
                <a:cs typeface="Arial" panose="020B0604020202020204" pitchFamily="34" charset="0"/>
              </a:rPr>
              <a:t> </a:t>
            </a:r>
            <a:r>
              <a:rPr lang="en-US" altLang="zh-TW" sz="1400" b="1" dirty="0">
                <a:solidFill>
                  <a:srgbClr val="002060"/>
                </a:solidFill>
                <a:latin typeface="Arial" panose="020B0604020202020204" pitchFamily="34" charset="0"/>
                <a:ea typeface="Microsoft YaHei" pitchFamily="34" charset="-122"/>
                <a:cs typeface="Arial" panose="020B0604020202020204" pitchFamily="34" charset="0"/>
              </a:rPr>
              <a:t>of Questions - Not Applicable - Out of scope)]-(</a:t>
            </a:r>
            <a:r>
              <a:rPr lang="en-US" altLang="zh-TW" sz="1400" b="1" dirty="0">
                <a:solidFill>
                  <a:srgbClr val="C00000"/>
                </a:solidFill>
                <a:latin typeface="Arial" panose="020B0604020202020204" pitchFamily="34" charset="0"/>
                <a:ea typeface="Microsoft YaHei" pitchFamily="34" charset="-122"/>
                <a:cs typeface="Arial" panose="020B0604020202020204" pitchFamily="34" charset="0"/>
              </a:rPr>
              <a:t>20 x</a:t>
            </a:r>
            <a:r>
              <a:rPr lang="zh-TW" altLang="en-US" sz="1400" b="1" dirty="0">
                <a:solidFill>
                  <a:srgbClr val="C00000"/>
                </a:solidFill>
                <a:latin typeface="Arial" panose="020B0604020202020204" pitchFamily="34" charset="0"/>
                <a:ea typeface="Microsoft YaHei" pitchFamily="34" charset="-122"/>
                <a:cs typeface="Arial" panose="020B0604020202020204" pitchFamily="34" charset="0"/>
              </a:rPr>
              <a:t> </a:t>
            </a:r>
            <a:r>
              <a:rPr lang="en-US" altLang="zh-TW" sz="1400" b="1" dirty="0">
                <a:solidFill>
                  <a:srgbClr val="C00000"/>
                </a:solidFill>
                <a:latin typeface="Arial" panose="020B0604020202020204" pitchFamily="34" charset="0"/>
                <a:ea typeface="Microsoft YaHei" pitchFamily="34" charset="-122"/>
                <a:cs typeface="Arial" panose="020B0604020202020204" pitchFamily="34" charset="0"/>
              </a:rPr>
              <a:t>Priority + 4 x Major Nonconformance</a:t>
            </a:r>
            <a:r>
              <a:rPr lang="zh-TW" altLang="en-US" sz="1400" b="1" dirty="0">
                <a:solidFill>
                  <a:srgbClr val="C00000"/>
                </a:solidFill>
                <a:latin typeface="Arial" panose="020B0604020202020204" pitchFamily="34" charset="0"/>
                <a:ea typeface="Microsoft YaHei" pitchFamily="34" charset="-122"/>
                <a:cs typeface="Arial" panose="020B0604020202020204" pitchFamily="34" charset="0"/>
              </a:rPr>
              <a:t> </a:t>
            </a:r>
            <a:r>
              <a:rPr lang="en-US" altLang="zh-TW" sz="1400" b="1" dirty="0">
                <a:solidFill>
                  <a:srgbClr val="C00000"/>
                </a:solidFill>
                <a:latin typeface="Arial" panose="020B0604020202020204" pitchFamily="34" charset="0"/>
                <a:ea typeface="Microsoft YaHei" pitchFamily="34" charset="-122"/>
                <a:cs typeface="Arial" panose="020B0604020202020204" pitchFamily="34" charset="0"/>
              </a:rPr>
              <a:t>+ 1 x Minor Nonconformance</a:t>
            </a:r>
            <a:r>
              <a:rPr lang="en-US" altLang="zh-TW" sz="1400" b="1" dirty="0">
                <a:solidFill>
                  <a:srgbClr val="002060"/>
                </a:solidFill>
                <a:latin typeface="Arial" panose="020B0604020202020204" pitchFamily="34" charset="0"/>
                <a:ea typeface="Microsoft YaHei" pitchFamily="34" charset="-122"/>
                <a:cs typeface="Arial" panose="020B0604020202020204" pitchFamily="34" charset="0"/>
              </a:rPr>
              <a:t>)</a:t>
            </a:r>
            <a:endParaRPr lang="zh-TW" altLang="en-US" sz="1400" b="1" dirty="0">
              <a:solidFill>
                <a:srgbClr val="002060"/>
              </a:solidFill>
              <a:latin typeface="Arial" panose="020B0604020202020204" pitchFamily="34" charset="0"/>
              <a:ea typeface="Microsoft YaHei" pitchFamily="34" charset="-122"/>
              <a:cs typeface="Arial" panose="020B0604020202020204" pitchFamily="34" charset="0"/>
            </a:endParaRPr>
          </a:p>
        </p:txBody>
      </p:sp>
      <p:grpSp>
        <p:nvGrpSpPr>
          <p:cNvPr id="23" name="群組 22">
            <a:extLst>
              <a:ext uri="{FF2B5EF4-FFF2-40B4-BE49-F238E27FC236}">
                <a16:creationId xmlns:a16="http://schemas.microsoft.com/office/drawing/2014/main" id="{18B75C99-3C0A-DE6F-A3ED-300DF6F9C66E}"/>
              </a:ext>
            </a:extLst>
          </p:cNvPr>
          <p:cNvGrpSpPr/>
          <p:nvPr/>
        </p:nvGrpSpPr>
        <p:grpSpPr>
          <a:xfrm>
            <a:off x="8640720" y="4945742"/>
            <a:ext cx="2866253" cy="1105290"/>
            <a:chOff x="5405678" y="2899397"/>
            <a:chExt cx="2866253" cy="1105290"/>
          </a:xfrm>
        </p:grpSpPr>
        <p:sp>
          <p:nvSpPr>
            <p:cNvPr id="24" name="圆角矩形 76">
              <a:extLst>
                <a:ext uri="{FF2B5EF4-FFF2-40B4-BE49-F238E27FC236}">
                  <a16:creationId xmlns:a16="http://schemas.microsoft.com/office/drawing/2014/main" id="{6B32DF36-6CE0-7A78-AFA2-4F313EB96766}"/>
                </a:ext>
              </a:extLst>
            </p:cNvPr>
            <p:cNvSpPr/>
            <p:nvPr/>
          </p:nvSpPr>
          <p:spPr>
            <a:xfrm>
              <a:off x="5405678" y="3229301"/>
              <a:ext cx="2568959" cy="775386"/>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prstClr val="white"/>
                </a:solidFill>
                <a:latin typeface="微软雅黑" panose="020B0503020204020204" pitchFamily="34" charset="-122"/>
                <a:ea typeface="微软雅黑" panose="020B0503020204020204" pitchFamily="34" charset="-122"/>
              </a:endParaRPr>
            </a:p>
          </p:txBody>
        </p:sp>
        <p:sp>
          <p:nvSpPr>
            <p:cNvPr id="25" name="TextBox 81">
              <a:extLst>
                <a:ext uri="{FF2B5EF4-FFF2-40B4-BE49-F238E27FC236}">
                  <a16:creationId xmlns:a16="http://schemas.microsoft.com/office/drawing/2014/main" id="{DD222B63-BC22-8536-46B2-9DF5A9229460}"/>
                </a:ext>
              </a:extLst>
            </p:cNvPr>
            <p:cNvSpPr txBox="1"/>
            <p:nvPr/>
          </p:nvSpPr>
          <p:spPr>
            <a:xfrm>
              <a:off x="5676625" y="3196024"/>
              <a:ext cx="2027063" cy="769441"/>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algn="ctr"/>
              <a:r>
                <a:rPr lang="zh-TW" altLang="en-US" sz="2800" dirty="0">
                  <a:latin typeface="+mj-ea"/>
                  <a:ea typeface="+mj-ea"/>
                </a:rPr>
                <a:t>加權模式</a:t>
              </a:r>
              <a:endParaRPr lang="en-US" altLang="zh-TW" sz="2800" dirty="0">
                <a:latin typeface="+mj-ea"/>
                <a:ea typeface="+mj-ea"/>
              </a:endParaRPr>
            </a:p>
            <a:p>
              <a:pPr algn="ctr"/>
              <a:r>
                <a:rPr lang="en-US" altLang="zh-TW" sz="1600" dirty="0"/>
                <a:t>Weighted Mode</a:t>
              </a:r>
              <a:endParaRPr lang="zh-TW" altLang="en-US" sz="1600" dirty="0"/>
            </a:p>
          </p:txBody>
        </p:sp>
        <p:sp>
          <p:nvSpPr>
            <p:cNvPr id="26" name="Freeform 55">
              <a:extLst>
                <a:ext uri="{FF2B5EF4-FFF2-40B4-BE49-F238E27FC236}">
                  <a16:creationId xmlns:a16="http://schemas.microsoft.com/office/drawing/2014/main" id="{29FE785B-F442-FB42-C7B4-8CB58092AA1B}"/>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grpSp>
        <p:nvGrpSpPr>
          <p:cNvPr id="28" name="组合 90">
            <a:extLst>
              <a:ext uri="{FF2B5EF4-FFF2-40B4-BE49-F238E27FC236}">
                <a16:creationId xmlns:a16="http://schemas.microsoft.com/office/drawing/2014/main" id="{9C10A808-52EA-43C0-C869-DC08E02A9787}"/>
              </a:ext>
            </a:extLst>
          </p:cNvPr>
          <p:cNvGrpSpPr/>
          <p:nvPr/>
        </p:nvGrpSpPr>
        <p:grpSpPr>
          <a:xfrm>
            <a:off x="489903" y="914401"/>
            <a:ext cx="1423824" cy="1151016"/>
            <a:chOff x="7634305" y="3242885"/>
            <a:chExt cx="944448" cy="828233"/>
          </a:xfrm>
        </p:grpSpPr>
        <p:sp>
          <p:nvSpPr>
            <p:cNvPr id="29" name="椭圆 91">
              <a:extLst>
                <a:ext uri="{FF2B5EF4-FFF2-40B4-BE49-F238E27FC236}">
                  <a16:creationId xmlns:a16="http://schemas.microsoft.com/office/drawing/2014/main" id="{40B4A144-AFA3-0AA9-77B1-7928C534F825}"/>
                </a:ext>
              </a:extLst>
            </p:cNvPr>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ea typeface="微软雅黑" panose="020B0503020204020204" pitchFamily="34" charset="-122"/>
              </a:endParaRPr>
            </a:p>
          </p:txBody>
        </p:sp>
        <p:sp>
          <p:nvSpPr>
            <p:cNvPr id="30" name="TextBox 165">
              <a:extLst>
                <a:ext uri="{FF2B5EF4-FFF2-40B4-BE49-F238E27FC236}">
                  <a16:creationId xmlns:a16="http://schemas.microsoft.com/office/drawing/2014/main" id="{ED3C5A85-5F17-D0B0-6D36-066380E3137C}"/>
                </a:ext>
              </a:extLst>
            </p:cNvPr>
            <p:cNvSpPr txBox="1"/>
            <p:nvPr/>
          </p:nvSpPr>
          <p:spPr>
            <a:xfrm>
              <a:off x="7634305" y="3394298"/>
              <a:ext cx="944448" cy="578586"/>
            </a:xfrm>
            <a:prstGeom prst="rect">
              <a:avLst/>
            </a:prstGeom>
            <a:noFill/>
          </p:spPr>
          <p:txBody>
            <a:bodyPr wrap="square" lIns="64778" tIns="32390" rIns="64778" bIns="32390" rtlCol="0">
              <a:spAutoFit/>
            </a:bodyPr>
            <a:lstStyle>
              <a:defPPr>
                <a:defRPr lang="zh-CN"/>
              </a:defPPr>
              <a:lvl1pPr>
                <a:defRPr i="1">
                  <a:solidFill>
                    <a:srgbClr val="646464"/>
                  </a:solidFill>
                </a:defRPr>
              </a:lvl1pPr>
            </a:lstStyle>
            <a:p>
              <a:pPr algn="ctr">
                <a:defRPr/>
              </a:pPr>
              <a:r>
                <a:rPr lang="en-US" altLang="zh-CN" sz="1600" i="0" kern="0" dirty="0">
                  <a:solidFill>
                    <a:schemeClr val="accent1"/>
                  </a:solidFill>
                  <a:latin typeface="Impact" pitchFamily="34" charset="0"/>
                  <a:ea typeface="微软雅黑" pitchFamily="34" charset="-122"/>
                </a:rPr>
                <a:t>Depends on</a:t>
              </a:r>
            </a:p>
            <a:p>
              <a:pPr algn="ctr">
                <a:defRPr/>
              </a:pPr>
              <a:r>
                <a:rPr lang="en-US" altLang="zh-CN" sz="1600" i="0" kern="0" dirty="0">
                  <a:solidFill>
                    <a:schemeClr val="accent1"/>
                  </a:solidFill>
                  <a:latin typeface="Impact" pitchFamily="34" charset="0"/>
                  <a:ea typeface="微软雅黑" pitchFamily="34" charset="-122"/>
                </a:rPr>
                <a:t>Customer</a:t>
              </a:r>
            </a:p>
            <a:p>
              <a:pPr algn="ctr">
                <a:defRPr/>
              </a:pPr>
              <a:r>
                <a:rPr lang="en-US" altLang="zh-TW" sz="1600" i="0" kern="0" dirty="0">
                  <a:solidFill>
                    <a:schemeClr val="accent1"/>
                  </a:solidFill>
                  <a:latin typeface="Impact" pitchFamily="34" charset="0"/>
                  <a:ea typeface="微软雅黑" pitchFamily="34" charset="-122"/>
                </a:rPr>
                <a:t>Needs</a:t>
              </a:r>
              <a:endParaRPr lang="zh-CN" altLang="en-US" sz="1600" i="0" kern="0" dirty="0">
                <a:solidFill>
                  <a:schemeClr val="accent1"/>
                </a:solidFill>
                <a:latin typeface="Impact" pitchFamily="34" charset="0"/>
                <a:ea typeface="微软雅黑" pitchFamily="34" charset="-122"/>
              </a:endParaRPr>
            </a:p>
          </p:txBody>
        </p:sp>
      </p:grpSp>
    </p:spTree>
    <p:extLst>
      <p:ext uri="{BB962C8B-B14F-4D97-AF65-F5344CB8AC3E}">
        <p14:creationId xmlns:p14="http://schemas.microsoft.com/office/powerpoint/2010/main" val="230805308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1600"/>
                                </p:stCondLst>
                                <p:childTnLst>
                                  <p:par>
                                    <p:cTn id="41" presetID="22" presetClass="entr" presetSubtype="8"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210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26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31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par>
                              <p:cTn id="56" fill="hold">
                                <p:stCondLst>
                                  <p:cond delay="36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4100"/>
                                </p:stCondLst>
                                <p:childTnLst>
                                  <p:par>
                                    <p:cTn id="61" presetID="22" presetClass="entr" presetSubtype="8"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22" presetClass="entr" presetSubtype="2"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500"/>
                                </p:stCondLst>
                                <p:childTnLst>
                                  <p:par>
                                    <p:cTn id="73" presetID="2" presetClass="entr" presetSubtype="8" accel="40000" fill="hold" nodeType="afterEffect" p14:presetBounceEnd="40000">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14:bounceEnd="40000">
                                          <p:cBhvr additive="base">
                                            <p:cTn id="75" dur="2000" fill="hold"/>
                                            <p:tgtEl>
                                              <p:spTgt spid="28"/>
                                            </p:tgtEl>
                                            <p:attrNameLst>
                                              <p:attrName>ppt_x</p:attrName>
                                            </p:attrNameLst>
                                          </p:cBhvr>
                                          <p:tavLst>
                                            <p:tav tm="0">
                                              <p:val>
                                                <p:strVal val="0-#ppt_w/2"/>
                                              </p:val>
                                            </p:tav>
                                            <p:tav tm="100000">
                                              <p:val>
                                                <p:strVal val="#ppt_x"/>
                                              </p:val>
                                            </p:tav>
                                          </p:tavLst>
                                        </p:anim>
                                        <p:anim calcmode="lin" valueType="num" p14:bounceEnd="40000">
                                          <p:cBhvr additive="base">
                                            <p:cTn id="76"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3" grpId="0"/>
          <p:bldP spid="14" grpId="0"/>
          <p:bldP spid="15" grpId="0"/>
          <p:bldP spid="16" grpId="0"/>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1600"/>
                                </p:stCondLst>
                                <p:childTnLst>
                                  <p:par>
                                    <p:cTn id="41" presetID="22" presetClass="entr" presetSubtype="8"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210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26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31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par>
                              <p:cTn id="56" fill="hold">
                                <p:stCondLst>
                                  <p:cond delay="36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4100"/>
                                </p:stCondLst>
                                <p:childTnLst>
                                  <p:par>
                                    <p:cTn id="61" presetID="22" presetClass="entr" presetSubtype="8"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22" presetClass="entr" presetSubtype="2"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500"/>
                                </p:stCondLst>
                                <p:childTnLst>
                                  <p:par>
                                    <p:cTn id="73" presetID="2" presetClass="entr" presetSubtype="8" accel="4000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2000" fill="hold"/>
                                            <p:tgtEl>
                                              <p:spTgt spid="28"/>
                                            </p:tgtEl>
                                            <p:attrNameLst>
                                              <p:attrName>ppt_x</p:attrName>
                                            </p:attrNameLst>
                                          </p:cBhvr>
                                          <p:tavLst>
                                            <p:tav tm="0">
                                              <p:val>
                                                <p:strVal val="0-#ppt_w/2"/>
                                              </p:val>
                                            </p:tav>
                                            <p:tav tm="100000">
                                              <p:val>
                                                <p:strVal val="#ppt_x"/>
                                              </p:val>
                                            </p:tav>
                                          </p:tavLst>
                                        </p:anim>
                                        <p:anim calcmode="lin" valueType="num">
                                          <p:cBhvr additive="base">
                                            <p:cTn id="76"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3" grpId="0"/>
          <p:bldP spid="14" grpId="0"/>
          <p:bldP spid="15" grpId="0"/>
          <p:bldP spid="16" grpId="0"/>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4">
            <a:extLst>
              <a:ext uri="{FF2B5EF4-FFF2-40B4-BE49-F238E27FC236}">
                <a16:creationId xmlns:a16="http://schemas.microsoft.com/office/drawing/2014/main" id="{9EBF040E-3DC6-7564-5FA3-FB38C5B152B3}"/>
              </a:ext>
            </a:extLst>
          </p:cNvPr>
          <p:cNvPicPr>
            <a:picLocks noChangeAspect="1" noChangeArrowheads="1"/>
          </p:cNvPicPr>
          <p:nvPr/>
        </p:nvPicPr>
        <p:blipFill>
          <a:blip r:embed="rId2" cstate="print"/>
          <a:srcRect/>
          <a:stretch>
            <a:fillRect/>
          </a:stretch>
        </p:blipFill>
        <p:spPr bwMode="auto">
          <a:xfrm>
            <a:off x="8525178" y="1484007"/>
            <a:ext cx="2827448" cy="4434219"/>
          </a:xfrm>
          <a:prstGeom prst="rect">
            <a:avLst/>
          </a:prstGeom>
          <a:noFill/>
          <a:ln w="9525">
            <a:noFill/>
            <a:miter lim="800000"/>
            <a:headEnd/>
            <a:tailEnd/>
          </a:ln>
        </p:spPr>
      </p:pic>
      <p:sp>
        <p:nvSpPr>
          <p:cNvPr id="37" name="文字方塊 36">
            <a:extLst>
              <a:ext uri="{FF2B5EF4-FFF2-40B4-BE49-F238E27FC236}">
                <a16:creationId xmlns:a16="http://schemas.microsoft.com/office/drawing/2014/main" id="{202A9BCB-B67F-250C-D9F6-D0E314F0F304}"/>
              </a:ext>
            </a:extLst>
          </p:cNvPr>
          <p:cNvSpPr txBox="1"/>
          <p:nvPr/>
        </p:nvSpPr>
        <p:spPr>
          <a:xfrm rot="21436214">
            <a:off x="8913431" y="2925969"/>
            <a:ext cx="3222407" cy="3026470"/>
          </a:xfrm>
          <a:prstGeom prst="rect">
            <a:avLst/>
          </a:prstGeom>
          <a:noFill/>
        </p:spPr>
        <p:txBody>
          <a:bodyPr wrap="square" lIns="0" tIns="0" rIns="0" bIns="0" rtlCol="0">
            <a:spAutoFit/>
          </a:bodyPr>
          <a:lstStyle/>
          <a:p>
            <a:pPr>
              <a:lnSpc>
                <a:spcPts val="5867"/>
              </a:lnSpc>
            </a:pPr>
            <a:r>
              <a:rPr lang="zh-TW" altLang="en-US" sz="2800" b="1" dirty="0">
                <a:solidFill>
                  <a:srgbClr val="002060"/>
                </a:solidFill>
                <a:effectLst>
                  <a:outerShdw blurRad="38100" dist="38100" dir="2700000" algn="tl">
                    <a:srgbClr val="000000">
                      <a:alpha val="43137"/>
                    </a:srgbClr>
                  </a:outerShdw>
                </a:effectLst>
                <a:latin typeface="Microsoft YaHei" pitchFamily="34" charset="-122"/>
                <a:ea typeface="Microsoft YaHei" pitchFamily="34" charset="-122"/>
              </a:rPr>
              <a:t>  </a:t>
            </a:r>
            <a:r>
              <a:rPr lang="zh-TW" altLang="en-US" sz="2800"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戰略：</a:t>
            </a:r>
            <a:endParaRPr lang="en-US" altLang="zh-TW" sz="2800"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endParaRPr>
          </a:p>
          <a:p>
            <a:pPr>
              <a:lnSpc>
                <a:spcPts val="5867"/>
              </a:lnSpc>
            </a:pPr>
            <a:r>
              <a:rPr lang="en-US" altLang="zh-TW" sz="4400" dirty="0">
                <a:solidFill>
                  <a:srgbClr val="0033CC"/>
                </a:solidFill>
                <a:effectLst>
                  <a:outerShdw blurRad="38100" dist="38100" dir="2700000" algn="tl">
                    <a:srgbClr val="000000">
                      <a:alpha val="43137"/>
                    </a:srgbClr>
                  </a:outerShdw>
                </a:effectLst>
                <a:latin typeface="Impact" panose="020B0806030902050204" pitchFamily="34" charset="0"/>
                <a:ea typeface="Microsoft YaHei" pitchFamily="34" charset="-122"/>
              </a:rPr>
              <a:t>RBA</a:t>
            </a:r>
            <a:r>
              <a:rPr lang="en-US" altLang="zh-TW" sz="2800"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rPr>
              <a:t> </a:t>
            </a:r>
            <a:r>
              <a:rPr lang="zh-TW" altLang="en-US" sz="2800"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rPr>
              <a:t>要得高分，</a:t>
            </a:r>
            <a:endParaRPr lang="en-US" altLang="zh-TW" sz="2800"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endParaRPr>
          </a:p>
          <a:p>
            <a:pPr>
              <a:lnSpc>
                <a:spcPts val="5867"/>
              </a:lnSpc>
            </a:pP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不只不能被扣</a:t>
            </a:r>
            <a:r>
              <a:rPr lang="en-US" altLang="zh-TW" sz="3600" b="1" dirty="0">
                <a:solidFill>
                  <a:srgbClr val="002060"/>
                </a:solidFill>
                <a:effectLst>
                  <a:outerShdw blurRad="38100" dist="38100" dir="2700000" algn="tl">
                    <a:srgbClr val="000000">
                      <a:alpha val="43137"/>
                    </a:srgbClr>
                  </a:outerShdw>
                </a:effectLst>
                <a:latin typeface="Impact" panose="020B0806030902050204" pitchFamily="34" charset="0"/>
                <a:ea typeface="Microsoft YaHei" pitchFamily="34" charset="-122"/>
              </a:rPr>
              <a:t>20</a:t>
            </a: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分</a:t>
            </a:r>
            <a:endParaRPr lang="en-US" altLang="zh-TW"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endParaRPr>
          </a:p>
          <a:p>
            <a:pPr>
              <a:lnSpc>
                <a:spcPts val="5867"/>
              </a:lnSpc>
            </a:pP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還要努力得 </a:t>
            </a:r>
            <a:r>
              <a:rPr lang="en-US" altLang="zh-TW" sz="4000" b="1" dirty="0">
                <a:solidFill>
                  <a:srgbClr val="002060"/>
                </a:solidFill>
                <a:effectLst>
                  <a:outerShdw blurRad="38100" dist="38100" dir="2700000" algn="tl">
                    <a:srgbClr val="000000">
                      <a:alpha val="43137"/>
                    </a:srgbClr>
                  </a:outerShdw>
                </a:effectLst>
                <a:latin typeface="Impact" panose="020B0806030902050204" pitchFamily="34" charset="0"/>
                <a:ea typeface="Microsoft YaHei" pitchFamily="34" charset="-122"/>
              </a:rPr>
              <a:t>1</a:t>
            </a:r>
            <a:r>
              <a:rPr lang="zh-TW" altLang="en-US" sz="4000" b="1" dirty="0">
                <a:solidFill>
                  <a:srgbClr val="002060"/>
                </a:solidFill>
                <a:effectLst>
                  <a:outerShdw blurRad="38100" dist="38100" dir="2700000" algn="tl">
                    <a:srgbClr val="000000">
                      <a:alpha val="43137"/>
                    </a:srgbClr>
                  </a:outerShdw>
                </a:effectLst>
                <a:latin typeface="Microsoft YaHei" pitchFamily="34" charset="-122"/>
                <a:ea typeface="Microsoft YaHei" pitchFamily="34" charset="-122"/>
              </a:rPr>
              <a:t> </a:t>
            </a: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分</a:t>
            </a:r>
          </a:p>
        </p:txBody>
      </p:sp>
      <p:sp>
        <p:nvSpPr>
          <p:cNvPr id="2" name="標題 1">
            <a:extLst>
              <a:ext uri="{FF2B5EF4-FFF2-40B4-BE49-F238E27FC236}">
                <a16:creationId xmlns:a16="http://schemas.microsoft.com/office/drawing/2014/main" id="{34BF238A-BA7E-B703-267D-6BD7353AFF5B}"/>
              </a:ext>
            </a:extLst>
          </p:cNvPr>
          <p:cNvSpPr>
            <a:spLocks noGrp="1"/>
          </p:cNvSpPr>
          <p:nvPr>
            <p:ph type="title"/>
          </p:nvPr>
        </p:nvSpPr>
        <p:spPr/>
        <p:txBody>
          <a:bodyPr/>
          <a:lstStyle/>
          <a:p>
            <a:r>
              <a:rPr lang="en-US" altLang="zh-TW" dirty="0"/>
              <a:t>RBA</a:t>
            </a:r>
            <a:r>
              <a:rPr lang="zh-TW" altLang="en-US" dirty="0"/>
              <a:t>等級</a:t>
            </a:r>
            <a:r>
              <a:rPr lang="en-US" altLang="zh-TW" dirty="0"/>
              <a:t>Dashboard (scoring) (2/2)</a:t>
            </a:r>
            <a:endParaRPr lang="zh-TW" altLang="en-US" dirty="0"/>
          </a:p>
        </p:txBody>
      </p:sp>
      <p:sp>
        <p:nvSpPr>
          <p:cNvPr id="3" name="Rectangle 13" descr="FD1DDF730CE4456e89755B07FE1653D0# #Rectangle 13">
            <a:extLst>
              <a:ext uri="{FF2B5EF4-FFF2-40B4-BE49-F238E27FC236}">
                <a16:creationId xmlns:a16="http://schemas.microsoft.com/office/drawing/2014/main" id="{54AB65AE-D710-A22A-054D-49AFF99909D5}"/>
              </a:ext>
            </a:extLst>
          </p:cNvPr>
          <p:cNvSpPr>
            <a:spLocks noChangeArrowheads="1"/>
          </p:cNvSpPr>
          <p:nvPr/>
        </p:nvSpPr>
        <p:spPr bwMode="auto">
          <a:xfrm>
            <a:off x="6048236" y="1733208"/>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1800" dirty="0">
                <a:solidFill>
                  <a:schemeClr val="tx1">
                    <a:lumMod val="65000"/>
                    <a:lumOff val="35000"/>
                  </a:schemeClr>
                </a:solidFill>
                <a:latin typeface="Impact" panose="020B0806030902050204" pitchFamily="34" charset="0"/>
                <a:ea typeface="微软雅黑"/>
              </a:rPr>
              <a:t>(Priority NC) </a:t>
            </a:r>
          </a:p>
          <a:p>
            <a:pPr eaLnBrk="1" hangingPunct="1">
              <a:spcBef>
                <a:spcPct val="0"/>
              </a:spcBef>
              <a:buNone/>
              <a:defRPr/>
            </a:pPr>
            <a:r>
              <a:rPr lang="en-US" altLang="zh-CN" sz="1800" dirty="0">
                <a:solidFill>
                  <a:schemeClr val="tx1">
                    <a:lumMod val="65000"/>
                    <a:lumOff val="35000"/>
                  </a:schemeClr>
                </a:solidFill>
                <a:latin typeface="Impact" panose="020B0806030902050204" pitchFamily="34" charset="0"/>
                <a:ea typeface="微软雅黑"/>
              </a:rPr>
              <a:t>= </a:t>
            </a:r>
            <a:r>
              <a:rPr lang="en-US" altLang="zh-CN" dirty="0">
                <a:solidFill>
                  <a:srgbClr val="FF0000"/>
                </a:solidFill>
                <a:latin typeface="Impact" panose="020B0806030902050204" pitchFamily="34" charset="0"/>
                <a:ea typeface="微软雅黑"/>
              </a:rPr>
              <a:t>-20 </a:t>
            </a:r>
            <a:r>
              <a:rPr lang="en-US" altLang="zh-CN" sz="1800" dirty="0">
                <a:solidFill>
                  <a:schemeClr val="tx1">
                    <a:lumMod val="65000"/>
                    <a:lumOff val="35000"/>
                  </a:schemeClr>
                </a:solidFill>
                <a:latin typeface="Impact" panose="020B0806030902050204" pitchFamily="34" charset="0"/>
                <a:ea typeface="微软雅黑"/>
              </a:rPr>
              <a:t>points</a:t>
            </a:r>
          </a:p>
        </p:txBody>
      </p:sp>
      <p:sp>
        <p:nvSpPr>
          <p:cNvPr id="4" name="Freeform 5">
            <a:extLst>
              <a:ext uri="{FF2B5EF4-FFF2-40B4-BE49-F238E27FC236}">
                <a16:creationId xmlns:a16="http://schemas.microsoft.com/office/drawing/2014/main" id="{1B34F7AF-7C59-765D-5D00-66EB238E2FF0}"/>
              </a:ext>
            </a:extLst>
          </p:cNvPr>
          <p:cNvSpPr>
            <a:spLocks/>
          </p:cNvSpPr>
          <p:nvPr/>
        </p:nvSpPr>
        <p:spPr bwMode="auto">
          <a:xfrm rot="1800000">
            <a:off x="4304991" y="1204222"/>
            <a:ext cx="1445864" cy="2073887"/>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5" name="Freeform 6">
            <a:extLst>
              <a:ext uri="{FF2B5EF4-FFF2-40B4-BE49-F238E27FC236}">
                <a16:creationId xmlns:a16="http://schemas.microsoft.com/office/drawing/2014/main" id="{C04A329B-04E5-123B-A2E3-3C543F8E02F1}"/>
              </a:ext>
            </a:extLst>
          </p:cNvPr>
          <p:cNvSpPr>
            <a:spLocks/>
          </p:cNvSpPr>
          <p:nvPr/>
        </p:nvSpPr>
        <p:spPr bwMode="auto">
          <a:xfrm rot="1800000">
            <a:off x="3081256" y="3323791"/>
            <a:ext cx="1445864" cy="2073887"/>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6" name="Freeform 7">
            <a:extLst>
              <a:ext uri="{FF2B5EF4-FFF2-40B4-BE49-F238E27FC236}">
                <a16:creationId xmlns:a16="http://schemas.microsoft.com/office/drawing/2014/main" id="{6D2366AA-8E82-CADD-F67F-231F2DEB9B99}"/>
              </a:ext>
            </a:extLst>
          </p:cNvPr>
          <p:cNvSpPr>
            <a:spLocks/>
          </p:cNvSpPr>
          <p:nvPr/>
        </p:nvSpPr>
        <p:spPr bwMode="auto">
          <a:xfrm rot="1800000">
            <a:off x="2828871" y="1234052"/>
            <a:ext cx="1991093" cy="1554909"/>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7" name="Freeform 8">
            <a:extLst>
              <a:ext uri="{FF2B5EF4-FFF2-40B4-BE49-F238E27FC236}">
                <a16:creationId xmlns:a16="http://schemas.microsoft.com/office/drawing/2014/main" id="{035BCB16-B5D7-1674-0D97-067FB66FA5E1}"/>
              </a:ext>
            </a:extLst>
          </p:cNvPr>
          <p:cNvSpPr>
            <a:spLocks/>
          </p:cNvSpPr>
          <p:nvPr/>
        </p:nvSpPr>
        <p:spPr bwMode="auto">
          <a:xfrm rot="1800000">
            <a:off x="4013157" y="3811188"/>
            <a:ext cx="1991093" cy="1554909"/>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8" name="Freeform 9">
            <a:extLst>
              <a:ext uri="{FF2B5EF4-FFF2-40B4-BE49-F238E27FC236}">
                <a16:creationId xmlns:a16="http://schemas.microsoft.com/office/drawing/2014/main" id="{72EB5118-79FE-A95E-F5BB-CDAF1AAF8EE7}"/>
              </a:ext>
            </a:extLst>
          </p:cNvPr>
          <p:cNvSpPr>
            <a:spLocks/>
          </p:cNvSpPr>
          <p:nvPr/>
        </p:nvSpPr>
        <p:spPr bwMode="auto">
          <a:xfrm rot="1800000">
            <a:off x="2008135" y="2651842"/>
            <a:ext cx="1993112" cy="1554909"/>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9" name="Freeform 10">
            <a:extLst>
              <a:ext uri="{FF2B5EF4-FFF2-40B4-BE49-F238E27FC236}">
                <a16:creationId xmlns:a16="http://schemas.microsoft.com/office/drawing/2014/main" id="{1C6BEBFE-ED41-9095-2D8A-B1FB9E805656}"/>
              </a:ext>
            </a:extLst>
          </p:cNvPr>
          <p:cNvSpPr>
            <a:spLocks/>
          </p:cNvSpPr>
          <p:nvPr/>
        </p:nvSpPr>
        <p:spPr bwMode="auto">
          <a:xfrm rot="1800000">
            <a:off x="4830863" y="2395148"/>
            <a:ext cx="1993112" cy="1554909"/>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10" name="TextBox 44">
            <a:extLst>
              <a:ext uri="{FF2B5EF4-FFF2-40B4-BE49-F238E27FC236}">
                <a16:creationId xmlns:a16="http://schemas.microsoft.com/office/drawing/2014/main" id="{27EFD174-5C88-2655-7A22-C57CEB5C6A54}"/>
              </a:ext>
            </a:extLst>
          </p:cNvPr>
          <p:cNvSpPr txBox="1"/>
          <p:nvPr/>
        </p:nvSpPr>
        <p:spPr>
          <a:xfrm>
            <a:off x="4454242" y="2595649"/>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01</a:t>
            </a:r>
            <a:endParaRPr lang="zh-CN" altLang="en-US" sz="1867" dirty="0">
              <a:solidFill>
                <a:schemeClr val="bg1"/>
              </a:solidFill>
              <a:latin typeface="微软雅黑"/>
              <a:ea typeface="微软雅黑"/>
            </a:endParaRPr>
          </a:p>
        </p:txBody>
      </p:sp>
      <p:sp>
        <p:nvSpPr>
          <p:cNvPr id="11" name="TextBox 45">
            <a:extLst>
              <a:ext uri="{FF2B5EF4-FFF2-40B4-BE49-F238E27FC236}">
                <a16:creationId xmlns:a16="http://schemas.microsoft.com/office/drawing/2014/main" id="{4C8E00A3-9390-5D38-51EF-5D588F83A953}"/>
              </a:ext>
            </a:extLst>
          </p:cNvPr>
          <p:cNvSpPr txBox="1"/>
          <p:nvPr/>
        </p:nvSpPr>
        <p:spPr>
          <a:xfrm>
            <a:off x="4711715" y="3125593"/>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02</a:t>
            </a:r>
            <a:endParaRPr lang="zh-CN" altLang="en-US" sz="1867" dirty="0">
              <a:solidFill>
                <a:schemeClr val="bg1"/>
              </a:solidFill>
              <a:latin typeface="微软雅黑"/>
              <a:ea typeface="微软雅黑"/>
            </a:endParaRPr>
          </a:p>
        </p:txBody>
      </p:sp>
      <p:sp>
        <p:nvSpPr>
          <p:cNvPr id="12" name="TextBox 46">
            <a:extLst>
              <a:ext uri="{FF2B5EF4-FFF2-40B4-BE49-F238E27FC236}">
                <a16:creationId xmlns:a16="http://schemas.microsoft.com/office/drawing/2014/main" id="{7EA6ACFB-B378-DF68-B499-35601259857B}"/>
              </a:ext>
            </a:extLst>
          </p:cNvPr>
          <p:cNvSpPr txBox="1"/>
          <p:nvPr/>
        </p:nvSpPr>
        <p:spPr>
          <a:xfrm>
            <a:off x="4450930" y="3577284"/>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03</a:t>
            </a:r>
            <a:endParaRPr lang="zh-CN" altLang="en-US" sz="1867" dirty="0">
              <a:solidFill>
                <a:schemeClr val="bg1"/>
              </a:solidFill>
              <a:latin typeface="微软雅黑"/>
              <a:ea typeface="微软雅黑"/>
            </a:endParaRPr>
          </a:p>
        </p:txBody>
      </p:sp>
      <p:sp>
        <p:nvSpPr>
          <p:cNvPr id="13" name="TextBox 47">
            <a:extLst>
              <a:ext uri="{FF2B5EF4-FFF2-40B4-BE49-F238E27FC236}">
                <a16:creationId xmlns:a16="http://schemas.microsoft.com/office/drawing/2014/main" id="{77B5B93F-9590-FCCD-8C79-B6B2A30835B0}"/>
              </a:ext>
            </a:extLst>
          </p:cNvPr>
          <p:cNvSpPr txBox="1"/>
          <p:nvPr/>
        </p:nvSpPr>
        <p:spPr>
          <a:xfrm>
            <a:off x="3889954" y="3579052"/>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04</a:t>
            </a:r>
            <a:endParaRPr lang="zh-CN" altLang="en-US" sz="1867" dirty="0">
              <a:solidFill>
                <a:schemeClr val="bg1"/>
              </a:solidFill>
              <a:latin typeface="微软雅黑"/>
              <a:ea typeface="微软雅黑"/>
            </a:endParaRPr>
          </a:p>
        </p:txBody>
      </p:sp>
      <p:sp>
        <p:nvSpPr>
          <p:cNvPr id="14" name="TextBox 48">
            <a:extLst>
              <a:ext uri="{FF2B5EF4-FFF2-40B4-BE49-F238E27FC236}">
                <a16:creationId xmlns:a16="http://schemas.microsoft.com/office/drawing/2014/main" id="{0A75F0F9-F822-0F5B-BD27-024675D241DA}"/>
              </a:ext>
            </a:extLst>
          </p:cNvPr>
          <p:cNvSpPr txBox="1"/>
          <p:nvPr/>
        </p:nvSpPr>
        <p:spPr>
          <a:xfrm>
            <a:off x="3620474" y="3074503"/>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05</a:t>
            </a:r>
            <a:endParaRPr lang="zh-CN" altLang="en-US" sz="1867" dirty="0">
              <a:solidFill>
                <a:schemeClr val="bg1"/>
              </a:solidFill>
              <a:latin typeface="微软雅黑"/>
              <a:ea typeface="微软雅黑"/>
            </a:endParaRPr>
          </a:p>
        </p:txBody>
      </p:sp>
      <p:sp>
        <p:nvSpPr>
          <p:cNvPr id="15" name="TextBox 49">
            <a:extLst>
              <a:ext uri="{FF2B5EF4-FFF2-40B4-BE49-F238E27FC236}">
                <a16:creationId xmlns:a16="http://schemas.microsoft.com/office/drawing/2014/main" id="{2CB60C75-F1DC-3B68-73F9-F88E3FA86EA3}"/>
              </a:ext>
            </a:extLst>
          </p:cNvPr>
          <p:cNvSpPr txBox="1"/>
          <p:nvPr/>
        </p:nvSpPr>
        <p:spPr>
          <a:xfrm>
            <a:off x="3874770" y="2634049"/>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06</a:t>
            </a:r>
            <a:endParaRPr lang="zh-CN" altLang="en-US" sz="1867" dirty="0">
              <a:solidFill>
                <a:schemeClr val="bg1"/>
              </a:solidFill>
              <a:latin typeface="微软雅黑"/>
              <a:ea typeface="微软雅黑"/>
            </a:endParaRPr>
          </a:p>
        </p:txBody>
      </p:sp>
      <p:sp>
        <p:nvSpPr>
          <p:cNvPr id="16" name="KSO_Shape">
            <a:extLst>
              <a:ext uri="{FF2B5EF4-FFF2-40B4-BE49-F238E27FC236}">
                <a16:creationId xmlns:a16="http://schemas.microsoft.com/office/drawing/2014/main" id="{ADBBE6D6-CAB4-748C-1BD5-C5F570378ACC}"/>
              </a:ext>
            </a:extLst>
          </p:cNvPr>
          <p:cNvSpPr>
            <a:spLocks/>
          </p:cNvSpPr>
          <p:nvPr/>
        </p:nvSpPr>
        <p:spPr bwMode="auto">
          <a:xfrm>
            <a:off x="4752621" y="1645360"/>
            <a:ext cx="876807" cy="60207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rgbClr val="FFFFFF"/>
              </a:solidFill>
              <a:ea typeface="微软雅黑"/>
            </a:endParaRPr>
          </a:p>
        </p:txBody>
      </p:sp>
      <p:sp>
        <p:nvSpPr>
          <p:cNvPr id="17" name="KSO_Shape">
            <a:extLst>
              <a:ext uri="{FF2B5EF4-FFF2-40B4-BE49-F238E27FC236}">
                <a16:creationId xmlns:a16="http://schemas.microsoft.com/office/drawing/2014/main" id="{28ED454A-4148-3778-C4C3-C71484240440}"/>
              </a:ext>
            </a:extLst>
          </p:cNvPr>
          <p:cNvSpPr>
            <a:spLocks/>
          </p:cNvSpPr>
          <p:nvPr/>
        </p:nvSpPr>
        <p:spPr bwMode="auto">
          <a:xfrm>
            <a:off x="5603959" y="2941574"/>
            <a:ext cx="816576" cy="808409"/>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rgbClr val="FFFFFF"/>
              </a:solidFill>
              <a:ea typeface="微软雅黑"/>
            </a:endParaRPr>
          </a:p>
        </p:txBody>
      </p:sp>
      <p:sp>
        <p:nvSpPr>
          <p:cNvPr id="18" name="KSO_Shape">
            <a:extLst>
              <a:ext uri="{FF2B5EF4-FFF2-40B4-BE49-F238E27FC236}">
                <a16:creationId xmlns:a16="http://schemas.microsoft.com/office/drawing/2014/main" id="{C41C8C45-CC89-5C66-7FB4-94620657AC1C}"/>
              </a:ext>
            </a:extLst>
          </p:cNvPr>
          <p:cNvSpPr>
            <a:spLocks/>
          </p:cNvSpPr>
          <p:nvPr/>
        </p:nvSpPr>
        <p:spPr bwMode="auto">
          <a:xfrm>
            <a:off x="3301518" y="1592263"/>
            <a:ext cx="737995" cy="627293"/>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rgbClr val="FFFFFF"/>
              </a:solidFill>
              <a:ea typeface="微软雅黑"/>
            </a:endParaRPr>
          </a:p>
        </p:txBody>
      </p:sp>
      <p:sp>
        <p:nvSpPr>
          <p:cNvPr id="19" name="TextBox 62">
            <a:extLst>
              <a:ext uri="{FF2B5EF4-FFF2-40B4-BE49-F238E27FC236}">
                <a16:creationId xmlns:a16="http://schemas.microsoft.com/office/drawing/2014/main" id="{A0BC01BC-D05A-A425-3EAF-CC4080ABB6B2}"/>
              </a:ext>
            </a:extLst>
          </p:cNvPr>
          <p:cNvSpPr txBox="1"/>
          <p:nvPr/>
        </p:nvSpPr>
        <p:spPr>
          <a:xfrm>
            <a:off x="6048236" y="1363321"/>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l"/>
            <a:r>
              <a:rPr lang="en-US" altLang="zh-CN" sz="2133" dirty="0">
                <a:solidFill>
                  <a:srgbClr val="005696"/>
                </a:solidFill>
                <a:ea typeface="微软雅黑"/>
              </a:rPr>
              <a:t>a)</a:t>
            </a:r>
            <a:r>
              <a:rPr lang="zh-CN" altLang="en-US" sz="2133" dirty="0">
                <a:solidFill>
                  <a:srgbClr val="005696"/>
                </a:solidFill>
                <a:ea typeface="微软雅黑"/>
              </a:rPr>
              <a:t>優先不符事項</a:t>
            </a:r>
          </a:p>
        </p:txBody>
      </p:sp>
      <p:sp>
        <p:nvSpPr>
          <p:cNvPr id="20" name="Rectangle 13" descr="FD1DDF730CE4456e89755B07FE1653D0# #Rectangle 13">
            <a:extLst>
              <a:ext uri="{FF2B5EF4-FFF2-40B4-BE49-F238E27FC236}">
                <a16:creationId xmlns:a16="http://schemas.microsoft.com/office/drawing/2014/main" id="{54E9076C-7620-B735-D15D-ECF5A3A7F27F}"/>
              </a:ext>
            </a:extLst>
          </p:cNvPr>
          <p:cNvSpPr>
            <a:spLocks noChangeArrowheads="1"/>
          </p:cNvSpPr>
          <p:nvPr/>
        </p:nvSpPr>
        <p:spPr bwMode="auto">
          <a:xfrm>
            <a:off x="6762127" y="3276036"/>
            <a:ext cx="29345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(Major NC) </a:t>
            </a:r>
          </a:p>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FF0000"/>
                </a:solidFill>
                <a:latin typeface="Impact" panose="020B0806030902050204" pitchFamily="34" charset="0"/>
                <a:ea typeface="微软雅黑"/>
              </a:rPr>
              <a:t>-4 </a:t>
            </a:r>
            <a:r>
              <a:rPr lang="en-US" altLang="zh-CN" sz="1800" dirty="0">
                <a:solidFill>
                  <a:schemeClr val="tx1">
                    <a:lumMod val="65000"/>
                    <a:lumOff val="35000"/>
                  </a:schemeClr>
                </a:solidFill>
                <a:latin typeface="Impact" panose="020B0806030902050204" pitchFamily="34" charset="0"/>
                <a:ea typeface="微软雅黑"/>
              </a:rPr>
              <a:t>points</a:t>
            </a:r>
            <a:r>
              <a:rPr lang="zh-CN" altLang="en-US" sz="1800" dirty="0">
                <a:solidFill>
                  <a:schemeClr val="tx1">
                    <a:lumMod val="65000"/>
                    <a:lumOff val="35000"/>
                  </a:schemeClr>
                </a:solidFill>
                <a:latin typeface="Impact" panose="020B0806030902050204" pitchFamily="34" charset="0"/>
                <a:ea typeface="微软雅黑"/>
              </a:rPr>
              <a:t>。</a:t>
            </a:r>
            <a:endParaRPr lang="en-US" altLang="zh-CN" sz="1800" dirty="0">
              <a:solidFill>
                <a:schemeClr val="tx1">
                  <a:lumMod val="65000"/>
                  <a:lumOff val="35000"/>
                </a:schemeClr>
              </a:solidFill>
              <a:latin typeface="Impact" panose="020B0806030902050204" pitchFamily="34" charset="0"/>
              <a:ea typeface="微软雅黑"/>
            </a:endParaRPr>
          </a:p>
        </p:txBody>
      </p:sp>
      <p:sp>
        <p:nvSpPr>
          <p:cNvPr id="21" name="TextBox 64">
            <a:extLst>
              <a:ext uri="{FF2B5EF4-FFF2-40B4-BE49-F238E27FC236}">
                <a16:creationId xmlns:a16="http://schemas.microsoft.com/office/drawing/2014/main" id="{0564558D-4814-D5B9-EF19-54DE9374FB3E}"/>
              </a:ext>
            </a:extLst>
          </p:cNvPr>
          <p:cNvSpPr txBox="1"/>
          <p:nvPr/>
        </p:nvSpPr>
        <p:spPr>
          <a:xfrm>
            <a:off x="6762127" y="290615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l"/>
            <a:r>
              <a:rPr lang="en-US" altLang="zh-CN" sz="2133" dirty="0">
                <a:solidFill>
                  <a:srgbClr val="005696"/>
                </a:solidFill>
                <a:ea typeface="微软雅黑"/>
              </a:rPr>
              <a:t>b)</a:t>
            </a:r>
            <a:r>
              <a:rPr lang="zh-CN" altLang="en-US" sz="2133" dirty="0">
                <a:solidFill>
                  <a:srgbClr val="005696"/>
                </a:solidFill>
                <a:ea typeface="微软雅黑"/>
              </a:rPr>
              <a:t>重大不符事項</a:t>
            </a:r>
            <a:endParaRPr lang="en-US" altLang="zh-CN" sz="2133" dirty="0">
              <a:solidFill>
                <a:srgbClr val="005696"/>
              </a:solidFill>
              <a:ea typeface="微软雅黑"/>
            </a:endParaRPr>
          </a:p>
        </p:txBody>
      </p:sp>
      <p:sp>
        <p:nvSpPr>
          <p:cNvPr id="22" name="Rectangle 13" descr="FD1DDF730CE4456e89755B07FE1653D0# #Rectangle 13">
            <a:extLst>
              <a:ext uri="{FF2B5EF4-FFF2-40B4-BE49-F238E27FC236}">
                <a16:creationId xmlns:a16="http://schemas.microsoft.com/office/drawing/2014/main" id="{24998496-7E06-4680-AA8C-D4A49043AD2B}"/>
              </a:ext>
            </a:extLst>
          </p:cNvPr>
          <p:cNvSpPr>
            <a:spLocks noChangeArrowheads="1"/>
          </p:cNvSpPr>
          <p:nvPr/>
        </p:nvSpPr>
        <p:spPr bwMode="auto">
          <a:xfrm>
            <a:off x="6048236" y="4782796"/>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(Risk of NC) </a:t>
            </a:r>
          </a:p>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00B050"/>
                </a:solidFill>
                <a:latin typeface="Impact" panose="020B0806030902050204" pitchFamily="34" charset="0"/>
                <a:ea typeface="微软雅黑"/>
              </a:rPr>
              <a:t>-0 </a:t>
            </a:r>
            <a:r>
              <a:rPr lang="en-US" altLang="zh-CN" sz="1800" dirty="0">
                <a:solidFill>
                  <a:schemeClr val="tx1">
                    <a:lumMod val="65000"/>
                    <a:lumOff val="35000"/>
                  </a:schemeClr>
                </a:solidFill>
                <a:latin typeface="Impact" panose="020B0806030902050204" pitchFamily="34" charset="0"/>
                <a:ea typeface="微软雅黑"/>
              </a:rPr>
              <a:t>point</a:t>
            </a:r>
          </a:p>
        </p:txBody>
      </p:sp>
      <p:sp>
        <p:nvSpPr>
          <p:cNvPr id="23" name="TextBox 66">
            <a:extLst>
              <a:ext uri="{FF2B5EF4-FFF2-40B4-BE49-F238E27FC236}">
                <a16:creationId xmlns:a16="http://schemas.microsoft.com/office/drawing/2014/main" id="{D82259F1-E772-7438-2CCD-FEB08AE6E42D}"/>
              </a:ext>
            </a:extLst>
          </p:cNvPr>
          <p:cNvSpPr txBox="1"/>
          <p:nvPr/>
        </p:nvSpPr>
        <p:spPr>
          <a:xfrm>
            <a:off x="6048236" y="441291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l"/>
            <a:r>
              <a:rPr lang="en-US" altLang="zh-TW" sz="2133" dirty="0">
                <a:solidFill>
                  <a:srgbClr val="005696"/>
                </a:solidFill>
                <a:ea typeface="微软雅黑"/>
              </a:rPr>
              <a:t>c)</a:t>
            </a:r>
            <a:r>
              <a:rPr lang="zh-TW" altLang="en-US" sz="2133" dirty="0">
                <a:solidFill>
                  <a:srgbClr val="005696"/>
                </a:solidFill>
                <a:ea typeface="微软雅黑"/>
              </a:rPr>
              <a:t>不符事項風險</a:t>
            </a:r>
            <a:endParaRPr lang="zh-CN" altLang="en-US" sz="2133" dirty="0">
              <a:solidFill>
                <a:srgbClr val="005696"/>
              </a:solidFill>
              <a:ea typeface="微软雅黑"/>
            </a:endParaRPr>
          </a:p>
        </p:txBody>
      </p:sp>
      <p:sp>
        <p:nvSpPr>
          <p:cNvPr id="24" name="Rectangle 13" descr="FD1DDF730CE4456e89755B07FE1653D0# #Rectangle 13">
            <a:extLst>
              <a:ext uri="{FF2B5EF4-FFF2-40B4-BE49-F238E27FC236}">
                <a16:creationId xmlns:a16="http://schemas.microsoft.com/office/drawing/2014/main" id="{83AC827E-ACB9-A2BC-EB6A-B1C6CC2DBF4F}"/>
              </a:ext>
            </a:extLst>
          </p:cNvPr>
          <p:cNvSpPr>
            <a:spLocks noChangeArrowheads="1"/>
          </p:cNvSpPr>
          <p:nvPr/>
        </p:nvSpPr>
        <p:spPr bwMode="auto">
          <a:xfrm>
            <a:off x="-337840" y="1733208"/>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(Not Reviewed) </a:t>
            </a:r>
          </a:p>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00B050"/>
                </a:solidFill>
                <a:latin typeface="Impact" panose="020B0806030902050204" pitchFamily="34" charset="0"/>
                <a:ea typeface="微软雅黑"/>
              </a:rPr>
              <a:t>+1 </a:t>
            </a:r>
            <a:r>
              <a:rPr lang="en-US" altLang="zh-CN" sz="1800" dirty="0">
                <a:solidFill>
                  <a:schemeClr val="tx1">
                    <a:lumMod val="65000"/>
                    <a:lumOff val="35000"/>
                  </a:schemeClr>
                </a:solidFill>
                <a:latin typeface="Impact" panose="020B0806030902050204" pitchFamily="34" charset="0"/>
                <a:ea typeface="微软雅黑"/>
              </a:rPr>
              <a:t>points</a:t>
            </a:r>
          </a:p>
        </p:txBody>
      </p:sp>
      <p:sp>
        <p:nvSpPr>
          <p:cNvPr id="25" name="TextBox 68">
            <a:extLst>
              <a:ext uri="{FF2B5EF4-FFF2-40B4-BE49-F238E27FC236}">
                <a16:creationId xmlns:a16="http://schemas.microsoft.com/office/drawing/2014/main" id="{7B668D41-8D9A-2A16-92ED-16E4499D88CF}"/>
              </a:ext>
            </a:extLst>
          </p:cNvPr>
          <p:cNvSpPr txBox="1"/>
          <p:nvPr/>
        </p:nvSpPr>
        <p:spPr>
          <a:xfrm>
            <a:off x="532446" y="1363322"/>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r"/>
            <a:r>
              <a:rPr lang="en-US" altLang="zh-CN" sz="2133" dirty="0">
                <a:solidFill>
                  <a:srgbClr val="005696"/>
                </a:solidFill>
                <a:ea typeface="微软雅黑"/>
              </a:rPr>
              <a:t>f)</a:t>
            </a:r>
            <a:r>
              <a:rPr lang="zh-CN" altLang="en-US" sz="2133" dirty="0">
                <a:solidFill>
                  <a:srgbClr val="005696"/>
                </a:solidFill>
                <a:ea typeface="微软雅黑"/>
              </a:rPr>
              <a:t>未評等</a:t>
            </a:r>
          </a:p>
        </p:txBody>
      </p:sp>
      <p:sp>
        <p:nvSpPr>
          <p:cNvPr id="26" name="Rectangle 13" descr="FD1DDF730CE4456e89755B07FE1653D0# #Rectangle 13">
            <a:extLst>
              <a:ext uri="{FF2B5EF4-FFF2-40B4-BE49-F238E27FC236}">
                <a16:creationId xmlns:a16="http://schemas.microsoft.com/office/drawing/2014/main" id="{EB123152-0873-9B36-63CE-CF423F64B7D4}"/>
              </a:ext>
            </a:extLst>
          </p:cNvPr>
          <p:cNvSpPr>
            <a:spLocks noChangeArrowheads="1"/>
          </p:cNvSpPr>
          <p:nvPr/>
        </p:nvSpPr>
        <p:spPr bwMode="auto">
          <a:xfrm>
            <a:off x="-1110748" y="3276036"/>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(Conformance) </a:t>
            </a:r>
          </a:p>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00B050"/>
                </a:solidFill>
                <a:latin typeface="Impact" panose="020B0806030902050204" pitchFamily="34" charset="0"/>
                <a:ea typeface="微软雅黑"/>
              </a:rPr>
              <a:t>+1 </a:t>
            </a:r>
            <a:r>
              <a:rPr lang="en-US" altLang="zh-CN" sz="1800" dirty="0">
                <a:solidFill>
                  <a:schemeClr val="tx1">
                    <a:lumMod val="65000"/>
                    <a:lumOff val="35000"/>
                  </a:schemeClr>
                </a:solidFill>
                <a:latin typeface="Impact" panose="020B0806030902050204" pitchFamily="34" charset="0"/>
                <a:ea typeface="微软雅黑"/>
              </a:rPr>
              <a:t>points</a:t>
            </a:r>
          </a:p>
        </p:txBody>
      </p:sp>
      <p:sp>
        <p:nvSpPr>
          <p:cNvPr id="27" name="TextBox 70">
            <a:extLst>
              <a:ext uri="{FF2B5EF4-FFF2-40B4-BE49-F238E27FC236}">
                <a16:creationId xmlns:a16="http://schemas.microsoft.com/office/drawing/2014/main" id="{07D1E661-217E-C975-0C98-291D8F661132}"/>
              </a:ext>
            </a:extLst>
          </p:cNvPr>
          <p:cNvSpPr txBox="1"/>
          <p:nvPr/>
        </p:nvSpPr>
        <p:spPr>
          <a:xfrm>
            <a:off x="-240462" y="290615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r"/>
            <a:r>
              <a:rPr lang="en-US" altLang="zh-CN" sz="2133" dirty="0">
                <a:solidFill>
                  <a:srgbClr val="005696"/>
                </a:solidFill>
                <a:ea typeface="微软雅黑"/>
              </a:rPr>
              <a:t>e)</a:t>
            </a:r>
            <a:r>
              <a:rPr lang="zh-CN" altLang="en-US" sz="2133" dirty="0">
                <a:solidFill>
                  <a:srgbClr val="005696"/>
                </a:solidFill>
                <a:ea typeface="微软雅黑"/>
              </a:rPr>
              <a:t>符合</a:t>
            </a:r>
          </a:p>
        </p:txBody>
      </p:sp>
      <p:sp>
        <p:nvSpPr>
          <p:cNvPr id="28" name="Rectangle 13" descr="FD1DDF730CE4456e89755B07FE1653D0# #Rectangle 13">
            <a:extLst>
              <a:ext uri="{FF2B5EF4-FFF2-40B4-BE49-F238E27FC236}">
                <a16:creationId xmlns:a16="http://schemas.microsoft.com/office/drawing/2014/main" id="{E58AD5AF-B03E-3989-8747-9C65955E2EF7}"/>
              </a:ext>
            </a:extLst>
          </p:cNvPr>
          <p:cNvSpPr>
            <a:spLocks noChangeArrowheads="1"/>
          </p:cNvSpPr>
          <p:nvPr/>
        </p:nvSpPr>
        <p:spPr bwMode="auto">
          <a:xfrm>
            <a:off x="-337840" y="4782796"/>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(Minor NC)</a:t>
            </a:r>
          </a:p>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FF0000"/>
                </a:solidFill>
                <a:latin typeface="Impact" panose="020B0806030902050204" pitchFamily="34" charset="0"/>
                <a:ea typeface="微软雅黑"/>
              </a:rPr>
              <a:t> -1 </a:t>
            </a:r>
            <a:r>
              <a:rPr lang="en-US" altLang="zh-CN" sz="1800" dirty="0">
                <a:solidFill>
                  <a:schemeClr val="tx1">
                    <a:lumMod val="65000"/>
                    <a:lumOff val="35000"/>
                  </a:schemeClr>
                </a:solidFill>
                <a:latin typeface="Impact" panose="020B0806030902050204" pitchFamily="34" charset="0"/>
                <a:ea typeface="微软雅黑"/>
              </a:rPr>
              <a:t>point</a:t>
            </a:r>
          </a:p>
        </p:txBody>
      </p:sp>
      <p:sp>
        <p:nvSpPr>
          <p:cNvPr id="29" name="TextBox 72">
            <a:extLst>
              <a:ext uri="{FF2B5EF4-FFF2-40B4-BE49-F238E27FC236}">
                <a16:creationId xmlns:a16="http://schemas.microsoft.com/office/drawing/2014/main" id="{CF3DAD93-BD56-F4BB-DAFC-7ABA9003C430}"/>
              </a:ext>
            </a:extLst>
          </p:cNvPr>
          <p:cNvSpPr txBox="1"/>
          <p:nvPr/>
        </p:nvSpPr>
        <p:spPr>
          <a:xfrm>
            <a:off x="532446" y="441291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r"/>
            <a:r>
              <a:rPr lang="en-US" altLang="zh-TW" sz="2133" dirty="0">
                <a:solidFill>
                  <a:srgbClr val="005696"/>
                </a:solidFill>
                <a:ea typeface="微软雅黑"/>
              </a:rPr>
              <a:t>d)</a:t>
            </a:r>
            <a:r>
              <a:rPr lang="zh-TW" altLang="en-US" sz="2133" dirty="0">
                <a:solidFill>
                  <a:srgbClr val="005696"/>
                </a:solidFill>
                <a:ea typeface="微软雅黑"/>
              </a:rPr>
              <a:t>輕微不符事項</a:t>
            </a:r>
            <a:endParaRPr lang="zh-CN" altLang="en-US" sz="2133" dirty="0">
              <a:solidFill>
                <a:srgbClr val="005696"/>
              </a:solidFill>
              <a:ea typeface="微软雅黑"/>
            </a:endParaRPr>
          </a:p>
        </p:txBody>
      </p:sp>
      <p:sp>
        <p:nvSpPr>
          <p:cNvPr id="30" name="KSO_Shape">
            <a:extLst>
              <a:ext uri="{FF2B5EF4-FFF2-40B4-BE49-F238E27FC236}">
                <a16:creationId xmlns:a16="http://schemas.microsoft.com/office/drawing/2014/main" id="{E5B44169-8876-E173-F3B2-D9E580F68050}"/>
              </a:ext>
            </a:extLst>
          </p:cNvPr>
          <p:cNvSpPr/>
          <p:nvPr/>
        </p:nvSpPr>
        <p:spPr>
          <a:xfrm>
            <a:off x="4833231" y="4334881"/>
            <a:ext cx="715584" cy="715584"/>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微软雅黑"/>
            </a:endParaRPr>
          </a:p>
        </p:txBody>
      </p:sp>
      <p:sp>
        <p:nvSpPr>
          <p:cNvPr id="31" name="KSO_Shape">
            <a:extLst>
              <a:ext uri="{FF2B5EF4-FFF2-40B4-BE49-F238E27FC236}">
                <a16:creationId xmlns:a16="http://schemas.microsoft.com/office/drawing/2014/main" id="{DFEEB8E8-AD4D-2E71-0821-75AC9A7B2A70}"/>
              </a:ext>
            </a:extLst>
          </p:cNvPr>
          <p:cNvSpPr>
            <a:spLocks/>
          </p:cNvSpPr>
          <p:nvPr/>
        </p:nvSpPr>
        <p:spPr bwMode="auto">
          <a:xfrm>
            <a:off x="3325654" y="4332965"/>
            <a:ext cx="689723" cy="594311"/>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微软雅黑"/>
            </a:endParaRPr>
          </a:p>
        </p:txBody>
      </p:sp>
      <p:sp>
        <p:nvSpPr>
          <p:cNvPr id="32" name="KSO_Shape">
            <a:extLst>
              <a:ext uri="{FF2B5EF4-FFF2-40B4-BE49-F238E27FC236}">
                <a16:creationId xmlns:a16="http://schemas.microsoft.com/office/drawing/2014/main" id="{C38C0257-083E-213B-2897-1C31E0D0A48C}"/>
              </a:ext>
            </a:extLst>
          </p:cNvPr>
          <p:cNvSpPr>
            <a:spLocks/>
          </p:cNvSpPr>
          <p:nvPr/>
        </p:nvSpPr>
        <p:spPr bwMode="auto">
          <a:xfrm>
            <a:off x="2420417" y="2850952"/>
            <a:ext cx="848749" cy="850165"/>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微软雅黑"/>
            </a:endParaRPr>
          </a:p>
        </p:txBody>
      </p:sp>
      <p:sp>
        <p:nvSpPr>
          <p:cNvPr id="33" name="Oval 8">
            <a:extLst>
              <a:ext uri="{FF2B5EF4-FFF2-40B4-BE49-F238E27FC236}">
                <a16:creationId xmlns:a16="http://schemas.microsoft.com/office/drawing/2014/main" id="{453054B8-8186-325F-2AD6-2BAA3C5B443E}"/>
              </a:ext>
            </a:extLst>
          </p:cNvPr>
          <p:cNvSpPr>
            <a:spLocks noChangeArrowheads="1"/>
          </p:cNvSpPr>
          <p:nvPr/>
        </p:nvSpPr>
        <p:spPr bwMode="auto">
          <a:xfrm>
            <a:off x="3521271" y="2375920"/>
            <a:ext cx="1741096" cy="1708545"/>
          </a:xfrm>
          <a:prstGeom prst="ellipse">
            <a:avLst/>
          </a:prstGeom>
          <a:solidFill>
            <a:schemeClr val="accent5">
              <a:lumMod val="75000"/>
            </a:schemeClr>
          </a:solidFill>
          <a:ln w="571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1200" dirty="0">
              <a:solidFill>
                <a:schemeClr val="bg1"/>
              </a:solidFill>
              <a:latin typeface="Arial" panose="020B0604020202020204" pitchFamily="34" charset="0"/>
              <a:ea typeface="微软雅黑"/>
              <a:cs typeface="Arial" panose="020B0604020202020204" pitchFamily="34" charset="0"/>
            </a:endParaRPr>
          </a:p>
        </p:txBody>
      </p:sp>
      <p:sp>
        <p:nvSpPr>
          <p:cNvPr id="35" name="文字方塊 34">
            <a:extLst>
              <a:ext uri="{FF2B5EF4-FFF2-40B4-BE49-F238E27FC236}">
                <a16:creationId xmlns:a16="http://schemas.microsoft.com/office/drawing/2014/main" id="{1571828F-7391-77B2-25DE-CB848FCE9172}"/>
              </a:ext>
            </a:extLst>
          </p:cNvPr>
          <p:cNvSpPr txBox="1"/>
          <p:nvPr/>
        </p:nvSpPr>
        <p:spPr>
          <a:xfrm>
            <a:off x="3508212" y="2478413"/>
            <a:ext cx="1782118" cy="1354217"/>
          </a:xfrm>
          <a:prstGeom prst="rect">
            <a:avLst/>
          </a:prstGeom>
          <a:noFill/>
        </p:spPr>
        <p:txBody>
          <a:bodyPr wrap="square">
            <a:spAutoFit/>
          </a:bodyPr>
          <a:lstStyle/>
          <a:p>
            <a:pPr algn="ctr"/>
            <a:r>
              <a:rPr lang="en-US" altLang="zh-CN" sz="1800" b="1" dirty="0">
                <a:solidFill>
                  <a:schemeClr val="bg1"/>
                </a:solidFill>
                <a:latin typeface="Arial" panose="020B0604020202020204" pitchFamily="34" charset="0"/>
                <a:ea typeface="微软雅黑"/>
                <a:cs typeface="Arial" panose="020B0604020202020204" pitchFamily="34" charset="0"/>
              </a:rPr>
              <a:t>2) </a:t>
            </a:r>
          </a:p>
          <a:p>
            <a:pPr algn="ctr"/>
            <a:r>
              <a:rPr lang="en-US" altLang="zh-CN" sz="1800" b="1" dirty="0">
                <a:solidFill>
                  <a:schemeClr val="bg1"/>
                </a:solidFill>
                <a:latin typeface="Arial" panose="020B0604020202020204" pitchFamily="34" charset="0"/>
                <a:ea typeface="微软雅黑"/>
                <a:cs typeface="Arial" panose="020B0604020202020204" pitchFamily="34" charset="0"/>
              </a:rPr>
              <a:t>Weighting of Findings </a:t>
            </a:r>
          </a:p>
          <a:p>
            <a:pPr algn="ctr"/>
            <a:r>
              <a:rPr lang="en-US" altLang="zh-CN" sz="1400" b="1" dirty="0">
                <a:solidFill>
                  <a:schemeClr val="bg1"/>
                </a:solidFill>
                <a:latin typeface="Arial" panose="020B0604020202020204" pitchFamily="34" charset="0"/>
                <a:ea typeface="微软雅黑"/>
                <a:cs typeface="Arial" panose="020B0604020202020204" pitchFamily="34" charset="0"/>
              </a:rPr>
              <a:t>(Non-Conformance) </a:t>
            </a:r>
            <a:endParaRPr lang="zh-CN" altLang="en-US" sz="1800" b="1" dirty="0">
              <a:solidFill>
                <a:schemeClr val="bg1"/>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3940002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fltVal val="0.5"/>
                                          </p:val>
                                        </p:tav>
                                        <p:tav tm="100000">
                                          <p:val>
                                            <p:strVal val="#ppt_x"/>
                                          </p:val>
                                        </p:tav>
                                      </p:tavLst>
                                    </p:anim>
                                    <p:anim calcmode="lin" valueType="num">
                                      <p:cBhvr>
                                        <p:cTn id="18" dur="500" fill="hold"/>
                                        <p:tgtEl>
                                          <p:spTgt spid="1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0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2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fltVal val="0.5"/>
                                          </p:val>
                                        </p:tav>
                                        <p:tav tm="100000">
                                          <p:val>
                                            <p:strVal val="#ppt_x"/>
                                          </p:val>
                                        </p:tav>
                                      </p:tavLst>
                                    </p:anim>
                                    <p:anim calcmode="lin" valueType="num">
                                      <p:cBhvr>
                                        <p:cTn id="39" dur="500" fill="hold"/>
                                        <p:tgtEl>
                                          <p:spTgt spid="17"/>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fltVal val="0.5"/>
                                          </p:val>
                                        </p:tav>
                                        <p:tav tm="100000">
                                          <p:val>
                                            <p:strVal val="#ppt_x"/>
                                          </p:val>
                                        </p:tav>
                                      </p:tavLst>
                                    </p:anim>
                                    <p:anim calcmode="lin" valueType="num">
                                      <p:cBhvr>
                                        <p:cTn id="46" dur="500" fill="hold"/>
                                        <p:tgtEl>
                                          <p:spTgt spid="11"/>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40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anim calcmode="lin" valueType="num">
                                      <p:cBhvr>
                                        <p:cTn id="52" dur="500" fill="hold"/>
                                        <p:tgtEl>
                                          <p:spTgt spid="7"/>
                                        </p:tgtEl>
                                        <p:attrNameLst>
                                          <p:attrName>ppt_x</p:attrName>
                                        </p:attrNameLst>
                                      </p:cBhvr>
                                      <p:tavLst>
                                        <p:tav tm="0">
                                          <p:val>
                                            <p:fltVal val="0.5"/>
                                          </p:val>
                                        </p:tav>
                                        <p:tav tm="100000">
                                          <p:val>
                                            <p:strVal val="#ppt_x"/>
                                          </p:val>
                                        </p:tav>
                                      </p:tavLst>
                                    </p:anim>
                                    <p:anim calcmode="lin" valueType="num">
                                      <p:cBhvr>
                                        <p:cTn id="53" dur="500" fill="hold"/>
                                        <p:tgtEl>
                                          <p:spTgt spid="7"/>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40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anim calcmode="lin" valueType="num">
                                      <p:cBhvr>
                                        <p:cTn id="59" dur="500" fill="hold"/>
                                        <p:tgtEl>
                                          <p:spTgt spid="30"/>
                                        </p:tgtEl>
                                        <p:attrNameLst>
                                          <p:attrName>ppt_x</p:attrName>
                                        </p:attrNameLst>
                                      </p:cBhvr>
                                      <p:tavLst>
                                        <p:tav tm="0">
                                          <p:val>
                                            <p:fltVal val="0.5"/>
                                          </p:val>
                                        </p:tav>
                                        <p:tav tm="100000">
                                          <p:val>
                                            <p:strVal val="#ppt_x"/>
                                          </p:val>
                                        </p:tav>
                                      </p:tavLst>
                                    </p:anim>
                                    <p:anim calcmode="lin" valueType="num">
                                      <p:cBhvr>
                                        <p:cTn id="60" dur="500" fill="hold"/>
                                        <p:tgtEl>
                                          <p:spTgt spid="30"/>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40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anim calcmode="lin" valueType="num">
                                      <p:cBhvr>
                                        <p:cTn id="66" dur="500" fill="hold"/>
                                        <p:tgtEl>
                                          <p:spTgt spid="12"/>
                                        </p:tgtEl>
                                        <p:attrNameLst>
                                          <p:attrName>ppt_x</p:attrName>
                                        </p:attrNameLst>
                                      </p:cBhvr>
                                      <p:tavLst>
                                        <p:tav tm="0">
                                          <p:val>
                                            <p:fltVal val="0.5"/>
                                          </p:val>
                                        </p:tav>
                                        <p:tav tm="100000">
                                          <p:val>
                                            <p:strVal val="#ppt_x"/>
                                          </p:val>
                                        </p:tav>
                                      </p:tavLst>
                                    </p:anim>
                                    <p:anim calcmode="lin" valueType="num">
                                      <p:cBhvr>
                                        <p:cTn id="67" dur="500" fill="hold"/>
                                        <p:tgtEl>
                                          <p:spTgt spid="12"/>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60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anim calcmode="lin" valueType="num">
                                      <p:cBhvr>
                                        <p:cTn id="73" dur="500" fill="hold"/>
                                        <p:tgtEl>
                                          <p:spTgt spid="5"/>
                                        </p:tgtEl>
                                        <p:attrNameLst>
                                          <p:attrName>ppt_x</p:attrName>
                                        </p:attrNameLst>
                                      </p:cBhvr>
                                      <p:tavLst>
                                        <p:tav tm="0">
                                          <p:val>
                                            <p:fltVal val="0.5"/>
                                          </p:val>
                                        </p:tav>
                                        <p:tav tm="100000">
                                          <p:val>
                                            <p:strVal val="#ppt_x"/>
                                          </p:val>
                                        </p:tav>
                                      </p:tavLst>
                                    </p:anim>
                                    <p:anim calcmode="lin" valueType="num">
                                      <p:cBhvr>
                                        <p:cTn id="74" dur="500" fill="hold"/>
                                        <p:tgtEl>
                                          <p:spTgt spid="5"/>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60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anim calcmode="lin" valueType="num">
                                      <p:cBhvr>
                                        <p:cTn id="80" dur="500" fill="hold"/>
                                        <p:tgtEl>
                                          <p:spTgt spid="31"/>
                                        </p:tgtEl>
                                        <p:attrNameLst>
                                          <p:attrName>ppt_x</p:attrName>
                                        </p:attrNameLst>
                                      </p:cBhvr>
                                      <p:tavLst>
                                        <p:tav tm="0">
                                          <p:val>
                                            <p:fltVal val="0.5"/>
                                          </p:val>
                                        </p:tav>
                                        <p:tav tm="100000">
                                          <p:val>
                                            <p:strVal val="#ppt_x"/>
                                          </p:val>
                                        </p:tav>
                                      </p:tavLst>
                                    </p:anim>
                                    <p:anim calcmode="lin" valueType="num">
                                      <p:cBhvr>
                                        <p:cTn id="81" dur="500" fill="hold"/>
                                        <p:tgtEl>
                                          <p:spTgt spid="31"/>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6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anim calcmode="lin" valueType="num">
                                      <p:cBhvr>
                                        <p:cTn id="87" dur="500" fill="hold"/>
                                        <p:tgtEl>
                                          <p:spTgt spid="13"/>
                                        </p:tgtEl>
                                        <p:attrNameLst>
                                          <p:attrName>ppt_x</p:attrName>
                                        </p:attrNameLst>
                                      </p:cBhvr>
                                      <p:tavLst>
                                        <p:tav tm="0">
                                          <p:val>
                                            <p:fltVal val="0.5"/>
                                          </p:val>
                                        </p:tav>
                                        <p:tav tm="100000">
                                          <p:val>
                                            <p:strVal val="#ppt_x"/>
                                          </p:val>
                                        </p:tav>
                                      </p:tavLst>
                                    </p:anim>
                                    <p:anim calcmode="lin" valueType="num">
                                      <p:cBhvr>
                                        <p:cTn id="88" dur="500" fill="hold"/>
                                        <p:tgtEl>
                                          <p:spTgt spid="13"/>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80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anim calcmode="lin" valueType="num">
                                      <p:cBhvr>
                                        <p:cTn id="94" dur="500" fill="hold"/>
                                        <p:tgtEl>
                                          <p:spTgt spid="8"/>
                                        </p:tgtEl>
                                        <p:attrNameLst>
                                          <p:attrName>ppt_x</p:attrName>
                                        </p:attrNameLst>
                                      </p:cBhvr>
                                      <p:tavLst>
                                        <p:tav tm="0">
                                          <p:val>
                                            <p:fltVal val="0.5"/>
                                          </p:val>
                                        </p:tav>
                                        <p:tav tm="100000">
                                          <p:val>
                                            <p:strVal val="#ppt_x"/>
                                          </p:val>
                                        </p:tav>
                                      </p:tavLst>
                                    </p:anim>
                                    <p:anim calcmode="lin" valueType="num">
                                      <p:cBhvr>
                                        <p:cTn id="95" dur="500" fill="hold"/>
                                        <p:tgtEl>
                                          <p:spTgt spid="8"/>
                                        </p:tgtEl>
                                        <p:attrNameLst>
                                          <p:attrName>ppt_y</p:attrName>
                                        </p:attrNameLst>
                                      </p:cBhvr>
                                      <p:tavLst>
                                        <p:tav tm="0">
                                          <p:val>
                                            <p:fltVal val="0.5"/>
                                          </p:val>
                                        </p:tav>
                                        <p:tav tm="100000">
                                          <p:val>
                                            <p:strVal val="#ppt_y"/>
                                          </p:val>
                                        </p:tav>
                                      </p:tavLst>
                                    </p:anim>
                                  </p:childTnLst>
                                </p:cTn>
                              </p:par>
                              <p:par>
                                <p:cTn id="96" presetID="53" presetClass="entr" presetSubtype="528" fill="hold" grpId="0" nodeType="withEffect">
                                  <p:stCondLst>
                                    <p:cond delay="80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anim calcmode="lin" valueType="num">
                                      <p:cBhvr>
                                        <p:cTn id="101" dur="500" fill="hold"/>
                                        <p:tgtEl>
                                          <p:spTgt spid="32"/>
                                        </p:tgtEl>
                                        <p:attrNameLst>
                                          <p:attrName>ppt_x</p:attrName>
                                        </p:attrNameLst>
                                      </p:cBhvr>
                                      <p:tavLst>
                                        <p:tav tm="0">
                                          <p:val>
                                            <p:fltVal val="0.5"/>
                                          </p:val>
                                        </p:tav>
                                        <p:tav tm="100000">
                                          <p:val>
                                            <p:strVal val="#ppt_x"/>
                                          </p:val>
                                        </p:tav>
                                      </p:tavLst>
                                    </p:anim>
                                    <p:anim calcmode="lin" valueType="num">
                                      <p:cBhvr>
                                        <p:cTn id="102" dur="500" fill="hold"/>
                                        <p:tgtEl>
                                          <p:spTgt spid="32"/>
                                        </p:tgtEl>
                                        <p:attrNameLst>
                                          <p:attrName>ppt_y</p:attrName>
                                        </p:attrNameLst>
                                      </p:cBhvr>
                                      <p:tavLst>
                                        <p:tav tm="0">
                                          <p:val>
                                            <p:fltVal val="0.5"/>
                                          </p:val>
                                        </p:tav>
                                        <p:tav tm="100000">
                                          <p:val>
                                            <p:strVal val="#ppt_y"/>
                                          </p:val>
                                        </p:tav>
                                      </p:tavLst>
                                    </p:anim>
                                  </p:childTnLst>
                                </p:cTn>
                              </p:par>
                              <p:par>
                                <p:cTn id="103" presetID="53" presetClass="entr" presetSubtype="528" fill="hold" grpId="0" nodeType="withEffect">
                                  <p:stCondLst>
                                    <p:cond delay="80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Effect transition="in" filter="fade">
                                      <p:cBhvr>
                                        <p:cTn id="107" dur="500"/>
                                        <p:tgtEl>
                                          <p:spTgt spid="14"/>
                                        </p:tgtEl>
                                      </p:cBhvr>
                                    </p:animEffect>
                                    <p:anim calcmode="lin" valueType="num">
                                      <p:cBhvr>
                                        <p:cTn id="108" dur="500" fill="hold"/>
                                        <p:tgtEl>
                                          <p:spTgt spid="14"/>
                                        </p:tgtEl>
                                        <p:attrNameLst>
                                          <p:attrName>ppt_x</p:attrName>
                                        </p:attrNameLst>
                                      </p:cBhvr>
                                      <p:tavLst>
                                        <p:tav tm="0">
                                          <p:val>
                                            <p:fltVal val="0.5"/>
                                          </p:val>
                                        </p:tav>
                                        <p:tav tm="100000">
                                          <p:val>
                                            <p:strVal val="#ppt_x"/>
                                          </p:val>
                                        </p:tav>
                                      </p:tavLst>
                                    </p:anim>
                                    <p:anim calcmode="lin" valueType="num">
                                      <p:cBhvr>
                                        <p:cTn id="109" dur="500" fill="hold"/>
                                        <p:tgtEl>
                                          <p:spTgt spid="14"/>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1000"/>
                                  </p:stCondLst>
                                  <p:childTnLst>
                                    <p:set>
                                      <p:cBhvr>
                                        <p:cTn id="111" dur="1" fill="hold">
                                          <p:stCondLst>
                                            <p:cond delay="0"/>
                                          </p:stCondLst>
                                        </p:cTn>
                                        <p:tgtEl>
                                          <p:spTgt spid="6"/>
                                        </p:tgtEl>
                                        <p:attrNameLst>
                                          <p:attrName>style.visibility</p:attrName>
                                        </p:attrNameLst>
                                      </p:cBhvr>
                                      <p:to>
                                        <p:strVal val="visible"/>
                                      </p:to>
                                    </p:set>
                                    <p:anim calcmode="lin" valueType="num">
                                      <p:cBhvr>
                                        <p:cTn id="112" dur="500" fill="hold"/>
                                        <p:tgtEl>
                                          <p:spTgt spid="6"/>
                                        </p:tgtEl>
                                        <p:attrNameLst>
                                          <p:attrName>ppt_w</p:attrName>
                                        </p:attrNameLst>
                                      </p:cBhvr>
                                      <p:tavLst>
                                        <p:tav tm="0">
                                          <p:val>
                                            <p:fltVal val="0"/>
                                          </p:val>
                                        </p:tav>
                                        <p:tav tm="100000">
                                          <p:val>
                                            <p:strVal val="#ppt_w"/>
                                          </p:val>
                                        </p:tav>
                                      </p:tavLst>
                                    </p:anim>
                                    <p:anim calcmode="lin" valueType="num">
                                      <p:cBhvr>
                                        <p:cTn id="113" dur="500" fill="hold"/>
                                        <p:tgtEl>
                                          <p:spTgt spid="6"/>
                                        </p:tgtEl>
                                        <p:attrNameLst>
                                          <p:attrName>ppt_h</p:attrName>
                                        </p:attrNameLst>
                                      </p:cBhvr>
                                      <p:tavLst>
                                        <p:tav tm="0">
                                          <p:val>
                                            <p:fltVal val="0"/>
                                          </p:val>
                                        </p:tav>
                                        <p:tav tm="100000">
                                          <p:val>
                                            <p:strVal val="#ppt_h"/>
                                          </p:val>
                                        </p:tav>
                                      </p:tavLst>
                                    </p:anim>
                                    <p:animEffect transition="in" filter="fade">
                                      <p:cBhvr>
                                        <p:cTn id="114" dur="500"/>
                                        <p:tgtEl>
                                          <p:spTgt spid="6"/>
                                        </p:tgtEl>
                                      </p:cBhvr>
                                    </p:animEffect>
                                    <p:anim calcmode="lin" valueType="num">
                                      <p:cBhvr>
                                        <p:cTn id="115" dur="500" fill="hold"/>
                                        <p:tgtEl>
                                          <p:spTgt spid="6"/>
                                        </p:tgtEl>
                                        <p:attrNameLst>
                                          <p:attrName>ppt_x</p:attrName>
                                        </p:attrNameLst>
                                      </p:cBhvr>
                                      <p:tavLst>
                                        <p:tav tm="0">
                                          <p:val>
                                            <p:fltVal val="0.5"/>
                                          </p:val>
                                        </p:tav>
                                        <p:tav tm="100000">
                                          <p:val>
                                            <p:strVal val="#ppt_x"/>
                                          </p:val>
                                        </p:tav>
                                      </p:tavLst>
                                    </p:anim>
                                    <p:anim calcmode="lin" valueType="num">
                                      <p:cBhvr>
                                        <p:cTn id="116" dur="500" fill="hold"/>
                                        <p:tgtEl>
                                          <p:spTgt spid="6"/>
                                        </p:tgtEl>
                                        <p:attrNameLst>
                                          <p:attrName>ppt_y</p:attrName>
                                        </p:attrNameLst>
                                      </p:cBhvr>
                                      <p:tavLst>
                                        <p:tav tm="0">
                                          <p:val>
                                            <p:fltVal val="0.5"/>
                                          </p:val>
                                        </p:tav>
                                        <p:tav tm="100000">
                                          <p:val>
                                            <p:strVal val="#ppt_y"/>
                                          </p:val>
                                        </p:tav>
                                      </p:tavLst>
                                    </p:anim>
                                  </p:childTnLst>
                                </p:cTn>
                              </p:par>
                              <p:par>
                                <p:cTn id="117" presetID="53" presetClass="entr" presetSubtype="528" fill="hold" grpId="0" nodeType="withEffect">
                                  <p:stCondLst>
                                    <p:cond delay="100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ppt_w</p:attrName>
                                        </p:attrNameLst>
                                      </p:cBhvr>
                                      <p:tavLst>
                                        <p:tav tm="0">
                                          <p:val>
                                            <p:fltVal val="0"/>
                                          </p:val>
                                        </p:tav>
                                        <p:tav tm="100000">
                                          <p:val>
                                            <p:strVal val="#ppt_w"/>
                                          </p:val>
                                        </p:tav>
                                      </p:tavLst>
                                    </p:anim>
                                    <p:anim calcmode="lin" valueType="num">
                                      <p:cBhvr>
                                        <p:cTn id="120" dur="500" fill="hold"/>
                                        <p:tgtEl>
                                          <p:spTgt spid="18"/>
                                        </p:tgtEl>
                                        <p:attrNameLst>
                                          <p:attrName>ppt_h</p:attrName>
                                        </p:attrNameLst>
                                      </p:cBhvr>
                                      <p:tavLst>
                                        <p:tav tm="0">
                                          <p:val>
                                            <p:fltVal val="0"/>
                                          </p:val>
                                        </p:tav>
                                        <p:tav tm="100000">
                                          <p:val>
                                            <p:strVal val="#ppt_h"/>
                                          </p:val>
                                        </p:tav>
                                      </p:tavLst>
                                    </p:anim>
                                    <p:animEffect transition="in" filter="fade">
                                      <p:cBhvr>
                                        <p:cTn id="121" dur="500"/>
                                        <p:tgtEl>
                                          <p:spTgt spid="18"/>
                                        </p:tgtEl>
                                      </p:cBhvr>
                                    </p:animEffect>
                                    <p:anim calcmode="lin" valueType="num">
                                      <p:cBhvr>
                                        <p:cTn id="122" dur="500" fill="hold"/>
                                        <p:tgtEl>
                                          <p:spTgt spid="18"/>
                                        </p:tgtEl>
                                        <p:attrNameLst>
                                          <p:attrName>ppt_x</p:attrName>
                                        </p:attrNameLst>
                                      </p:cBhvr>
                                      <p:tavLst>
                                        <p:tav tm="0">
                                          <p:val>
                                            <p:fltVal val="0.5"/>
                                          </p:val>
                                        </p:tav>
                                        <p:tav tm="100000">
                                          <p:val>
                                            <p:strVal val="#ppt_x"/>
                                          </p:val>
                                        </p:tav>
                                      </p:tavLst>
                                    </p:anim>
                                    <p:anim calcmode="lin" valueType="num">
                                      <p:cBhvr>
                                        <p:cTn id="123" dur="500" fill="hold"/>
                                        <p:tgtEl>
                                          <p:spTgt spid="18"/>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100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fltVal val="0"/>
                                          </p:val>
                                        </p:tav>
                                        <p:tav tm="100000">
                                          <p:val>
                                            <p:strVal val="#ppt_w"/>
                                          </p:val>
                                        </p:tav>
                                      </p:tavLst>
                                    </p:anim>
                                    <p:anim calcmode="lin" valueType="num">
                                      <p:cBhvr>
                                        <p:cTn id="127" dur="500" fill="hold"/>
                                        <p:tgtEl>
                                          <p:spTgt spid="15"/>
                                        </p:tgtEl>
                                        <p:attrNameLst>
                                          <p:attrName>ppt_h</p:attrName>
                                        </p:attrNameLst>
                                      </p:cBhvr>
                                      <p:tavLst>
                                        <p:tav tm="0">
                                          <p:val>
                                            <p:fltVal val="0"/>
                                          </p:val>
                                        </p:tav>
                                        <p:tav tm="100000">
                                          <p:val>
                                            <p:strVal val="#ppt_h"/>
                                          </p:val>
                                        </p:tav>
                                      </p:tavLst>
                                    </p:anim>
                                    <p:animEffect transition="in" filter="fade">
                                      <p:cBhvr>
                                        <p:cTn id="128" dur="500"/>
                                        <p:tgtEl>
                                          <p:spTgt spid="15"/>
                                        </p:tgtEl>
                                      </p:cBhvr>
                                    </p:animEffect>
                                    <p:anim calcmode="lin" valueType="num">
                                      <p:cBhvr>
                                        <p:cTn id="129" dur="500" fill="hold"/>
                                        <p:tgtEl>
                                          <p:spTgt spid="15"/>
                                        </p:tgtEl>
                                        <p:attrNameLst>
                                          <p:attrName>ppt_x</p:attrName>
                                        </p:attrNameLst>
                                      </p:cBhvr>
                                      <p:tavLst>
                                        <p:tav tm="0">
                                          <p:val>
                                            <p:fltVal val="0.5"/>
                                          </p:val>
                                        </p:tav>
                                        <p:tav tm="100000">
                                          <p:val>
                                            <p:strVal val="#ppt_x"/>
                                          </p:val>
                                        </p:tav>
                                      </p:tavLst>
                                    </p:anim>
                                    <p:anim calcmode="lin" valueType="num">
                                      <p:cBhvr>
                                        <p:cTn id="130" dur="500" fill="hold"/>
                                        <p:tgtEl>
                                          <p:spTgt spid="15"/>
                                        </p:tgtEl>
                                        <p:attrNameLst>
                                          <p:attrName>ppt_y</p:attrName>
                                        </p:attrNameLst>
                                      </p:cBhvr>
                                      <p:tavLst>
                                        <p:tav tm="0">
                                          <p:val>
                                            <p:fltVal val="0.5"/>
                                          </p:val>
                                        </p:tav>
                                        <p:tav tm="100000">
                                          <p:val>
                                            <p:strVal val="#ppt_y"/>
                                          </p:val>
                                        </p:tav>
                                      </p:tavLst>
                                    </p:anim>
                                  </p:childTnLst>
                                </p:cTn>
                              </p:par>
                            </p:childTnLst>
                          </p:cTn>
                        </p:par>
                        <p:par>
                          <p:cTn id="131" fill="hold">
                            <p:stCondLst>
                              <p:cond delay="1500"/>
                            </p:stCondLst>
                            <p:childTnLst>
                              <p:par>
                                <p:cTn id="132" presetID="22" presetClass="entr" presetSubtype="8" fill="hold" grpId="0" nodeType="afterEffect">
                                  <p:stCondLst>
                                    <p:cond delay="0"/>
                                  </p:stCondLst>
                                  <p:childTnLst>
                                    <p:set>
                                      <p:cBhvr>
                                        <p:cTn id="133" dur="1" fill="hold">
                                          <p:stCondLst>
                                            <p:cond delay="0"/>
                                          </p:stCondLst>
                                        </p:cTn>
                                        <p:tgtEl>
                                          <p:spTgt spid="19"/>
                                        </p:tgtEl>
                                        <p:attrNameLst>
                                          <p:attrName>style.visibility</p:attrName>
                                        </p:attrNameLst>
                                      </p:cBhvr>
                                      <p:to>
                                        <p:strVal val="visible"/>
                                      </p:to>
                                    </p:set>
                                    <p:animEffect transition="in" filter="wipe(left)">
                                      <p:cBhvr>
                                        <p:cTn id="134" dur="500"/>
                                        <p:tgtEl>
                                          <p:spTgt spid="19"/>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3"/>
                                        </p:tgtEl>
                                        <p:attrNameLst>
                                          <p:attrName>style.visibility</p:attrName>
                                        </p:attrNameLst>
                                      </p:cBhvr>
                                      <p:to>
                                        <p:strVal val="visible"/>
                                      </p:to>
                                    </p:set>
                                    <p:animEffect transition="in" filter="wipe(left)">
                                      <p:cBhvr>
                                        <p:cTn id="137" dur="500"/>
                                        <p:tgtEl>
                                          <p:spTgt spid="3"/>
                                        </p:tgtEl>
                                      </p:cBhvr>
                                    </p:animEffect>
                                  </p:childTnLst>
                                </p:cTn>
                              </p:par>
                              <p:par>
                                <p:cTn id="138" presetID="22" presetClass="entr" presetSubtype="8" fill="hold" grpId="0" nodeType="withEffect">
                                  <p:stCondLst>
                                    <p:cond delay="200"/>
                                  </p:stCondLst>
                                  <p:childTnLst>
                                    <p:set>
                                      <p:cBhvr>
                                        <p:cTn id="139" dur="1" fill="hold">
                                          <p:stCondLst>
                                            <p:cond delay="0"/>
                                          </p:stCondLst>
                                        </p:cTn>
                                        <p:tgtEl>
                                          <p:spTgt spid="21"/>
                                        </p:tgtEl>
                                        <p:attrNameLst>
                                          <p:attrName>style.visibility</p:attrName>
                                        </p:attrNameLst>
                                      </p:cBhvr>
                                      <p:to>
                                        <p:strVal val="visible"/>
                                      </p:to>
                                    </p:set>
                                    <p:animEffect transition="in" filter="wipe(left)">
                                      <p:cBhvr>
                                        <p:cTn id="140" dur="500"/>
                                        <p:tgtEl>
                                          <p:spTgt spid="21"/>
                                        </p:tgtEl>
                                      </p:cBhvr>
                                    </p:animEffect>
                                  </p:childTnLst>
                                </p:cTn>
                              </p:par>
                              <p:par>
                                <p:cTn id="141" presetID="22" presetClass="entr" presetSubtype="8" fill="hold" grpId="0" nodeType="withEffect">
                                  <p:stCondLst>
                                    <p:cond delay="200"/>
                                  </p:stCondLst>
                                  <p:childTnLst>
                                    <p:set>
                                      <p:cBhvr>
                                        <p:cTn id="142" dur="1" fill="hold">
                                          <p:stCondLst>
                                            <p:cond delay="0"/>
                                          </p:stCondLst>
                                        </p:cTn>
                                        <p:tgtEl>
                                          <p:spTgt spid="20"/>
                                        </p:tgtEl>
                                        <p:attrNameLst>
                                          <p:attrName>style.visibility</p:attrName>
                                        </p:attrNameLst>
                                      </p:cBhvr>
                                      <p:to>
                                        <p:strVal val="visible"/>
                                      </p:to>
                                    </p:set>
                                    <p:animEffect transition="in" filter="wipe(left)">
                                      <p:cBhvr>
                                        <p:cTn id="143" dur="500"/>
                                        <p:tgtEl>
                                          <p:spTgt spid="20"/>
                                        </p:tgtEl>
                                      </p:cBhvr>
                                    </p:animEffect>
                                  </p:childTnLst>
                                </p:cTn>
                              </p:par>
                              <p:par>
                                <p:cTn id="144" presetID="22" presetClass="entr" presetSubtype="8" fill="hold" grpId="0" nodeType="withEffect">
                                  <p:stCondLst>
                                    <p:cond delay="400"/>
                                  </p:stCondLst>
                                  <p:childTnLst>
                                    <p:set>
                                      <p:cBhvr>
                                        <p:cTn id="145" dur="1" fill="hold">
                                          <p:stCondLst>
                                            <p:cond delay="0"/>
                                          </p:stCondLst>
                                        </p:cTn>
                                        <p:tgtEl>
                                          <p:spTgt spid="23"/>
                                        </p:tgtEl>
                                        <p:attrNameLst>
                                          <p:attrName>style.visibility</p:attrName>
                                        </p:attrNameLst>
                                      </p:cBhvr>
                                      <p:to>
                                        <p:strVal val="visible"/>
                                      </p:to>
                                    </p:set>
                                    <p:animEffect transition="in" filter="wipe(left)">
                                      <p:cBhvr>
                                        <p:cTn id="146" dur="500"/>
                                        <p:tgtEl>
                                          <p:spTgt spid="23"/>
                                        </p:tgtEl>
                                      </p:cBhvr>
                                    </p:animEffect>
                                  </p:childTnLst>
                                </p:cTn>
                              </p:par>
                              <p:par>
                                <p:cTn id="147" presetID="22" presetClass="entr" presetSubtype="8" fill="hold" grpId="0" nodeType="withEffect">
                                  <p:stCondLst>
                                    <p:cond delay="400"/>
                                  </p:stCondLst>
                                  <p:childTnLst>
                                    <p:set>
                                      <p:cBhvr>
                                        <p:cTn id="148" dur="1" fill="hold">
                                          <p:stCondLst>
                                            <p:cond delay="0"/>
                                          </p:stCondLst>
                                        </p:cTn>
                                        <p:tgtEl>
                                          <p:spTgt spid="22"/>
                                        </p:tgtEl>
                                        <p:attrNameLst>
                                          <p:attrName>style.visibility</p:attrName>
                                        </p:attrNameLst>
                                      </p:cBhvr>
                                      <p:to>
                                        <p:strVal val="visible"/>
                                      </p:to>
                                    </p:set>
                                    <p:animEffect transition="in" filter="wipe(left)">
                                      <p:cBhvr>
                                        <p:cTn id="149" dur="500"/>
                                        <p:tgtEl>
                                          <p:spTgt spid="22"/>
                                        </p:tgtEl>
                                      </p:cBhvr>
                                    </p:animEffect>
                                  </p:childTnLst>
                                </p:cTn>
                              </p:par>
                              <p:par>
                                <p:cTn id="150" presetID="22" presetClass="entr" presetSubtype="2" fill="hold" grpId="0" nodeType="withEffect">
                                  <p:stCondLst>
                                    <p:cond delay="600"/>
                                  </p:stCondLst>
                                  <p:childTnLst>
                                    <p:set>
                                      <p:cBhvr>
                                        <p:cTn id="151" dur="1" fill="hold">
                                          <p:stCondLst>
                                            <p:cond delay="0"/>
                                          </p:stCondLst>
                                        </p:cTn>
                                        <p:tgtEl>
                                          <p:spTgt spid="29"/>
                                        </p:tgtEl>
                                        <p:attrNameLst>
                                          <p:attrName>style.visibility</p:attrName>
                                        </p:attrNameLst>
                                      </p:cBhvr>
                                      <p:to>
                                        <p:strVal val="visible"/>
                                      </p:to>
                                    </p:set>
                                    <p:animEffect transition="in" filter="wipe(right)">
                                      <p:cBhvr>
                                        <p:cTn id="152" dur="500"/>
                                        <p:tgtEl>
                                          <p:spTgt spid="29"/>
                                        </p:tgtEl>
                                      </p:cBhvr>
                                    </p:animEffect>
                                  </p:childTnLst>
                                </p:cTn>
                              </p:par>
                              <p:par>
                                <p:cTn id="153" presetID="22" presetClass="entr" presetSubtype="2" fill="hold" grpId="0" nodeType="withEffect">
                                  <p:stCondLst>
                                    <p:cond delay="600"/>
                                  </p:stCondLst>
                                  <p:childTnLst>
                                    <p:set>
                                      <p:cBhvr>
                                        <p:cTn id="154" dur="1" fill="hold">
                                          <p:stCondLst>
                                            <p:cond delay="0"/>
                                          </p:stCondLst>
                                        </p:cTn>
                                        <p:tgtEl>
                                          <p:spTgt spid="28"/>
                                        </p:tgtEl>
                                        <p:attrNameLst>
                                          <p:attrName>style.visibility</p:attrName>
                                        </p:attrNameLst>
                                      </p:cBhvr>
                                      <p:to>
                                        <p:strVal val="visible"/>
                                      </p:to>
                                    </p:set>
                                    <p:animEffect transition="in" filter="wipe(right)">
                                      <p:cBhvr>
                                        <p:cTn id="155" dur="500"/>
                                        <p:tgtEl>
                                          <p:spTgt spid="28"/>
                                        </p:tgtEl>
                                      </p:cBhvr>
                                    </p:animEffect>
                                  </p:childTnLst>
                                </p:cTn>
                              </p:par>
                              <p:par>
                                <p:cTn id="156" presetID="22" presetClass="entr" presetSubtype="2" fill="hold" grpId="0" nodeType="withEffect">
                                  <p:stCondLst>
                                    <p:cond delay="800"/>
                                  </p:stCondLst>
                                  <p:childTnLst>
                                    <p:set>
                                      <p:cBhvr>
                                        <p:cTn id="157" dur="1" fill="hold">
                                          <p:stCondLst>
                                            <p:cond delay="0"/>
                                          </p:stCondLst>
                                        </p:cTn>
                                        <p:tgtEl>
                                          <p:spTgt spid="27"/>
                                        </p:tgtEl>
                                        <p:attrNameLst>
                                          <p:attrName>style.visibility</p:attrName>
                                        </p:attrNameLst>
                                      </p:cBhvr>
                                      <p:to>
                                        <p:strVal val="visible"/>
                                      </p:to>
                                    </p:set>
                                    <p:animEffect transition="in" filter="wipe(right)">
                                      <p:cBhvr>
                                        <p:cTn id="158" dur="500"/>
                                        <p:tgtEl>
                                          <p:spTgt spid="27"/>
                                        </p:tgtEl>
                                      </p:cBhvr>
                                    </p:animEffect>
                                  </p:childTnLst>
                                </p:cTn>
                              </p:par>
                              <p:par>
                                <p:cTn id="159" presetID="22" presetClass="entr" presetSubtype="2" fill="hold" grpId="0" nodeType="withEffect">
                                  <p:stCondLst>
                                    <p:cond delay="800"/>
                                  </p:stCondLst>
                                  <p:childTnLst>
                                    <p:set>
                                      <p:cBhvr>
                                        <p:cTn id="160" dur="1" fill="hold">
                                          <p:stCondLst>
                                            <p:cond delay="0"/>
                                          </p:stCondLst>
                                        </p:cTn>
                                        <p:tgtEl>
                                          <p:spTgt spid="26"/>
                                        </p:tgtEl>
                                        <p:attrNameLst>
                                          <p:attrName>style.visibility</p:attrName>
                                        </p:attrNameLst>
                                      </p:cBhvr>
                                      <p:to>
                                        <p:strVal val="visible"/>
                                      </p:to>
                                    </p:set>
                                    <p:animEffect transition="in" filter="wipe(right)">
                                      <p:cBhvr>
                                        <p:cTn id="161" dur="500"/>
                                        <p:tgtEl>
                                          <p:spTgt spid="26"/>
                                        </p:tgtEl>
                                      </p:cBhvr>
                                    </p:animEffect>
                                  </p:childTnLst>
                                </p:cTn>
                              </p:par>
                              <p:par>
                                <p:cTn id="162" presetID="22" presetClass="entr" presetSubtype="2" fill="hold" grpId="0" nodeType="withEffect">
                                  <p:stCondLst>
                                    <p:cond delay="1000"/>
                                  </p:stCondLst>
                                  <p:childTnLst>
                                    <p:set>
                                      <p:cBhvr>
                                        <p:cTn id="163" dur="1" fill="hold">
                                          <p:stCondLst>
                                            <p:cond delay="0"/>
                                          </p:stCondLst>
                                        </p:cTn>
                                        <p:tgtEl>
                                          <p:spTgt spid="25"/>
                                        </p:tgtEl>
                                        <p:attrNameLst>
                                          <p:attrName>style.visibility</p:attrName>
                                        </p:attrNameLst>
                                      </p:cBhvr>
                                      <p:to>
                                        <p:strVal val="visible"/>
                                      </p:to>
                                    </p:set>
                                    <p:animEffect transition="in" filter="wipe(right)">
                                      <p:cBhvr>
                                        <p:cTn id="164" dur="500"/>
                                        <p:tgtEl>
                                          <p:spTgt spid="25"/>
                                        </p:tgtEl>
                                      </p:cBhvr>
                                    </p:animEffect>
                                  </p:childTnLst>
                                </p:cTn>
                              </p:par>
                              <p:par>
                                <p:cTn id="165" presetID="22" presetClass="entr" presetSubtype="2" fill="hold" grpId="0" nodeType="withEffect">
                                  <p:stCondLst>
                                    <p:cond delay="1000"/>
                                  </p:stCondLst>
                                  <p:childTnLst>
                                    <p:set>
                                      <p:cBhvr>
                                        <p:cTn id="166" dur="1" fill="hold">
                                          <p:stCondLst>
                                            <p:cond delay="0"/>
                                          </p:stCondLst>
                                        </p:cTn>
                                        <p:tgtEl>
                                          <p:spTgt spid="24"/>
                                        </p:tgtEl>
                                        <p:attrNameLst>
                                          <p:attrName>style.visibility</p:attrName>
                                        </p:attrNameLst>
                                      </p:cBhvr>
                                      <p:to>
                                        <p:strVal val="visible"/>
                                      </p:to>
                                    </p:set>
                                    <p:animEffect transition="in" filter="wipe(right)">
                                      <p:cBhvr>
                                        <p:cTn id="167" dur="500"/>
                                        <p:tgtEl>
                                          <p:spTgt spid="24"/>
                                        </p:tgtEl>
                                      </p:cBhvr>
                                    </p:animEffect>
                                  </p:childTnLst>
                                </p:cTn>
                              </p:par>
                            </p:childTnLst>
                          </p:cTn>
                        </p:par>
                        <p:par>
                          <p:cTn id="168" fill="hold">
                            <p:stCondLst>
                              <p:cond delay="3000"/>
                            </p:stCondLst>
                            <p:childTnLst>
                              <p:par>
                                <p:cTn id="169" presetID="53" presetClass="entr" presetSubtype="528" fill="hold" grpId="0" nodeType="afterEffect">
                                  <p:stCondLst>
                                    <p:cond delay="0"/>
                                  </p:stCondLst>
                                  <p:childTnLst>
                                    <p:set>
                                      <p:cBhvr>
                                        <p:cTn id="170" dur="1" fill="hold">
                                          <p:stCondLst>
                                            <p:cond delay="0"/>
                                          </p:stCondLst>
                                        </p:cTn>
                                        <p:tgtEl>
                                          <p:spTgt spid="33"/>
                                        </p:tgtEl>
                                        <p:attrNameLst>
                                          <p:attrName>style.visibility</p:attrName>
                                        </p:attrNameLst>
                                      </p:cBhvr>
                                      <p:to>
                                        <p:strVal val="visible"/>
                                      </p:to>
                                    </p:set>
                                    <p:anim calcmode="lin" valueType="num">
                                      <p:cBhvr>
                                        <p:cTn id="171" dur="500" fill="hold"/>
                                        <p:tgtEl>
                                          <p:spTgt spid="33"/>
                                        </p:tgtEl>
                                        <p:attrNameLst>
                                          <p:attrName>ppt_w</p:attrName>
                                        </p:attrNameLst>
                                      </p:cBhvr>
                                      <p:tavLst>
                                        <p:tav tm="0">
                                          <p:val>
                                            <p:fltVal val="0"/>
                                          </p:val>
                                        </p:tav>
                                        <p:tav tm="100000">
                                          <p:val>
                                            <p:strVal val="#ppt_w"/>
                                          </p:val>
                                        </p:tav>
                                      </p:tavLst>
                                    </p:anim>
                                    <p:anim calcmode="lin" valueType="num">
                                      <p:cBhvr>
                                        <p:cTn id="172" dur="500" fill="hold"/>
                                        <p:tgtEl>
                                          <p:spTgt spid="33"/>
                                        </p:tgtEl>
                                        <p:attrNameLst>
                                          <p:attrName>ppt_h</p:attrName>
                                        </p:attrNameLst>
                                      </p:cBhvr>
                                      <p:tavLst>
                                        <p:tav tm="0">
                                          <p:val>
                                            <p:fltVal val="0"/>
                                          </p:val>
                                        </p:tav>
                                        <p:tav tm="100000">
                                          <p:val>
                                            <p:strVal val="#ppt_h"/>
                                          </p:val>
                                        </p:tav>
                                      </p:tavLst>
                                    </p:anim>
                                    <p:animEffect transition="in" filter="fade">
                                      <p:cBhvr>
                                        <p:cTn id="173" dur="500"/>
                                        <p:tgtEl>
                                          <p:spTgt spid="33"/>
                                        </p:tgtEl>
                                      </p:cBhvr>
                                    </p:animEffect>
                                    <p:anim calcmode="lin" valueType="num">
                                      <p:cBhvr>
                                        <p:cTn id="174" dur="500" fill="hold"/>
                                        <p:tgtEl>
                                          <p:spTgt spid="33"/>
                                        </p:tgtEl>
                                        <p:attrNameLst>
                                          <p:attrName>ppt_x</p:attrName>
                                        </p:attrNameLst>
                                      </p:cBhvr>
                                      <p:tavLst>
                                        <p:tav tm="0">
                                          <p:val>
                                            <p:fltVal val="0.5"/>
                                          </p:val>
                                        </p:tav>
                                        <p:tav tm="100000">
                                          <p:val>
                                            <p:strVal val="#ppt_x"/>
                                          </p:val>
                                        </p:tav>
                                      </p:tavLst>
                                    </p:anim>
                                    <p:anim calcmode="lin" valueType="num">
                                      <p:cBhvr>
                                        <p:cTn id="175" dur="500" fill="hold"/>
                                        <p:tgtEl>
                                          <p:spTgt spid="33"/>
                                        </p:tgtEl>
                                        <p:attrNameLst>
                                          <p:attrName>ppt_y</p:attrName>
                                        </p:attrNameLst>
                                      </p:cBhvr>
                                      <p:tavLst>
                                        <p:tav tm="0">
                                          <p:val>
                                            <p:fltVal val="0.5"/>
                                          </p:val>
                                        </p:tav>
                                        <p:tav tm="100000">
                                          <p:val>
                                            <p:strVal val="#ppt_y"/>
                                          </p:val>
                                        </p:tav>
                                      </p:tavLst>
                                    </p:anim>
                                  </p:childTnLst>
                                </p:cTn>
                              </p:par>
                              <p:par>
                                <p:cTn id="176" presetID="53" presetClass="entr" presetSubtype="528" fill="hold" grpId="0" nodeType="withEffect">
                                  <p:stCondLst>
                                    <p:cond delay="0"/>
                                  </p:stCondLst>
                                  <p:childTnLst>
                                    <p:set>
                                      <p:cBhvr>
                                        <p:cTn id="177" dur="1" fill="hold">
                                          <p:stCondLst>
                                            <p:cond delay="0"/>
                                          </p:stCondLst>
                                        </p:cTn>
                                        <p:tgtEl>
                                          <p:spTgt spid="35"/>
                                        </p:tgtEl>
                                        <p:attrNameLst>
                                          <p:attrName>style.visibility</p:attrName>
                                        </p:attrNameLst>
                                      </p:cBhvr>
                                      <p:to>
                                        <p:strVal val="visible"/>
                                      </p:to>
                                    </p:set>
                                    <p:anim calcmode="lin" valueType="num">
                                      <p:cBhvr>
                                        <p:cTn id="178" dur="500" fill="hold"/>
                                        <p:tgtEl>
                                          <p:spTgt spid="35"/>
                                        </p:tgtEl>
                                        <p:attrNameLst>
                                          <p:attrName>ppt_w</p:attrName>
                                        </p:attrNameLst>
                                      </p:cBhvr>
                                      <p:tavLst>
                                        <p:tav tm="0">
                                          <p:val>
                                            <p:fltVal val="0"/>
                                          </p:val>
                                        </p:tav>
                                        <p:tav tm="100000">
                                          <p:val>
                                            <p:strVal val="#ppt_w"/>
                                          </p:val>
                                        </p:tav>
                                      </p:tavLst>
                                    </p:anim>
                                    <p:anim calcmode="lin" valueType="num">
                                      <p:cBhvr>
                                        <p:cTn id="179" dur="500" fill="hold"/>
                                        <p:tgtEl>
                                          <p:spTgt spid="35"/>
                                        </p:tgtEl>
                                        <p:attrNameLst>
                                          <p:attrName>ppt_h</p:attrName>
                                        </p:attrNameLst>
                                      </p:cBhvr>
                                      <p:tavLst>
                                        <p:tav tm="0">
                                          <p:val>
                                            <p:fltVal val="0"/>
                                          </p:val>
                                        </p:tav>
                                        <p:tav tm="100000">
                                          <p:val>
                                            <p:strVal val="#ppt_h"/>
                                          </p:val>
                                        </p:tav>
                                      </p:tavLst>
                                    </p:anim>
                                    <p:animEffect transition="in" filter="fade">
                                      <p:cBhvr>
                                        <p:cTn id="180" dur="500"/>
                                        <p:tgtEl>
                                          <p:spTgt spid="35"/>
                                        </p:tgtEl>
                                      </p:cBhvr>
                                    </p:animEffect>
                                    <p:anim calcmode="lin" valueType="num">
                                      <p:cBhvr>
                                        <p:cTn id="181" dur="500" fill="hold"/>
                                        <p:tgtEl>
                                          <p:spTgt spid="35"/>
                                        </p:tgtEl>
                                        <p:attrNameLst>
                                          <p:attrName>ppt_x</p:attrName>
                                        </p:attrNameLst>
                                      </p:cBhvr>
                                      <p:tavLst>
                                        <p:tav tm="0">
                                          <p:val>
                                            <p:fltVal val="0.5"/>
                                          </p:val>
                                        </p:tav>
                                        <p:tav tm="100000">
                                          <p:val>
                                            <p:strVal val="#ppt_x"/>
                                          </p:val>
                                        </p:tav>
                                      </p:tavLst>
                                    </p:anim>
                                    <p:anim calcmode="lin" valueType="num">
                                      <p:cBhvr>
                                        <p:cTn id="182" dur="500" fill="hold"/>
                                        <p:tgtEl>
                                          <p:spTgt spid="35"/>
                                        </p:tgtEl>
                                        <p:attrNameLst>
                                          <p:attrName>ppt_y</p:attrName>
                                        </p:attrNameLst>
                                      </p:cBhvr>
                                      <p:tavLst>
                                        <p:tav tm="0">
                                          <p:val>
                                            <p:fltVal val="0.5"/>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37">
                                            <p:txEl>
                                              <p:pRg st="0" end="0"/>
                                            </p:txEl>
                                          </p:spTgt>
                                        </p:tgtEl>
                                        <p:attrNameLst>
                                          <p:attrName>style.visibility</p:attrName>
                                        </p:attrNameLst>
                                      </p:cBhvr>
                                      <p:to>
                                        <p:strVal val="visible"/>
                                      </p:to>
                                    </p:set>
                                    <p:animEffect transition="in" filter="wipe(left)">
                                      <p:cBhvr>
                                        <p:cTn id="187" dur="1000"/>
                                        <p:tgtEl>
                                          <p:spTgt spid="37">
                                            <p:txEl>
                                              <p:pRg st="0" end="0"/>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grpId="0" nodeType="clickEffect">
                                  <p:stCondLst>
                                    <p:cond delay="0"/>
                                  </p:stCondLst>
                                  <p:childTnLst>
                                    <p:set>
                                      <p:cBhvr>
                                        <p:cTn id="191" dur="1" fill="hold">
                                          <p:stCondLst>
                                            <p:cond delay="0"/>
                                          </p:stCondLst>
                                        </p:cTn>
                                        <p:tgtEl>
                                          <p:spTgt spid="37">
                                            <p:txEl>
                                              <p:pRg st="1" end="1"/>
                                            </p:txEl>
                                          </p:spTgt>
                                        </p:tgtEl>
                                        <p:attrNameLst>
                                          <p:attrName>style.visibility</p:attrName>
                                        </p:attrNameLst>
                                      </p:cBhvr>
                                      <p:to>
                                        <p:strVal val="visible"/>
                                      </p:to>
                                    </p:set>
                                    <p:animEffect transition="in" filter="wipe(left)">
                                      <p:cBhvr>
                                        <p:cTn id="192" dur="1000"/>
                                        <p:tgtEl>
                                          <p:spTgt spid="37">
                                            <p:txEl>
                                              <p:pRg st="1" end="1"/>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grpId="0" nodeType="clickEffect">
                                  <p:stCondLst>
                                    <p:cond delay="0"/>
                                  </p:stCondLst>
                                  <p:childTnLst>
                                    <p:set>
                                      <p:cBhvr>
                                        <p:cTn id="196" dur="1" fill="hold">
                                          <p:stCondLst>
                                            <p:cond delay="0"/>
                                          </p:stCondLst>
                                        </p:cTn>
                                        <p:tgtEl>
                                          <p:spTgt spid="37">
                                            <p:txEl>
                                              <p:pRg st="2" end="2"/>
                                            </p:txEl>
                                          </p:spTgt>
                                        </p:tgtEl>
                                        <p:attrNameLst>
                                          <p:attrName>style.visibility</p:attrName>
                                        </p:attrNameLst>
                                      </p:cBhvr>
                                      <p:to>
                                        <p:strVal val="visible"/>
                                      </p:to>
                                    </p:set>
                                    <p:animEffect transition="in" filter="wipe(left)">
                                      <p:cBhvr>
                                        <p:cTn id="197" dur="1000"/>
                                        <p:tgtEl>
                                          <p:spTgt spid="37">
                                            <p:txEl>
                                              <p:pRg st="2" end="2"/>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37">
                                            <p:txEl>
                                              <p:pRg st="3" end="3"/>
                                            </p:txEl>
                                          </p:spTgt>
                                        </p:tgtEl>
                                        <p:attrNameLst>
                                          <p:attrName>style.visibility</p:attrName>
                                        </p:attrNameLst>
                                      </p:cBhvr>
                                      <p:to>
                                        <p:strVal val="visible"/>
                                      </p:to>
                                    </p:set>
                                    <p:animEffect transition="in" filter="wipe(left)">
                                      <p:cBhvr>
                                        <p:cTn id="202" dur="10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bldLvl="4"/>
      <p:bldP spid="3" grpId="0"/>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P spid="20" grpId="0"/>
      <p:bldP spid="21" grpId="0"/>
      <p:bldP spid="22" grpId="0"/>
      <p:bldP spid="23" grpId="0"/>
      <p:bldP spid="24" grpId="0"/>
      <p:bldP spid="25" grpId="0"/>
      <p:bldP spid="26" grpId="0"/>
      <p:bldP spid="27" grpId="0"/>
      <p:bldP spid="28" grpId="0"/>
      <p:bldP spid="29" grpId="0"/>
      <p:bldP spid="30" grpId="0" animBg="1"/>
      <p:bldP spid="31" grpId="0" animBg="1"/>
      <p:bldP spid="32" grpId="0" animBg="1"/>
      <p:bldP spid="33"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DA9255-FF1C-4B51-AF31-18502C95E1E4}"/>
              </a:ext>
            </a:extLst>
          </p:cNvPr>
          <p:cNvSpPr/>
          <p:nvPr/>
        </p:nvSpPr>
        <p:spPr bwMode="auto">
          <a:xfrm>
            <a:off x="10036141" y="692696"/>
            <a:ext cx="2155859" cy="5215045"/>
          </a:xfrm>
          <a:prstGeom prst="rect">
            <a:avLst/>
          </a:prstGeom>
          <a:solidFill>
            <a:srgbClr val="595959"/>
          </a:solidFill>
          <a:ln w="9525" cap="flat" cmpd="sng" algn="ctr">
            <a:solidFill>
              <a:srgbClr val="5959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eaLnBrk="1" hangingPunct="1"/>
            <a:endParaRPr lang="zh-TW" altLang="en-US">
              <a:latin typeface="Arial" charset="0"/>
              <a:ea typeface="新細明體" charset="-120"/>
            </a:endParaRPr>
          </a:p>
        </p:txBody>
      </p:sp>
      <p:sp>
        <p:nvSpPr>
          <p:cNvPr id="7171" name="Rectangle 2"/>
          <p:cNvSpPr>
            <a:spLocks noGrp="1" noChangeArrowheads="1"/>
          </p:cNvSpPr>
          <p:nvPr>
            <p:ph type="title"/>
          </p:nvPr>
        </p:nvSpPr>
        <p:spPr>
          <a:xfrm>
            <a:off x="1069423" y="137113"/>
            <a:ext cx="9707097" cy="555585"/>
          </a:xfrm>
        </p:spPr>
        <p:txBody>
          <a:bodyPr vert="horz" wrap="square" lIns="121920" tIns="60960" rIns="121920" bIns="60960" numCol="1" rtlCol="0" anchor="ctr" anchorCtr="0" compatLnSpc="1">
            <a:prstTxWarp prst="textNoShape">
              <a:avLst/>
            </a:prstTxWarp>
            <a:normAutofit/>
          </a:bodyPr>
          <a:lstStyle/>
          <a:p>
            <a:pPr defTabSz="1219140"/>
            <a:r>
              <a:rPr lang="zh-TW" altLang="en-US" sz="2400" dirty="0">
                <a:latin typeface="+mj-ea"/>
                <a:ea typeface="+mj-ea"/>
              </a:rPr>
              <a:t>顧 問 師： 陳  孝 倫 </a:t>
            </a:r>
            <a:r>
              <a:rPr lang="en-US" altLang="zh-TW" sz="2400" dirty="0">
                <a:latin typeface="+mj-ea"/>
                <a:ea typeface="+mj-ea"/>
              </a:rPr>
              <a:t>Ronnie Chen                </a:t>
            </a:r>
            <a:r>
              <a:rPr lang="en-US" altLang="zh-TW" sz="1800" dirty="0">
                <a:latin typeface="+mj-ea"/>
                <a:ea typeface="+mj-ea"/>
              </a:rPr>
              <a:t>RONNE.HL.CHEN@GMAIL.COM</a:t>
            </a:r>
            <a:endParaRPr lang="en-US" altLang="zh-TW" sz="2400" dirty="0">
              <a:latin typeface="+mj-ea"/>
              <a:ea typeface="+mj-ea"/>
            </a:endParaRPr>
          </a:p>
        </p:txBody>
      </p:sp>
      <p:sp>
        <p:nvSpPr>
          <p:cNvPr id="95236" name="Text Box 4"/>
          <p:cNvSpPr txBox="1">
            <a:spLocks noChangeArrowheads="1"/>
          </p:cNvSpPr>
          <p:nvPr/>
        </p:nvSpPr>
        <p:spPr bwMode="auto">
          <a:xfrm>
            <a:off x="335360" y="878470"/>
            <a:ext cx="8934146" cy="53341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lIns="121920" tIns="60960" rIns="121920" bIns="60960" rtlCol="0" anchor="ctr">
            <a:noAutofit/>
          </a:bodyPr>
          <a:lstStyle/>
          <a:p>
            <a:pPr defTabSz="1219140">
              <a:lnSpc>
                <a:spcPct val="90000"/>
              </a:lnSpc>
              <a:spcAft>
                <a:spcPts val="800"/>
              </a:spcAft>
              <a:defRPr/>
            </a:pPr>
            <a:r>
              <a:rPr lang="zh-TW" altLang="en-US" sz="1600" b="1" dirty="0">
                <a:solidFill>
                  <a:schemeClr val="tx1">
                    <a:lumMod val="65000"/>
                    <a:lumOff val="35000"/>
                  </a:schemeClr>
                </a:solidFill>
                <a:latin typeface="+mn-ea"/>
                <a:ea typeface="+mn-ea"/>
              </a:rPr>
              <a:t>一、現任：</a:t>
            </a:r>
            <a:endParaRPr lang="en-US" altLang="zh-TW" sz="1600" b="1" dirty="0">
              <a:solidFill>
                <a:schemeClr val="tx1">
                  <a:lumMod val="65000"/>
                  <a:lumOff val="35000"/>
                </a:schemeClr>
              </a:solidFill>
              <a:latin typeface="+mn-ea"/>
              <a:ea typeface="+mn-ea"/>
            </a:endParaRPr>
          </a:p>
          <a:p>
            <a:pPr defTabSz="1219140">
              <a:lnSpc>
                <a:spcPct val="90000"/>
              </a:lnSpc>
              <a:spcAft>
                <a:spcPts val="800"/>
              </a:spcAft>
              <a:defRPr/>
            </a:pPr>
            <a:r>
              <a:rPr lang="en-US" altLang="zh-TW"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rPr>
              <a:t>宏盛企業管理顧問有限公司總經理兼資深顧問師</a:t>
            </a:r>
            <a:endParaRPr lang="en-US" altLang="zh-TW" sz="1600" b="1" dirty="0">
              <a:solidFill>
                <a:schemeClr val="tx1">
                  <a:lumMod val="65000"/>
                  <a:lumOff val="35000"/>
                </a:schemeClr>
              </a:solidFill>
              <a:latin typeface="+mn-ea"/>
              <a:ea typeface="+mn-ea"/>
            </a:endParaRPr>
          </a:p>
          <a:p>
            <a:pPr defTabSz="1219140">
              <a:lnSpc>
                <a:spcPct val="90000"/>
              </a:lnSpc>
              <a:spcAft>
                <a:spcPts val="800"/>
              </a:spcAft>
              <a:defRPr/>
            </a:pPr>
            <a:r>
              <a:rPr lang="en-US" altLang="zh-TW" sz="1600" b="1" dirty="0">
                <a:solidFill>
                  <a:schemeClr val="tx1">
                    <a:lumMod val="65000"/>
                    <a:lumOff val="35000"/>
                  </a:schemeClr>
                </a:solidFill>
                <a:latin typeface="+mn-ea"/>
                <a:ea typeface="+mn-ea"/>
                <a:sym typeface="Wingdings" pitchFamily="2" charset="2"/>
              </a:rPr>
              <a:t>       </a:t>
            </a:r>
            <a:r>
              <a:rPr lang="en-US" altLang="zh-TW" sz="1600" b="1" dirty="0">
                <a:solidFill>
                  <a:schemeClr val="tx1">
                    <a:lumMod val="65000"/>
                    <a:lumOff val="35000"/>
                  </a:schemeClr>
                </a:solidFill>
                <a:latin typeface="+mn-ea"/>
                <a:ea typeface="+mn-ea"/>
              </a:rPr>
              <a:t>SGS Taiwan Ltd.</a:t>
            </a:r>
            <a:r>
              <a:rPr lang="zh-TW" altLang="en-US" sz="1600" b="1" dirty="0">
                <a:solidFill>
                  <a:schemeClr val="tx1">
                    <a:lumMod val="65000"/>
                    <a:lumOff val="35000"/>
                  </a:schemeClr>
                </a:solidFill>
                <a:latin typeface="+mn-ea"/>
                <a:ea typeface="+mn-ea"/>
              </a:rPr>
              <a:t>台灣檢驗科技股份有限公司資深稽核員</a:t>
            </a:r>
            <a:endParaRPr lang="en-US" altLang="zh-TW" sz="1600" b="1" dirty="0">
              <a:solidFill>
                <a:schemeClr val="tx1">
                  <a:lumMod val="65000"/>
                  <a:lumOff val="35000"/>
                </a:schemeClr>
              </a:solidFill>
              <a:latin typeface="+mn-ea"/>
              <a:ea typeface="+mn-ea"/>
            </a:endParaRPr>
          </a:p>
          <a:p>
            <a:pPr defTabSz="1219140">
              <a:lnSpc>
                <a:spcPct val="90000"/>
              </a:lnSpc>
              <a:spcAft>
                <a:spcPts val="800"/>
              </a:spcAft>
              <a:defRPr/>
            </a:pPr>
            <a:r>
              <a:rPr lang="zh-TW" altLang="en-US" sz="1600" b="1" dirty="0">
                <a:solidFill>
                  <a:schemeClr val="tx1">
                    <a:lumMod val="65000"/>
                    <a:lumOff val="35000"/>
                  </a:schemeClr>
                </a:solidFill>
                <a:latin typeface="+mn-ea"/>
                <a:ea typeface="+mn-ea"/>
              </a:rPr>
              <a:t>二、學資歷：逢甲大學土木及水利工程研究所環境工程組碩士</a:t>
            </a:r>
          </a:p>
          <a:p>
            <a:pPr defTabSz="1219140">
              <a:lnSpc>
                <a:spcPct val="90000"/>
              </a:lnSpc>
              <a:spcAft>
                <a:spcPts val="800"/>
              </a:spcAft>
              <a:defRPr/>
            </a:pP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工業局環境管理輔導人員</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工業局職安衛管理輔導人員</a:t>
            </a:r>
          </a:p>
          <a:p>
            <a:pPr defTabSz="1219140">
              <a:lnSpc>
                <a:spcPct val="90000"/>
              </a:lnSpc>
              <a:spcAft>
                <a:spcPts val="800"/>
              </a:spcAft>
              <a:defRPr/>
            </a:pPr>
            <a:r>
              <a:rPr lang="en-US" altLang="zh-TW" sz="1600" b="1" dirty="0">
                <a:solidFill>
                  <a:schemeClr val="tx1">
                    <a:lumMod val="65000"/>
                    <a:lumOff val="35000"/>
                  </a:schemeClr>
                </a:solidFill>
                <a:latin typeface="+mn-ea"/>
                <a:ea typeface="+mn-ea"/>
              </a:rPr>
              <a:t>       / 6 Sigma BB/ ISO 9001/ ISO 14001/</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ISO 45001/</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ISO 50001 </a:t>
            </a:r>
            <a:r>
              <a:rPr lang="zh-TW" altLang="en-US" sz="1600" b="1" dirty="0">
                <a:solidFill>
                  <a:schemeClr val="tx1">
                    <a:lumMod val="65000"/>
                    <a:lumOff val="35000"/>
                  </a:schemeClr>
                </a:solidFill>
                <a:latin typeface="+mn-ea"/>
                <a:ea typeface="+mn-ea"/>
              </a:rPr>
              <a:t>主任稽核員</a:t>
            </a:r>
            <a:endParaRPr lang="en-US" altLang="zh-TW" sz="1600" b="1" dirty="0">
              <a:solidFill>
                <a:schemeClr val="tx1">
                  <a:lumMod val="65000"/>
                  <a:lumOff val="35000"/>
                </a:schemeClr>
              </a:solidFill>
              <a:latin typeface="+mn-ea"/>
              <a:ea typeface="+mn-ea"/>
            </a:endParaRPr>
          </a:p>
          <a:p>
            <a:pPr defTabSz="1219140">
              <a:lnSpc>
                <a:spcPct val="90000"/>
              </a:lnSpc>
              <a:spcAft>
                <a:spcPts val="800"/>
              </a:spcAft>
              <a:defRPr/>
            </a:pPr>
            <a:r>
              <a:rPr lang="en-US" altLang="zh-TW" sz="1600" b="1" dirty="0">
                <a:solidFill>
                  <a:schemeClr val="tx1">
                    <a:lumMod val="65000"/>
                    <a:lumOff val="35000"/>
                  </a:schemeClr>
                </a:solidFill>
                <a:latin typeface="+mn-ea"/>
                <a:ea typeface="+mn-ea"/>
              </a:rPr>
              <a:t>       / IECQ QC 080000 </a:t>
            </a:r>
            <a:r>
              <a:rPr lang="zh-TW" altLang="en-US" sz="1600" b="1" dirty="0">
                <a:solidFill>
                  <a:schemeClr val="tx1">
                    <a:lumMod val="65000"/>
                    <a:lumOff val="35000"/>
                  </a:schemeClr>
                </a:solidFill>
                <a:latin typeface="+mn-ea"/>
                <a:ea typeface="+mn-ea"/>
              </a:rPr>
              <a:t>主任稽核員</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ISO14064 </a:t>
            </a:r>
            <a:r>
              <a:rPr lang="zh-TW" altLang="en-US" sz="1600" b="1" dirty="0">
                <a:solidFill>
                  <a:schemeClr val="tx1">
                    <a:lumMod val="65000"/>
                    <a:lumOff val="35000"/>
                  </a:schemeClr>
                </a:solidFill>
                <a:latin typeface="+mn-ea"/>
                <a:ea typeface="+mn-ea"/>
              </a:rPr>
              <a:t>查證員</a:t>
            </a:r>
            <a:r>
              <a:rPr lang="en-US" altLang="zh-TW" sz="1600" b="1" dirty="0">
                <a:solidFill>
                  <a:schemeClr val="tx1">
                    <a:lumMod val="65000"/>
                    <a:lumOff val="35000"/>
                  </a:schemeClr>
                </a:solidFill>
                <a:latin typeface="+mn-ea"/>
                <a:ea typeface="+mn-ea"/>
              </a:rPr>
              <a:t>/SA8000</a:t>
            </a:r>
            <a:r>
              <a:rPr lang="zh-TW" altLang="en-US" sz="1600" b="1" dirty="0">
                <a:solidFill>
                  <a:schemeClr val="tx1">
                    <a:lumMod val="65000"/>
                    <a:lumOff val="35000"/>
                  </a:schemeClr>
                </a:solidFill>
                <a:latin typeface="+mn-ea"/>
                <a:ea typeface="+mn-ea"/>
              </a:rPr>
              <a:t>稽核員</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 </a:t>
            </a:r>
            <a:r>
              <a:rPr lang="en-US" altLang="zh-TW" sz="1600" b="1" dirty="0">
                <a:solidFill>
                  <a:srgbClr val="0000CC"/>
                </a:solidFill>
                <a:latin typeface="+mn-ea"/>
                <a:ea typeface="+mn-ea"/>
              </a:rPr>
              <a:t>RBA(EICC)</a:t>
            </a:r>
            <a:r>
              <a:rPr lang="zh-TW" altLang="en-US" sz="1600" b="1" dirty="0">
                <a:solidFill>
                  <a:srgbClr val="0000CC"/>
                </a:solidFill>
                <a:latin typeface="+mn-ea"/>
                <a:ea typeface="+mn-ea"/>
              </a:rPr>
              <a:t>主任稽核員</a:t>
            </a:r>
            <a:endParaRPr lang="en-US" altLang="zh-TW" sz="1600" b="1" dirty="0">
              <a:solidFill>
                <a:srgbClr val="0000CC"/>
              </a:solidFill>
              <a:latin typeface="+mn-ea"/>
              <a:ea typeface="+mn-ea"/>
            </a:endParaRPr>
          </a:p>
          <a:p>
            <a:pPr defTabSz="1219140">
              <a:lnSpc>
                <a:spcPct val="90000"/>
              </a:lnSpc>
              <a:spcAft>
                <a:spcPts val="800"/>
              </a:spcAft>
              <a:defRPr/>
            </a:pPr>
            <a:r>
              <a:rPr lang="en-US" altLang="zh-TW" sz="1600" b="1" dirty="0">
                <a:solidFill>
                  <a:schemeClr val="tx1">
                    <a:lumMod val="65000"/>
                    <a:lumOff val="35000"/>
                  </a:schemeClr>
                </a:solidFill>
                <a:latin typeface="+mn-ea"/>
                <a:ea typeface="+mn-ea"/>
              </a:rPr>
              <a:t>       / </a:t>
            </a:r>
            <a:r>
              <a:rPr lang="en-US" altLang="zh-TW" sz="1600" b="1" dirty="0">
                <a:solidFill>
                  <a:srgbClr val="0000CC"/>
                </a:solidFill>
                <a:latin typeface="+mn-ea"/>
                <a:ea typeface="+mn-ea"/>
              </a:rPr>
              <a:t>Apple Supplier Responsibility COC </a:t>
            </a:r>
            <a:r>
              <a:rPr lang="zh-TW" altLang="en-US" sz="1600" b="1" dirty="0">
                <a:solidFill>
                  <a:srgbClr val="0000CC"/>
                </a:solidFill>
                <a:latin typeface="+mn-ea"/>
                <a:ea typeface="+mn-ea"/>
              </a:rPr>
              <a:t>稽核員 </a:t>
            </a: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中國能源管理師</a:t>
            </a: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中國碳稽核師</a:t>
            </a:r>
            <a:endParaRPr lang="en-US" altLang="zh-TW" sz="1600" b="1" dirty="0">
              <a:solidFill>
                <a:schemeClr val="tx1">
                  <a:lumMod val="65000"/>
                  <a:lumOff val="35000"/>
                </a:schemeClr>
              </a:solidFill>
              <a:latin typeface="+mn-ea"/>
              <a:ea typeface="+mn-ea"/>
            </a:endParaRPr>
          </a:p>
          <a:p>
            <a:pPr defTabSz="1219140">
              <a:lnSpc>
                <a:spcPct val="90000"/>
              </a:lnSpc>
              <a:spcAft>
                <a:spcPts val="800"/>
              </a:spcAft>
              <a:defRPr/>
            </a:pPr>
            <a:r>
              <a:rPr lang="en-US" altLang="zh-TW" sz="1600" b="1" dirty="0">
                <a:solidFill>
                  <a:srgbClr val="0000FF"/>
                </a:solidFill>
                <a:latin typeface="+mn-ea"/>
                <a:ea typeface="+mn-ea"/>
              </a:rPr>
              <a:t>       / TSMC </a:t>
            </a:r>
            <a:r>
              <a:rPr lang="zh-TW" altLang="en-US" sz="1600" b="1" dirty="0">
                <a:solidFill>
                  <a:srgbClr val="0000FF"/>
                </a:solidFill>
                <a:latin typeface="+mn-ea"/>
                <a:ea typeface="+mn-ea"/>
              </a:rPr>
              <a:t>供應商永續標準專案計畫顧問</a:t>
            </a:r>
            <a:r>
              <a:rPr lang="en-US" altLang="zh-TW" sz="1600" b="1" dirty="0">
                <a:solidFill>
                  <a:srgbClr val="0000FF"/>
                </a:solidFill>
                <a:latin typeface="+mn-ea"/>
                <a:ea typeface="+mn-ea"/>
              </a:rPr>
              <a:t>/</a:t>
            </a:r>
            <a:r>
              <a:rPr lang="zh-TW" altLang="en-US" sz="1600" b="1" dirty="0">
                <a:solidFill>
                  <a:srgbClr val="0000FF"/>
                </a:solidFill>
                <a:latin typeface="+mn-ea"/>
                <a:ea typeface="+mn-ea"/>
              </a:rPr>
              <a:t> </a:t>
            </a:r>
            <a:r>
              <a:rPr lang="en-US" altLang="zh-TW" sz="1600" b="1" dirty="0">
                <a:solidFill>
                  <a:srgbClr val="0000FF"/>
                </a:solidFill>
                <a:latin typeface="+mn-ea"/>
                <a:ea typeface="+mn-ea"/>
              </a:rPr>
              <a:t>Delta</a:t>
            </a:r>
            <a:r>
              <a:rPr lang="zh-TW" altLang="en-US" sz="1600" b="1" dirty="0">
                <a:solidFill>
                  <a:srgbClr val="0000FF"/>
                </a:solidFill>
                <a:latin typeface="+mn-ea"/>
                <a:ea typeface="+mn-ea"/>
              </a:rPr>
              <a:t> </a:t>
            </a:r>
            <a:r>
              <a:rPr lang="en-US" altLang="zh-TW" sz="1600" b="1" dirty="0">
                <a:solidFill>
                  <a:srgbClr val="0000FF"/>
                </a:solidFill>
                <a:latin typeface="+mn-ea"/>
                <a:ea typeface="+mn-ea"/>
              </a:rPr>
              <a:t>ESG</a:t>
            </a:r>
            <a:r>
              <a:rPr lang="zh-TW" altLang="en-US" sz="1600" b="1" dirty="0">
                <a:solidFill>
                  <a:srgbClr val="0000FF"/>
                </a:solidFill>
                <a:latin typeface="+mn-ea"/>
                <a:ea typeface="+mn-ea"/>
              </a:rPr>
              <a:t>供應鏈稽核</a:t>
            </a:r>
            <a:r>
              <a:rPr lang="en-US" altLang="zh-TW" sz="1600" b="1" dirty="0">
                <a:solidFill>
                  <a:srgbClr val="0000FF"/>
                </a:solidFill>
                <a:latin typeface="+mn-ea"/>
                <a:ea typeface="+mn-ea"/>
              </a:rPr>
              <a:t>(</a:t>
            </a:r>
            <a:r>
              <a:rPr lang="zh-TW" altLang="en-US" sz="1600" b="1" dirty="0">
                <a:solidFill>
                  <a:srgbClr val="0000FF"/>
                </a:solidFill>
                <a:latin typeface="+mn-ea"/>
                <a:ea typeface="+mn-ea"/>
              </a:rPr>
              <a:t>管理</a:t>
            </a:r>
            <a:r>
              <a:rPr lang="en-US" altLang="zh-TW" sz="1600" b="1" dirty="0">
                <a:solidFill>
                  <a:srgbClr val="0000FF"/>
                </a:solidFill>
                <a:latin typeface="+mn-ea"/>
                <a:ea typeface="+mn-ea"/>
              </a:rPr>
              <a:t>)</a:t>
            </a:r>
            <a:r>
              <a:rPr lang="zh-TW" altLang="en-US" sz="1600" b="1" dirty="0">
                <a:solidFill>
                  <a:srgbClr val="0000FF"/>
                </a:solidFill>
                <a:latin typeface="+mn-ea"/>
                <a:ea typeface="+mn-ea"/>
              </a:rPr>
              <a:t>專案計畫顧問</a:t>
            </a:r>
          </a:p>
          <a:p>
            <a:pPr defTabSz="1219140">
              <a:lnSpc>
                <a:spcPct val="90000"/>
              </a:lnSpc>
              <a:spcAft>
                <a:spcPts val="800"/>
              </a:spcAft>
              <a:defRPr/>
            </a:pPr>
            <a:r>
              <a:rPr lang="zh-TW" altLang="en-US" sz="1600" b="1" dirty="0">
                <a:solidFill>
                  <a:schemeClr val="tx1">
                    <a:lumMod val="65000"/>
                    <a:lumOff val="35000"/>
                  </a:schemeClr>
                </a:solidFill>
                <a:latin typeface="+mn-ea"/>
                <a:ea typeface="+mn-ea"/>
              </a:rPr>
              <a:t>三、專長：</a:t>
            </a:r>
          </a:p>
          <a:p>
            <a:pPr defTabSz="1219140">
              <a:lnSpc>
                <a:spcPct val="90000"/>
              </a:lnSpc>
              <a:spcAft>
                <a:spcPts val="800"/>
              </a:spcAft>
              <a:defRPr/>
            </a:pPr>
            <a:r>
              <a:rPr lang="en-US" altLang="zh-TW" sz="1600" b="1" dirty="0">
                <a:solidFill>
                  <a:schemeClr val="tx1">
                    <a:lumMod val="65000"/>
                    <a:lumOff val="35000"/>
                  </a:schemeClr>
                </a:solidFill>
                <a:latin typeface="+mn-ea"/>
                <a:ea typeface="+mn-ea"/>
                <a:sym typeface="Wingdings" pitchFamily="2" charset="2"/>
              </a:rPr>
              <a:t>       </a:t>
            </a:r>
            <a:r>
              <a:rPr lang="en-US" altLang="zh-TW" sz="1600" b="1" dirty="0">
                <a:solidFill>
                  <a:schemeClr val="tx1">
                    <a:lumMod val="65000"/>
                    <a:lumOff val="35000"/>
                  </a:schemeClr>
                </a:solidFill>
                <a:latin typeface="+mn-ea"/>
                <a:ea typeface="+mn-ea"/>
              </a:rPr>
              <a:t>ISO-9001/ISO-14001/ISO-14064/ISO-45001/ISO-50001</a:t>
            </a:r>
            <a:r>
              <a:rPr lang="zh-TW" altLang="en-US" sz="1600" b="1" dirty="0">
                <a:solidFill>
                  <a:schemeClr val="tx1">
                    <a:lumMod val="65000"/>
                    <a:lumOff val="35000"/>
                  </a:schemeClr>
                </a:solidFill>
                <a:latin typeface="+mn-ea"/>
                <a:ea typeface="+mn-ea"/>
              </a:rPr>
              <a:t>輔導。</a:t>
            </a:r>
          </a:p>
          <a:p>
            <a:pPr defTabSz="1219140">
              <a:lnSpc>
                <a:spcPct val="90000"/>
              </a:lnSpc>
              <a:spcAft>
                <a:spcPts val="800"/>
              </a:spcAft>
              <a:defRPr/>
            </a:pPr>
            <a:r>
              <a:rPr lang="en-US" altLang="zh-TW" sz="1600" b="1" dirty="0">
                <a:solidFill>
                  <a:schemeClr val="tx1">
                    <a:lumMod val="65000"/>
                    <a:lumOff val="35000"/>
                  </a:schemeClr>
                </a:solidFill>
                <a:latin typeface="+mn-ea"/>
                <a:ea typeface="+mn-ea"/>
                <a:sym typeface="Wingdings" pitchFamily="2" charset="2"/>
              </a:rPr>
              <a:t>       RBA</a:t>
            </a:r>
            <a:r>
              <a:rPr lang="zh-TW" altLang="en-US" sz="1600" b="1" dirty="0">
                <a:solidFill>
                  <a:schemeClr val="tx1">
                    <a:lumMod val="65000"/>
                    <a:lumOff val="35000"/>
                  </a:schemeClr>
                </a:solidFill>
                <a:latin typeface="+mn-ea"/>
                <a:ea typeface="+mn-ea"/>
              </a:rPr>
              <a:t>、</a:t>
            </a:r>
            <a:r>
              <a:rPr lang="en-US" altLang="zh-TW"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sym typeface="Wingdings" pitchFamily="2" charset="2"/>
              </a:rPr>
              <a:t>6Sigma</a:t>
            </a:r>
            <a:r>
              <a:rPr lang="zh-TW" altLang="en-US" sz="1600" b="1" dirty="0">
                <a:solidFill>
                  <a:schemeClr val="tx1">
                    <a:lumMod val="65000"/>
                    <a:lumOff val="35000"/>
                  </a:schemeClr>
                </a:solidFill>
                <a:latin typeface="+mn-ea"/>
                <a:ea typeface="+mn-ea"/>
                <a:sym typeface="Wingdings" pitchFamily="2" charset="2"/>
              </a:rPr>
              <a:t>，</a:t>
            </a:r>
            <a:r>
              <a:rPr lang="en-US" altLang="zh-TW" sz="1600" b="1" dirty="0">
                <a:solidFill>
                  <a:schemeClr val="tx1">
                    <a:lumMod val="65000"/>
                    <a:lumOff val="35000"/>
                  </a:schemeClr>
                </a:solidFill>
                <a:latin typeface="+mn-ea"/>
                <a:ea typeface="+mn-ea"/>
                <a:sym typeface="Wingdings" pitchFamily="2" charset="2"/>
              </a:rPr>
              <a:t>LEAN</a:t>
            </a:r>
            <a:r>
              <a:rPr lang="en-US" altLang="en-US" sz="1600" b="1" dirty="0">
                <a:solidFill>
                  <a:schemeClr val="tx1">
                    <a:lumMod val="65000"/>
                    <a:lumOff val="35000"/>
                  </a:schemeClr>
                </a:solidFill>
                <a:latin typeface="+mn-ea"/>
                <a:ea typeface="+mn-ea"/>
                <a:sym typeface="Wingdings" pitchFamily="2" charset="2"/>
              </a:rPr>
              <a:t>、</a:t>
            </a:r>
            <a:r>
              <a:rPr lang="en-US" altLang="zh-TW" sz="1600" b="1" dirty="0">
                <a:solidFill>
                  <a:schemeClr val="tx1">
                    <a:lumMod val="65000"/>
                    <a:lumOff val="35000"/>
                  </a:schemeClr>
                </a:solidFill>
                <a:latin typeface="+mn-ea"/>
                <a:ea typeface="+mn-ea"/>
                <a:sym typeface="Wingdings" pitchFamily="2" charset="2"/>
              </a:rPr>
              <a:t>SA-8000</a:t>
            </a:r>
            <a:r>
              <a:rPr lang="zh-TW" altLang="en-US" sz="1600" b="1" dirty="0">
                <a:solidFill>
                  <a:schemeClr val="tx1">
                    <a:lumMod val="65000"/>
                    <a:lumOff val="35000"/>
                  </a:schemeClr>
                </a:solidFill>
                <a:latin typeface="+mn-ea"/>
                <a:ea typeface="+mn-ea"/>
                <a:sym typeface="Wingdings" pitchFamily="2" charset="2"/>
              </a:rPr>
              <a:t>、</a:t>
            </a:r>
            <a:r>
              <a:rPr lang="en-US" altLang="zh-TW" sz="1600" b="1" dirty="0">
                <a:solidFill>
                  <a:schemeClr val="tx1">
                    <a:lumMod val="65000"/>
                    <a:lumOff val="35000"/>
                  </a:schemeClr>
                </a:solidFill>
                <a:latin typeface="+mn-ea"/>
                <a:ea typeface="+mn-ea"/>
              </a:rPr>
              <a:t>IECQ QC080000</a:t>
            </a:r>
            <a:r>
              <a:rPr lang="zh-TW" altLang="en-US" sz="1600" b="1" dirty="0">
                <a:solidFill>
                  <a:schemeClr val="tx1">
                    <a:lumMod val="65000"/>
                    <a:lumOff val="35000"/>
                  </a:schemeClr>
                </a:solidFill>
                <a:latin typeface="+mn-ea"/>
                <a:ea typeface="+mn-ea"/>
              </a:rPr>
              <a:t>、</a:t>
            </a:r>
            <a:r>
              <a:rPr lang="en-US" altLang="zh-TW" sz="1600" b="1" dirty="0">
                <a:solidFill>
                  <a:schemeClr val="tx1">
                    <a:lumMod val="65000"/>
                    <a:lumOff val="35000"/>
                  </a:schemeClr>
                </a:solidFill>
                <a:latin typeface="+mn-ea"/>
                <a:ea typeface="+mn-ea"/>
              </a:rPr>
              <a:t>GHG</a:t>
            </a:r>
            <a:r>
              <a:rPr lang="zh-TW" altLang="en-US" sz="1600" b="1" dirty="0">
                <a:solidFill>
                  <a:schemeClr val="tx1">
                    <a:lumMod val="65000"/>
                    <a:lumOff val="35000"/>
                  </a:schemeClr>
                </a:solidFill>
                <a:latin typeface="+mn-ea"/>
                <a:ea typeface="+mn-ea"/>
              </a:rPr>
              <a:t>輔導。</a:t>
            </a:r>
          </a:p>
          <a:p>
            <a:pPr defTabSz="1219140">
              <a:lnSpc>
                <a:spcPct val="90000"/>
              </a:lnSpc>
              <a:spcAft>
                <a:spcPts val="800"/>
              </a:spcAft>
              <a:defRPr/>
            </a:pPr>
            <a:r>
              <a:rPr lang="en-US" altLang="zh-TW" sz="1600" b="1" dirty="0">
                <a:solidFill>
                  <a:schemeClr val="tx1">
                    <a:lumMod val="65000"/>
                    <a:lumOff val="35000"/>
                  </a:schemeClr>
                </a:solidFill>
                <a:latin typeface="+mn-ea"/>
                <a:ea typeface="+mn-ea"/>
                <a:sym typeface="Wingdings" pitchFamily="2" charset="2"/>
              </a:rPr>
              <a:t>       </a:t>
            </a:r>
            <a:r>
              <a:rPr lang="zh-TW" altLang="en-US" sz="1600" b="1" dirty="0">
                <a:solidFill>
                  <a:schemeClr val="tx1">
                    <a:lumMod val="65000"/>
                    <a:lumOff val="35000"/>
                  </a:schemeClr>
                </a:solidFill>
                <a:latin typeface="+mn-ea"/>
                <a:ea typeface="+mn-ea"/>
                <a:sym typeface="Wingdings" pitchFamily="2" charset="2"/>
              </a:rPr>
              <a:t>願景經營策略規劃、願景</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團隊共識營</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企業經營診斷</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策略、行銷、營業、</a:t>
            </a:r>
            <a:endParaRPr lang="en-US" altLang="zh-TW" sz="1600" b="1" dirty="0">
              <a:solidFill>
                <a:schemeClr val="tx1">
                  <a:lumMod val="65000"/>
                  <a:lumOff val="35000"/>
                </a:schemeClr>
              </a:solidFill>
              <a:latin typeface="+mn-ea"/>
              <a:ea typeface="+mn-ea"/>
              <a:sym typeface="Wingdings" pitchFamily="2" charset="2"/>
            </a:endParaRPr>
          </a:p>
          <a:p>
            <a:pPr defTabSz="1219140">
              <a:lnSpc>
                <a:spcPct val="90000"/>
              </a:lnSpc>
              <a:spcAft>
                <a:spcPts val="800"/>
              </a:spcAft>
              <a:defRPr/>
            </a:pPr>
            <a:r>
              <a:rPr lang="en-US" altLang="zh-TW" sz="1600" b="1" dirty="0">
                <a:solidFill>
                  <a:schemeClr val="tx1">
                    <a:lumMod val="65000"/>
                    <a:lumOff val="35000"/>
                  </a:schemeClr>
                </a:solidFill>
                <a:latin typeface="+mn-ea"/>
                <a:ea typeface="+mn-ea"/>
                <a:sym typeface="Wingdings" pitchFamily="2" charset="2"/>
              </a:rPr>
              <a:t>           </a:t>
            </a:r>
            <a:r>
              <a:rPr lang="zh-TW" altLang="en-US" sz="1600" b="1" dirty="0">
                <a:solidFill>
                  <a:schemeClr val="tx1">
                    <a:lumMod val="65000"/>
                    <a:lumOff val="35000"/>
                  </a:schemeClr>
                </a:solidFill>
                <a:latin typeface="+mn-ea"/>
                <a:ea typeface="+mn-ea"/>
                <a:sym typeface="Wingdings" pitchFamily="2" charset="2"/>
              </a:rPr>
              <a:t>生產、品質、財務、人力資源</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管理輔導</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方針管理</a:t>
            </a:r>
            <a:r>
              <a:rPr lang="en-US" altLang="zh-TW" sz="1600" b="1" dirty="0">
                <a:solidFill>
                  <a:schemeClr val="tx1">
                    <a:lumMod val="65000"/>
                    <a:lumOff val="35000"/>
                  </a:schemeClr>
                </a:solidFill>
                <a:latin typeface="+mn-ea"/>
                <a:ea typeface="+mn-ea"/>
              </a:rPr>
              <a:t>/MBO/BSC</a:t>
            </a:r>
            <a:r>
              <a:rPr lang="zh-TW" altLang="en-US" sz="1600" b="1" dirty="0">
                <a:solidFill>
                  <a:schemeClr val="tx1">
                    <a:lumMod val="65000"/>
                    <a:lumOff val="35000"/>
                  </a:schemeClr>
                </a:solidFill>
                <a:latin typeface="+mn-ea"/>
                <a:ea typeface="+mn-ea"/>
              </a:rPr>
              <a:t>績效管理輔導。</a:t>
            </a:r>
            <a:endParaRPr lang="en-US" altLang="zh-TW" sz="1600" b="1" dirty="0">
              <a:solidFill>
                <a:schemeClr val="tx1">
                  <a:lumMod val="65000"/>
                  <a:lumOff val="35000"/>
                </a:schemeClr>
              </a:solidFill>
              <a:latin typeface="+mn-ea"/>
              <a:ea typeface="+mn-ea"/>
              <a:sym typeface="Wingdings" pitchFamily="2" charset="2"/>
            </a:endParaRPr>
          </a:p>
          <a:p>
            <a:pPr defTabSz="1219140">
              <a:lnSpc>
                <a:spcPct val="90000"/>
              </a:lnSpc>
              <a:spcAft>
                <a:spcPts val="800"/>
              </a:spcAft>
              <a:defRPr/>
            </a:pPr>
            <a:r>
              <a:rPr lang="zh-TW" altLang="en-US" sz="1600" b="1" dirty="0">
                <a:solidFill>
                  <a:schemeClr val="tx1">
                    <a:lumMod val="65000"/>
                    <a:lumOff val="35000"/>
                  </a:schemeClr>
                </a:solidFill>
                <a:latin typeface="+mn-ea"/>
                <a:ea typeface="+mn-ea"/>
              </a:rPr>
              <a:t>四、經歷</a:t>
            </a:r>
            <a:endParaRPr lang="en-US" altLang="zh-TW" sz="1600" b="1" dirty="0">
              <a:solidFill>
                <a:schemeClr val="tx1">
                  <a:lumMod val="65000"/>
                  <a:lumOff val="35000"/>
                </a:schemeClr>
              </a:solidFill>
              <a:latin typeface="+mn-ea"/>
              <a:ea typeface="+mn-ea"/>
            </a:endParaRPr>
          </a:p>
          <a:p>
            <a:pPr defTabSz="1219140">
              <a:lnSpc>
                <a:spcPct val="90000"/>
              </a:lnSpc>
              <a:spcAft>
                <a:spcPts val="800"/>
              </a:spcAft>
              <a:defRPr/>
            </a:pPr>
            <a:r>
              <a:rPr lang="zh-TW" altLang="en-US" sz="1600" b="1" dirty="0">
                <a:solidFill>
                  <a:schemeClr val="tx1">
                    <a:lumMod val="65000"/>
                    <a:lumOff val="35000"/>
                  </a:schemeClr>
                </a:solidFill>
                <a:latin typeface="+mn-ea"/>
                <a:ea typeface="+mn-ea"/>
                <a:sym typeface="Wingdings" pitchFamily="2" charset="2"/>
              </a:rPr>
              <a:t>      </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rPr>
              <a:t>健峰企業管理顧問股份有限公司顧問師及總經理</a:t>
            </a:r>
          </a:p>
          <a:p>
            <a:pPr defTabSz="1219140">
              <a:lnSpc>
                <a:spcPct val="90000"/>
              </a:lnSpc>
              <a:spcAft>
                <a:spcPts val="800"/>
              </a:spcAft>
              <a:defRPr/>
            </a:pPr>
            <a:r>
              <a:rPr lang="en-US" altLang="zh-TW" sz="1600" b="1" dirty="0">
                <a:solidFill>
                  <a:schemeClr val="tx1">
                    <a:lumMod val="65000"/>
                    <a:lumOff val="35000"/>
                  </a:schemeClr>
                </a:solidFill>
                <a:latin typeface="+mn-ea"/>
                <a:ea typeface="+mn-ea"/>
                <a:sym typeface="Wingdings" pitchFamily="2" charset="2"/>
              </a:rPr>
              <a:t>      </a:t>
            </a:r>
            <a:r>
              <a:rPr lang="zh-TW" altLang="en-US" sz="1600" b="1" dirty="0">
                <a:solidFill>
                  <a:schemeClr val="tx1">
                    <a:lumMod val="65000"/>
                    <a:lumOff val="35000"/>
                  </a:schemeClr>
                </a:solidFill>
                <a:latin typeface="+mn-ea"/>
                <a:ea typeface="+mn-ea"/>
              </a:rPr>
              <a:t>中鼎工程公司環工專案室資深工程師。</a:t>
            </a:r>
          </a:p>
        </p:txBody>
      </p:sp>
      <p:pic>
        <p:nvPicPr>
          <p:cNvPr id="6" name="Picture 2">
            <a:extLst>
              <a:ext uri="{FF2B5EF4-FFF2-40B4-BE49-F238E27FC236}">
                <a16:creationId xmlns:a16="http://schemas.microsoft.com/office/drawing/2014/main" id="{29602F9A-1ABC-40FB-8623-A4C49F87180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11734" t="1489" r="16167" b="46699"/>
          <a:stretch/>
        </p:blipFill>
        <p:spPr bwMode="auto">
          <a:xfrm>
            <a:off x="8958211" y="1140277"/>
            <a:ext cx="2155859" cy="2140171"/>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圖片 6">
            <a:extLst>
              <a:ext uri="{FF2B5EF4-FFF2-40B4-BE49-F238E27FC236}">
                <a16:creationId xmlns:a16="http://schemas.microsoft.com/office/drawing/2014/main" id="{02373CCA-976A-4B8F-B32D-9D713FCCC2EA}"/>
              </a:ext>
            </a:extLst>
          </p:cNvPr>
          <p:cNvPicPr>
            <a:picLocks noChangeAspect="1"/>
          </p:cNvPicPr>
          <p:nvPr/>
        </p:nvPicPr>
        <p:blipFill>
          <a:blip r:embed="rId4"/>
          <a:stretch>
            <a:fillRect/>
          </a:stretch>
        </p:blipFill>
        <p:spPr>
          <a:xfrm>
            <a:off x="8863077" y="3728027"/>
            <a:ext cx="2993563" cy="2018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215207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5FFE07-0B9B-423C-ADDC-9DB44FBB672C}"/>
              </a:ext>
            </a:extLst>
          </p:cNvPr>
          <p:cNvSpPr>
            <a:spLocks noGrp="1"/>
          </p:cNvSpPr>
          <p:nvPr>
            <p:ph type="title"/>
          </p:nvPr>
        </p:nvSpPr>
        <p:spPr/>
        <p:txBody>
          <a:bodyPr/>
          <a:lstStyle/>
          <a:p>
            <a:pPr algn="ctr"/>
            <a:r>
              <a:rPr lang="en-US" altLang="zh-TW" dirty="0"/>
              <a:t>RBA</a:t>
            </a:r>
            <a:r>
              <a:rPr lang="zh-TW" altLang="en-US" dirty="0"/>
              <a:t> </a:t>
            </a:r>
            <a:r>
              <a:rPr lang="en-US" altLang="zh-TW" dirty="0"/>
              <a:t>OM v7.1.1 </a:t>
            </a:r>
            <a:r>
              <a:rPr lang="zh-TW" altLang="en-US" dirty="0"/>
              <a:t>新增要求</a:t>
            </a:r>
          </a:p>
        </p:txBody>
      </p:sp>
      <p:sp>
        <p:nvSpPr>
          <p:cNvPr id="3" name="Rectangle 2">
            <a:extLst>
              <a:ext uri="{FF2B5EF4-FFF2-40B4-BE49-F238E27FC236}">
                <a16:creationId xmlns:a16="http://schemas.microsoft.com/office/drawing/2014/main" id="{21970AC8-0C1C-404D-A6D0-98B103D08DFB}"/>
              </a:ext>
            </a:extLst>
          </p:cNvPr>
          <p:cNvSpPr>
            <a:spLocks noChangeArrowheads="1"/>
          </p:cNvSpPr>
          <p:nvPr/>
        </p:nvSpPr>
        <p:spPr bwMode="auto">
          <a:xfrm>
            <a:off x="1036320" y="4961567"/>
            <a:ext cx="97942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RBA</a:t>
            </a:r>
            <a:r>
              <a:rPr kumimoji="0" lang="zh-TW" altLang="en-US"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準則釋義指引 </a:t>
            </a: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(OM)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修訂版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7.1.1 v1 – 2022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年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9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月</a:t>
            </a:r>
            <a:r>
              <a:rPr lang="en-US" altLang="zh-TW" sz="16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 26</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日公告，</a:t>
            </a:r>
            <a:r>
              <a:rPr kumimoji="0" lang="zh-TW" altLang="en-US" sz="1600" b="1" i="0" u="none" strike="noStrike" cap="none" normalizeH="0" baseline="0" dirty="0">
                <a:ln>
                  <a:noFill/>
                </a:ln>
                <a:solidFill>
                  <a:srgbClr val="0000CC"/>
                </a:solidFill>
                <a:effectLst/>
                <a:highlight>
                  <a:srgbClr val="FFFF00"/>
                </a:highlight>
                <a:latin typeface="微軟正黑體" panose="020B0604030504040204" pitchFamily="34" charset="-120"/>
                <a:ea typeface="微軟正黑體" panose="020B0604030504040204" pitchFamily="34" charset="-120"/>
                <a:cs typeface="Arial" panose="020B0604020202020204" pitchFamily="34" charset="0"/>
              </a:rPr>
              <a:t>但尚未說明何時生效</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a:t>
            </a:r>
            <a:endParaRPr kumimoji="0" lang="zh-TW" altLang="en-US" sz="20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904D6484-C567-471B-A93F-E2637541358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47635586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F2BC829C-7722-4CF2-A0D5-1AE162853A2D}"/>
              </a:ext>
            </a:extLst>
          </p:cNvPr>
          <p:cNvPicPr>
            <a:picLocks noChangeAspect="1"/>
          </p:cNvPicPr>
          <p:nvPr/>
        </p:nvPicPr>
        <p:blipFill>
          <a:blip r:embed="rId3"/>
          <a:stretch>
            <a:fillRect/>
          </a:stretch>
        </p:blipFill>
        <p:spPr>
          <a:xfrm>
            <a:off x="6551634" y="957406"/>
            <a:ext cx="4333875" cy="5281138"/>
          </a:xfrm>
          <a:prstGeom prst="rect">
            <a:avLst/>
          </a:prstGeom>
          <a:ln>
            <a:noFill/>
          </a:ln>
          <a:effectLst>
            <a:outerShdw blurRad="292100" dist="139700" dir="2700000" algn="tl" rotWithShape="0">
              <a:srgbClr val="333333">
                <a:alpha val="65000"/>
              </a:srgbClr>
            </a:outerShdw>
          </a:effectLst>
        </p:spPr>
      </p:pic>
      <p:pic>
        <p:nvPicPr>
          <p:cNvPr id="14" name="圖片 13" descr="一張含有 文字, 紅色 的圖片&#10;&#10;自動產生的描述">
            <a:extLst>
              <a:ext uri="{FF2B5EF4-FFF2-40B4-BE49-F238E27FC236}">
                <a16:creationId xmlns:a16="http://schemas.microsoft.com/office/drawing/2014/main" id="{964DBD78-94D4-4C2A-9346-BFFBF081F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633" y="953187"/>
            <a:ext cx="4333875" cy="5281137"/>
          </a:xfrm>
          <a:prstGeom prst="rect">
            <a:avLst/>
          </a:prstGeom>
          <a:ln>
            <a:noFill/>
          </a:ln>
          <a:effectLst>
            <a:outerShdw blurRad="292100" dist="139700" dir="2700000" algn="tl" rotWithShape="0">
              <a:srgbClr val="333333">
                <a:alpha val="65000"/>
              </a:srgbClr>
            </a:outerShdw>
          </a:effectLst>
        </p:spPr>
      </p:pic>
      <p:pic>
        <p:nvPicPr>
          <p:cNvPr id="16" name="圖片 15">
            <a:extLst>
              <a:ext uri="{FF2B5EF4-FFF2-40B4-BE49-F238E27FC236}">
                <a16:creationId xmlns:a16="http://schemas.microsoft.com/office/drawing/2014/main" id="{F6064B5F-4CF3-4A96-A97F-95FC8E9A4C1B}"/>
              </a:ext>
            </a:extLst>
          </p:cNvPr>
          <p:cNvPicPr>
            <a:picLocks noChangeAspect="1"/>
          </p:cNvPicPr>
          <p:nvPr/>
        </p:nvPicPr>
        <p:blipFill>
          <a:blip r:embed="rId5"/>
          <a:stretch>
            <a:fillRect/>
          </a:stretch>
        </p:blipFill>
        <p:spPr>
          <a:xfrm>
            <a:off x="1022647" y="996503"/>
            <a:ext cx="4128333" cy="5237821"/>
          </a:xfrm>
          <a:prstGeom prst="rect">
            <a:avLst/>
          </a:prstGeom>
          <a:ln>
            <a:noFill/>
          </a:ln>
          <a:effectLst>
            <a:outerShdw blurRad="292100" dist="139700" dir="2700000" algn="tl" rotWithShape="0">
              <a:srgbClr val="333333">
                <a:alpha val="65000"/>
              </a:srgbClr>
            </a:outerShdw>
          </a:effectLst>
        </p:spPr>
      </p:pic>
      <p:sp>
        <p:nvSpPr>
          <p:cNvPr id="442370" name="标题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365" tIns="30182" rIns="60365" bIns="30182" numCol="1" rtlCol="0" anchor="ctr" anchorCtr="0" compatLnSpc="1">
            <a:prstTxWarp prst="textNoShape">
              <a:avLst/>
            </a:prstTxWarp>
            <a:spAutoFit/>
          </a:bodyPr>
          <a:lstStyle/>
          <a:p>
            <a:r>
              <a:rPr lang="zh-TW" altLang="en-US" b="1" dirty="0"/>
              <a:t>甚麼是事實的真相</a:t>
            </a:r>
            <a:r>
              <a:rPr lang="en-US" altLang="zh-TW" b="1" dirty="0"/>
              <a:t>?</a:t>
            </a:r>
            <a:r>
              <a:rPr lang="zh-TW" altLang="en-US" b="1" dirty="0"/>
              <a:t> </a:t>
            </a:r>
            <a:r>
              <a:rPr lang="en-US" altLang="zh-TW" b="1" dirty="0"/>
              <a:t>(</a:t>
            </a:r>
            <a:r>
              <a:rPr lang="zh-TW" altLang="en-US" b="1" dirty="0"/>
              <a:t>資料三角驗證與訪談抽樣與技巧</a:t>
            </a:r>
            <a:r>
              <a:rPr lang="en-US" altLang="zh-TW" b="1" dirty="0"/>
              <a:t>)</a:t>
            </a:r>
            <a:endParaRPr lang="zh-CN" altLang="en-US" b="1" dirty="0"/>
          </a:p>
        </p:txBody>
      </p:sp>
      <p:grpSp>
        <p:nvGrpSpPr>
          <p:cNvPr id="7" name="群組 6">
            <a:extLst>
              <a:ext uri="{FF2B5EF4-FFF2-40B4-BE49-F238E27FC236}">
                <a16:creationId xmlns:a16="http://schemas.microsoft.com/office/drawing/2014/main" id="{0440BFF4-AEF1-442E-87C6-51D899DC6564}"/>
              </a:ext>
            </a:extLst>
          </p:cNvPr>
          <p:cNvGrpSpPr/>
          <p:nvPr/>
        </p:nvGrpSpPr>
        <p:grpSpPr>
          <a:xfrm>
            <a:off x="1971316" y="2267125"/>
            <a:ext cx="3039043" cy="889965"/>
            <a:chOff x="5781696" y="2909630"/>
            <a:chExt cx="2268930" cy="1095056"/>
          </a:xfrm>
        </p:grpSpPr>
        <p:sp>
          <p:nvSpPr>
            <p:cNvPr id="8" name="圆角矩形 76">
              <a:extLst>
                <a:ext uri="{FF2B5EF4-FFF2-40B4-BE49-F238E27FC236}">
                  <a16:creationId xmlns:a16="http://schemas.microsoft.com/office/drawing/2014/main" id="{73F6DC3F-6399-4AFC-8EBE-EB46CEEAB782}"/>
                </a:ext>
              </a:extLst>
            </p:cNvPr>
            <p:cNvSpPr/>
            <p:nvPr/>
          </p:nvSpPr>
          <p:spPr>
            <a:xfrm>
              <a:off x="5781696" y="3099355"/>
              <a:ext cx="2192941" cy="905331"/>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276">
                <a:solidFill>
                  <a:prstClr val="white"/>
                </a:solidFill>
                <a:latin typeface="微软雅黑" panose="020B0503020204020204" pitchFamily="34" charset="-122"/>
                <a:ea typeface="微软雅黑" panose="020B0503020204020204" pitchFamily="34" charset="-122"/>
              </a:endParaRPr>
            </a:p>
          </p:txBody>
        </p:sp>
        <p:sp>
          <p:nvSpPr>
            <p:cNvPr id="9" name="TextBox 81">
              <a:extLst>
                <a:ext uri="{FF2B5EF4-FFF2-40B4-BE49-F238E27FC236}">
                  <a16:creationId xmlns:a16="http://schemas.microsoft.com/office/drawing/2014/main" id="{DF2F09F3-EEFF-4AE0-B48A-68E78005EC70}"/>
                </a:ext>
              </a:extLst>
            </p:cNvPr>
            <p:cNvSpPr txBox="1"/>
            <p:nvPr/>
          </p:nvSpPr>
          <p:spPr>
            <a:xfrm>
              <a:off x="6075727" y="3130529"/>
              <a:ext cx="1741551" cy="852082"/>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950" dirty="0"/>
                <a:t>問題分析</a:t>
              </a:r>
              <a:endParaRPr lang="en-US" altLang="zh-TW" sz="1950" dirty="0"/>
            </a:p>
            <a:p>
              <a:r>
                <a:rPr lang="en-US" altLang="zh-TW" sz="1950" dirty="0"/>
                <a:t>4M1E(</a:t>
              </a:r>
              <a:r>
                <a:rPr lang="zh-TW" altLang="en-US" sz="1950" dirty="0"/>
                <a:t>人機料法環</a:t>
              </a:r>
              <a:r>
                <a:rPr lang="en-US" altLang="zh-TW" sz="1950" dirty="0"/>
                <a:t>)</a:t>
              </a:r>
            </a:p>
          </p:txBody>
        </p:sp>
        <p:sp>
          <p:nvSpPr>
            <p:cNvPr id="10" name="Freeform 55">
              <a:extLst>
                <a:ext uri="{FF2B5EF4-FFF2-40B4-BE49-F238E27FC236}">
                  <a16:creationId xmlns:a16="http://schemas.microsoft.com/office/drawing/2014/main" id="{60E5548C-6650-4A0C-BB7E-927082327870}"/>
                </a:ext>
              </a:extLst>
            </p:cNvPr>
            <p:cNvSpPr>
              <a:spLocks noEditPoints="1"/>
            </p:cNvSpPr>
            <p:nvPr/>
          </p:nvSpPr>
          <p:spPr bwMode="auto">
            <a:xfrm rot="21407145">
              <a:off x="7677516" y="2909630"/>
              <a:ext cx="373110"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w="22225">
              <a:solidFill>
                <a:schemeClr val="bg1"/>
              </a:solidFill>
            </a:ln>
            <a:effectLst/>
          </p:spPr>
          <p:txBody>
            <a:bodyPr vert="horz" wrap="square" lIns="60365" tIns="30182" rIns="60365" bIns="30182" numCol="1" anchor="t" anchorCtr="0" compatLnSpc="1">
              <a:prstTxWarp prst="textNoShape">
                <a:avLst/>
              </a:prstTxWarp>
            </a:bodyPr>
            <a:lstStyle/>
            <a:p>
              <a:endParaRPr lang="zh-CN" altLang="en-US" sz="1189">
                <a:ea typeface="微软雅黑" panose="020B0503020204020204" pitchFamily="34" charset="-122"/>
              </a:endParaRPr>
            </a:p>
          </p:txBody>
        </p:sp>
      </p:grpSp>
      <p:grpSp>
        <p:nvGrpSpPr>
          <p:cNvPr id="3" name="群組 2">
            <a:extLst>
              <a:ext uri="{FF2B5EF4-FFF2-40B4-BE49-F238E27FC236}">
                <a16:creationId xmlns:a16="http://schemas.microsoft.com/office/drawing/2014/main" id="{4F8DFBE2-CCC2-935D-C9F5-F2D5988A15DD}"/>
              </a:ext>
            </a:extLst>
          </p:cNvPr>
          <p:cNvGrpSpPr/>
          <p:nvPr/>
        </p:nvGrpSpPr>
        <p:grpSpPr>
          <a:xfrm>
            <a:off x="7324554" y="3593755"/>
            <a:ext cx="3560954" cy="940371"/>
            <a:chOff x="5423928" y="2847608"/>
            <a:chExt cx="2658586" cy="1157078"/>
          </a:xfrm>
        </p:grpSpPr>
        <p:sp>
          <p:nvSpPr>
            <p:cNvPr id="4" name="圆角矩形 76">
              <a:extLst>
                <a:ext uri="{FF2B5EF4-FFF2-40B4-BE49-F238E27FC236}">
                  <a16:creationId xmlns:a16="http://schemas.microsoft.com/office/drawing/2014/main" id="{E29EABCF-B398-D609-4056-164CD835A688}"/>
                </a:ext>
              </a:extLst>
            </p:cNvPr>
            <p:cNvSpPr/>
            <p:nvPr/>
          </p:nvSpPr>
          <p:spPr>
            <a:xfrm>
              <a:off x="5423928" y="3099355"/>
              <a:ext cx="2550709" cy="905331"/>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276">
                <a:solidFill>
                  <a:prstClr val="white"/>
                </a:solidFill>
                <a:latin typeface="微软雅黑" panose="020B0503020204020204" pitchFamily="34" charset="-122"/>
                <a:ea typeface="微软雅黑" panose="020B0503020204020204" pitchFamily="34" charset="-122"/>
              </a:endParaRPr>
            </a:p>
          </p:txBody>
        </p:sp>
        <p:sp>
          <p:nvSpPr>
            <p:cNvPr id="5" name="TextBox 81">
              <a:extLst>
                <a:ext uri="{FF2B5EF4-FFF2-40B4-BE49-F238E27FC236}">
                  <a16:creationId xmlns:a16="http://schemas.microsoft.com/office/drawing/2014/main" id="{5CF2F673-BF27-9033-6D95-611DBA1DD758}"/>
                </a:ext>
              </a:extLst>
            </p:cNvPr>
            <p:cNvSpPr txBox="1"/>
            <p:nvPr/>
          </p:nvSpPr>
          <p:spPr>
            <a:xfrm>
              <a:off x="5530701" y="3130529"/>
              <a:ext cx="2286579" cy="852082"/>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950" dirty="0"/>
                <a:t>問題分析，若是未深入另一面去探討，看不到真相</a:t>
              </a:r>
              <a:endParaRPr lang="en-US" altLang="zh-TW" sz="1950" dirty="0"/>
            </a:p>
          </p:txBody>
        </p:sp>
        <p:sp>
          <p:nvSpPr>
            <p:cNvPr id="6" name="Freeform 55">
              <a:extLst>
                <a:ext uri="{FF2B5EF4-FFF2-40B4-BE49-F238E27FC236}">
                  <a16:creationId xmlns:a16="http://schemas.microsoft.com/office/drawing/2014/main" id="{F1F59F8F-7A00-44D7-52DE-F02F0AD7470E}"/>
                </a:ext>
              </a:extLst>
            </p:cNvPr>
            <p:cNvSpPr>
              <a:spLocks noEditPoints="1"/>
            </p:cNvSpPr>
            <p:nvPr/>
          </p:nvSpPr>
          <p:spPr bwMode="auto">
            <a:xfrm rot="21407145">
              <a:off x="7709404" y="2847608"/>
              <a:ext cx="373110" cy="1050225"/>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w="19050">
              <a:solidFill>
                <a:schemeClr val="bg1"/>
              </a:solidFill>
            </a:ln>
            <a:effectLst/>
          </p:spPr>
          <p:txBody>
            <a:bodyPr vert="horz" wrap="square" lIns="60365" tIns="30182" rIns="60365" bIns="30182" numCol="1" anchor="t" anchorCtr="0" compatLnSpc="1">
              <a:prstTxWarp prst="textNoShape">
                <a:avLst/>
              </a:prstTxWarp>
            </a:bodyPr>
            <a:lstStyle/>
            <a:p>
              <a:endParaRPr lang="zh-CN" altLang="en-US" sz="1189">
                <a:ea typeface="微软雅黑" panose="020B0503020204020204" pitchFamily="34" charset="-122"/>
              </a:endParaRPr>
            </a:p>
          </p:txBody>
        </p:sp>
      </p:grpSp>
      <p:sp>
        <p:nvSpPr>
          <p:cNvPr id="11" name="矩形 10">
            <a:extLst>
              <a:ext uri="{FF2B5EF4-FFF2-40B4-BE49-F238E27FC236}">
                <a16:creationId xmlns:a16="http://schemas.microsoft.com/office/drawing/2014/main" id="{6457B6C7-155B-F8B0-7F1F-311557CA944E}"/>
              </a:ext>
            </a:extLst>
          </p:cNvPr>
          <p:cNvSpPr/>
          <p:nvPr/>
        </p:nvSpPr>
        <p:spPr bwMode="auto">
          <a:xfrm>
            <a:off x="1306491" y="5263115"/>
            <a:ext cx="2818941" cy="34024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2" name="圖片 11" descr="一張含有 文字, 報紙, 收據 的圖片&#10;&#10;自動產生的描述">
            <a:extLst>
              <a:ext uri="{FF2B5EF4-FFF2-40B4-BE49-F238E27FC236}">
                <a16:creationId xmlns:a16="http://schemas.microsoft.com/office/drawing/2014/main" id="{8E203973-6AD4-41EF-9E7F-57499A53A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95" y="996502"/>
            <a:ext cx="4134886" cy="5237821"/>
          </a:xfrm>
          <a:prstGeom prst="rect">
            <a:avLst/>
          </a:prstGeom>
          <a:ln>
            <a:noFill/>
          </a:ln>
          <a:effectLst>
            <a:outerShdw blurRad="292100" dist="139700" dir="2700000" algn="tl" rotWithShape="0">
              <a:srgbClr val="333333">
                <a:alpha val="65000"/>
              </a:srgbClr>
            </a:outerShdw>
          </a:effectLst>
        </p:spPr>
      </p:pic>
      <p:pic>
        <p:nvPicPr>
          <p:cNvPr id="15" name="圖片 14">
            <a:extLst>
              <a:ext uri="{FF2B5EF4-FFF2-40B4-BE49-F238E27FC236}">
                <a16:creationId xmlns:a16="http://schemas.microsoft.com/office/drawing/2014/main" id="{42EFEC95-8CD5-7272-E566-0C838F1A3C2A}"/>
              </a:ext>
            </a:extLst>
          </p:cNvPr>
          <p:cNvPicPr>
            <a:picLocks noChangeAspect="1"/>
          </p:cNvPicPr>
          <p:nvPr/>
        </p:nvPicPr>
        <p:blipFill>
          <a:blip r:embed="rId7"/>
          <a:stretch>
            <a:fillRect/>
          </a:stretch>
        </p:blipFill>
        <p:spPr>
          <a:xfrm>
            <a:off x="6508975" y="932389"/>
            <a:ext cx="4380946" cy="5301934"/>
          </a:xfrm>
          <a:prstGeom prst="rect">
            <a:avLst/>
          </a:prstGeom>
        </p:spPr>
      </p:pic>
    </p:spTree>
    <p:extLst>
      <p:ext uri="{BB962C8B-B14F-4D97-AF65-F5344CB8AC3E}">
        <p14:creationId xmlns:p14="http://schemas.microsoft.com/office/powerpoint/2010/main" val="2198849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par>
                          <p:cTn id="11" fill="hold">
                            <p:stCondLst>
                              <p:cond delay="2000"/>
                            </p:stCondLst>
                            <p:childTnLst>
                              <p:par>
                                <p:cTn id="12" presetID="2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79CC6A4-89D0-401F-9933-82074F4D8545}"/>
              </a:ext>
            </a:extLst>
          </p:cNvPr>
          <p:cNvPicPr>
            <a:picLocks noChangeAspect="1"/>
          </p:cNvPicPr>
          <p:nvPr/>
        </p:nvPicPr>
        <p:blipFill>
          <a:blip r:embed="rId3"/>
          <a:stretch>
            <a:fillRect/>
          </a:stretch>
        </p:blipFill>
        <p:spPr>
          <a:xfrm>
            <a:off x="1192683" y="972719"/>
            <a:ext cx="5139196" cy="5136587"/>
          </a:xfrm>
          <a:prstGeom prst="rect">
            <a:avLst/>
          </a:prstGeom>
          <a:ln>
            <a:noFill/>
          </a:ln>
          <a:effectLst>
            <a:outerShdw blurRad="292100" dist="139700" dir="2700000" algn="tl" rotWithShape="0">
              <a:srgbClr val="333333">
                <a:alpha val="65000"/>
              </a:srgbClr>
            </a:outerShdw>
          </a:effectLst>
        </p:spPr>
      </p:pic>
      <p:sp>
        <p:nvSpPr>
          <p:cNvPr id="442370" name="标题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365" tIns="30182" rIns="60365" bIns="30182" numCol="1" rtlCol="0" anchor="ctr" anchorCtr="0" compatLnSpc="1">
            <a:prstTxWarp prst="textNoShape">
              <a:avLst/>
            </a:prstTxWarp>
            <a:spAutoFit/>
          </a:bodyPr>
          <a:lstStyle/>
          <a:p>
            <a:r>
              <a:rPr lang="zh-TW" altLang="en-US" dirty="0"/>
              <a:t>甚麼是事實的真相</a:t>
            </a:r>
            <a:r>
              <a:rPr lang="en-US" altLang="zh-TW" dirty="0"/>
              <a:t>?</a:t>
            </a:r>
            <a:r>
              <a:rPr lang="zh-TW" altLang="en-US" dirty="0"/>
              <a:t> </a:t>
            </a:r>
            <a:r>
              <a:rPr lang="en-US" altLang="zh-TW" dirty="0"/>
              <a:t>(</a:t>
            </a:r>
            <a:r>
              <a:rPr lang="zh-TW" altLang="en-US" dirty="0"/>
              <a:t>資料三角驗證與訪談抽樣與技巧</a:t>
            </a:r>
            <a:r>
              <a:rPr lang="en-US" altLang="zh-TW" dirty="0"/>
              <a:t>)</a:t>
            </a:r>
            <a:endParaRPr lang="zh-CN" altLang="en-US" dirty="0"/>
          </a:p>
        </p:txBody>
      </p:sp>
      <p:grpSp>
        <p:nvGrpSpPr>
          <p:cNvPr id="9" name="组合 97">
            <a:extLst>
              <a:ext uri="{FF2B5EF4-FFF2-40B4-BE49-F238E27FC236}">
                <a16:creationId xmlns:a16="http://schemas.microsoft.com/office/drawing/2014/main" id="{C16B48B0-0744-4B93-BC79-3530612AA0C8}"/>
              </a:ext>
            </a:extLst>
          </p:cNvPr>
          <p:cNvGrpSpPr/>
          <p:nvPr/>
        </p:nvGrpSpPr>
        <p:grpSpPr>
          <a:xfrm flipH="1">
            <a:off x="6476741" y="3369749"/>
            <a:ext cx="607519" cy="1537616"/>
            <a:chOff x="7994914" y="-2181452"/>
            <a:chExt cx="747713" cy="2462213"/>
          </a:xfrm>
          <a:solidFill>
            <a:schemeClr val="tx1">
              <a:lumMod val="75000"/>
              <a:lumOff val="25000"/>
            </a:schemeClr>
          </a:solidFill>
        </p:grpSpPr>
        <p:sp>
          <p:nvSpPr>
            <p:cNvPr id="10" name="Freeform 52">
              <a:extLst>
                <a:ext uri="{FF2B5EF4-FFF2-40B4-BE49-F238E27FC236}">
                  <a16:creationId xmlns:a16="http://schemas.microsoft.com/office/drawing/2014/main" id="{8A579B55-FF9B-487E-AF0C-3D6C808C31F0}"/>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350" tIns="30174" rIns="60350" bIns="30174" numCol="1" anchor="t" anchorCtr="0" compatLnSpc="1">
              <a:prstTxWarp prst="textNoShape">
                <a:avLst/>
              </a:prstTxWarp>
            </a:bodyPr>
            <a:lstStyle/>
            <a:p>
              <a:endParaRPr lang="zh-CN" altLang="en-US" sz="1300">
                <a:latin typeface="Microsoft YaHei" panose="020B0503020204020204" pitchFamily="34" charset="-122"/>
                <a:ea typeface="Microsoft YaHei" panose="020B0503020204020204" pitchFamily="34" charset="-122"/>
              </a:endParaRPr>
            </a:p>
          </p:txBody>
        </p:sp>
        <p:sp>
          <p:nvSpPr>
            <p:cNvPr id="11" name="Freeform 53">
              <a:extLst>
                <a:ext uri="{FF2B5EF4-FFF2-40B4-BE49-F238E27FC236}">
                  <a16:creationId xmlns:a16="http://schemas.microsoft.com/office/drawing/2014/main" id="{7E67BC5F-1FDD-4F35-9E56-0D8F39064345}"/>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350" tIns="30174" rIns="60350" bIns="30174" numCol="1" anchor="t" anchorCtr="0" compatLnSpc="1">
              <a:prstTxWarp prst="textNoShape">
                <a:avLst/>
              </a:prstTxWarp>
            </a:bodyPr>
            <a:lstStyle/>
            <a:p>
              <a:endParaRPr lang="zh-CN" altLang="en-US" sz="1300">
                <a:latin typeface="Microsoft YaHei" panose="020B0503020204020204" pitchFamily="34" charset="-122"/>
                <a:ea typeface="Microsoft YaHei" panose="020B0503020204020204" pitchFamily="34" charset="-122"/>
              </a:endParaRPr>
            </a:p>
          </p:txBody>
        </p:sp>
      </p:grpSp>
      <p:sp>
        <p:nvSpPr>
          <p:cNvPr id="13" name="等腰三角形 12">
            <a:extLst>
              <a:ext uri="{FF2B5EF4-FFF2-40B4-BE49-F238E27FC236}">
                <a16:creationId xmlns:a16="http://schemas.microsoft.com/office/drawing/2014/main" id="{32CFB778-7903-4818-B696-86F47BE89EC9}"/>
              </a:ext>
            </a:extLst>
          </p:cNvPr>
          <p:cNvSpPr/>
          <p:nvPr/>
        </p:nvSpPr>
        <p:spPr bwMode="auto">
          <a:xfrm>
            <a:off x="7550899" y="1919879"/>
            <a:ext cx="3311625" cy="2669160"/>
          </a:xfrm>
          <a:prstGeom prst="triangle">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defTabSz="742910"/>
            <a:endParaRPr lang="zh-TW" altLang="en-US" sz="2275" b="1">
              <a:latin typeface="Microsoft YaHei" panose="020B0503020204020204" pitchFamily="34" charset="-122"/>
              <a:ea typeface="Microsoft YaHei" panose="020B0503020204020204" pitchFamily="34" charset="-122"/>
            </a:endParaRPr>
          </a:p>
        </p:txBody>
      </p:sp>
      <p:sp>
        <p:nvSpPr>
          <p:cNvPr id="15" name="矩形 14">
            <a:extLst>
              <a:ext uri="{FF2B5EF4-FFF2-40B4-BE49-F238E27FC236}">
                <a16:creationId xmlns:a16="http://schemas.microsoft.com/office/drawing/2014/main" id="{1F679C24-8DCC-4E4A-8A3D-3F6B83BABC8C}"/>
              </a:ext>
            </a:extLst>
          </p:cNvPr>
          <p:cNvSpPr/>
          <p:nvPr/>
        </p:nvSpPr>
        <p:spPr>
          <a:xfrm>
            <a:off x="8276560" y="2829002"/>
            <a:ext cx="1935145" cy="1492716"/>
          </a:xfrm>
          <a:prstGeom prst="rect">
            <a:avLst/>
          </a:prstGeom>
        </p:spPr>
        <p:txBody>
          <a:bodyPr wrap="none">
            <a:spAutoFit/>
          </a:bodyPr>
          <a:lstStyle/>
          <a:p>
            <a:pPr algn="ctr"/>
            <a:r>
              <a:rPr lang="en-US" altLang="zh-TW" sz="2275" b="1" dirty="0">
                <a:solidFill>
                  <a:schemeClr val="bg1"/>
                </a:solidFill>
                <a:latin typeface="Microsoft YaHei" panose="020B0503020204020204" pitchFamily="34" charset="-122"/>
                <a:ea typeface="Microsoft YaHei" panose="020B0503020204020204" pitchFamily="34" charset="-122"/>
              </a:rPr>
              <a:t>SAP </a:t>
            </a:r>
          </a:p>
          <a:p>
            <a:pPr algn="ctr"/>
            <a:r>
              <a:rPr lang="zh-TW" altLang="en-US" sz="2275" b="1" dirty="0">
                <a:solidFill>
                  <a:schemeClr val="bg1"/>
                </a:solidFill>
                <a:latin typeface="Microsoft YaHei" panose="020B0503020204020204" pitchFamily="34" charset="-122"/>
                <a:ea typeface="Microsoft YaHei" panose="020B0503020204020204" pitchFamily="34" charset="-122"/>
              </a:rPr>
              <a:t>稽核方法</a:t>
            </a:r>
            <a:endParaRPr lang="en-US" altLang="zh-TW" sz="2275" b="1" dirty="0">
              <a:solidFill>
                <a:schemeClr val="bg1"/>
              </a:solidFill>
              <a:latin typeface="Microsoft YaHei" panose="020B0503020204020204" pitchFamily="34" charset="-122"/>
              <a:ea typeface="Microsoft YaHei" panose="020B0503020204020204" pitchFamily="34" charset="-122"/>
            </a:endParaRPr>
          </a:p>
          <a:p>
            <a:pPr algn="ctr"/>
            <a:r>
              <a:rPr lang="zh-TW" altLang="en-US" sz="2275" b="1" dirty="0">
                <a:solidFill>
                  <a:schemeClr val="bg1"/>
                </a:solidFill>
                <a:latin typeface="Microsoft YaHei" panose="020B0503020204020204" pitchFamily="34" charset="-122"/>
                <a:ea typeface="Microsoft YaHei" panose="020B0503020204020204" pitchFamily="34" charset="-122"/>
              </a:rPr>
              <a:t>資料三角驗證</a:t>
            </a:r>
            <a:endParaRPr lang="en-US" altLang="zh-TW" sz="2275" b="1" dirty="0">
              <a:solidFill>
                <a:schemeClr val="bg1"/>
              </a:solidFill>
              <a:latin typeface="Microsoft YaHei" panose="020B0503020204020204" pitchFamily="34" charset="-122"/>
              <a:ea typeface="Microsoft YaHei" panose="020B0503020204020204" pitchFamily="34" charset="-122"/>
            </a:endParaRPr>
          </a:p>
          <a:p>
            <a:pPr algn="ctr"/>
            <a:r>
              <a:rPr lang="en-US" altLang="zh-TW" sz="2275" b="1" dirty="0">
                <a:solidFill>
                  <a:schemeClr val="bg1"/>
                </a:solidFill>
                <a:latin typeface="Microsoft YaHei" panose="020B0503020204020204" pitchFamily="34" charset="-122"/>
                <a:ea typeface="Microsoft YaHei" panose="020B0503020204020204" pitchFamily="34" charset="-122"/>
              </a:rPr>
              <a:t>Data Point</a:t>
            </a:r>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17" name="橢圓 16">
            <a:extLst>
              <a:ext uri="{FF2B5EF4-FFF2-40B4-BE49-F238E27FC236}">
                <a16:creationId xmlns:a16="http://schemas.microsoft.com/office/drawing/2014/main" id="{12DA41D7-594D-4963-B37F-38E31623758A}"/>
              </a:ext>
            </a:extLst>
          </p:cNvPr>
          <p:cNvSpPr/>
          <p:nvPr/>
        </p:nvSpPr>
        <p:spPr bwMode="auto">
          <a:xfrm>
            <a:off x="8511472" y="1407090"/>
            <a:ext cx="1287709" cy="1060594"/>
          </a:xfrm>
          <a:prstGeom prst="ellipse">
            <a:avLst/>
          </a:prstGeom>
          <a:solidFill>
            <a:srgbClr val="B74C49"/>
          </a:solidFill>
          <a:ln w="76200" cap="flat" cmpd="sng" algn="ctr">
            <a:solidFill>
              <a:schemeClr val="bg1">
                <a:lumMod val="85000"/>
              </a:schemeClr>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eaLnBrk="1" hangingPunct="1"/>
            <a:r>
              <a:rPr lang="zh-TW" altLang="en-US" sz="2275" b="1" dirty="0">
                <a:solidFill>
                  <a:schemeClr val="bg1"/>
                </a:solidFill>
                <a:latin typeface="Microsoft YaHei" panose="020B0503020204020204" pitchFamily="34" charset="-122"/>
                <a:ea typeface="Microsoft YaHei" panose="020B0503020204020204" pitchFamily="34" charset="-122"/>
              </a:rPr>
              <a:t>存在性</a:t>
            </a:r>
          </a:p>
          <a:p>
            <a:pPr algn="ctr" defTabSz="742910"/>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19" name="橢圓 18">
            <a:extLst>
              <a:ext uri="{FF2B5EF4-FFF2-40B4-BE49-F238E27FC236}">
                <a16:creationId xmlns:a16="http://schemas.microsoft.com/office/drawing/2014/main" id="{A1271A7D-0F10-4CA3-B6DF-B9D77045D608}"/>
              </a:ext>
            </a:extLst>
          </p:cNvPr>
          <p:cNvSpPr/>
          <p:nvPr/>
        </p:nvSpPr>
        <p:spPr bwMode="auto">
          <a:xfrm>
            <a:off x="7233156" y="4149419"/>
            <a:ext cx="1287709" cy="1060594"/>
          </a:xfrm>
          <a:prstGeom prst="ellipse">
            <a:avLst/>
          </a:prstGeom>
          <a:solidFill>
            <a:srgbClr val="9BBB59"/>
          </a:solidFill>
          <a:ln w="76200" cap="flat" cmpd="sng" algn="ctr">
            <a:solidFill>
              <a:schemeClr val="bg1">
                <a:lumMod val="85000"/>
              </a:schemeClr>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eaLnBrk="1" hangingPunct="1"/>
            <a:r>
              <a:rPr lang="zh-TW" altLang="en-US" sz="2275" b="1" dirty="0">
                <a:solidFill>
                  <a:schemeClr val="bg1"/>
                </a:solidFill>
                <a:latin typeface="Microsoft YaHei" panose="020B0503020204020204" pitchFamily="34" charset="-122"/>
                <a:ea typeface="Microsoft YaHei" panose="020B0503020204020204" pitchFamily="34" charset="-122"/>
              </a:rPr>
              <a:t>一致性</a:t>
            </a:r>
          </a:p>
          <a:p>
            <a:pPr algn="ctr" defTabSz="742910"/>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20" name="橢圓 19">
            <a:extLst>
              <a:ext uri="{FF2B5EF4-FFF2-40B4-BE49-F238E27FC236}">
                <a16:creationId xmlns:a16="http://schemas.microsoft.com/office/drawing/2014/main" id="{1A23514B-FA7E-4DEF-B6C4-48D7CBF351FF}"/>
              </a:ext>
            </a:extLst>
          </p:cNvPr>
          <p:cNvSpPr/>
          <p:nvPr/>
        </p:nvSpPr>
        <p:spPr bwMode="auto">
          <a:xfrm>
            <a:off x="10023079" y="4206566"/>
            <a:ext cx="1287709" cy="1060594"/>
          </a:xfrm>
          <a:prstGeom prst="ellipse">
            <a:avLst/>
          </a:prstGeom>
          <a:solidFill>
            <a:srgbClr val="FB6400"/>
          </a:solidFill>
          <a:ln w="76200" cap="flat" cmpd="sng" algn="ctr">
            <a:solidFill>
              <a:schemeClr val="bg1">
                <a:lumMod val="85000"/>
              </a:schemeClr>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eaLnBrk="1" hangingPunct="1"/>
            <a:r>
              <a:rPr lang="zh-TW" altLang="en-US" sz="2275" b="1" dirty="0">
                <a:solidFill>
                  <a:schemeClr val="bg1"/>
                </a:solidFill>
                <a:latin typeface="Microsoft YaHei" panose="020B0503020204020204" pitchFamily="34" charset="-122"/>
                <a:ea typeface="Microsoft YaHei" panose="020B0503020204020204" pitchFamily="34" charset="-122"/>
              </a:rPr>
              <a:t>有效性</a:t>
            </a:r>
          </a:p>
          <a:p>
            <a:pPr algn="ctr" defTabSz="742910"/>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7" name="語音泡泡: 矩形 6">
            <a:extLst>
              <a:ext uri="{FF2B5EF4-FFF2-40B4-BE49-F238E27FC236}">
                <a16:creationId xmlns:a16="http://schemas.microsoft.com/office/drawing/2014/main" id="{62AB8BBA-E33A-48D6-8C84-40736F86662B}"/>
              </a:ext>
            </a:extLst>
          </p:cNvPr>
          <p:cNvSpPr/>
          <p:nvPr/>
        </p:nvSpPr>
        <p:spPr bwMode="auto">
          <a:xfrm>
            <a:off x="4792265" y="3890013"/>
            <a:ext cx="1262575" cy="905271"/>
          </a:xfrm>
          <a:prstGeom prst="wedgeRectCallout">
            <a:avLst>
              <a:gd name="adj1" fmla="val 87410"/>
              <a:gd name="adj2" fmla="val -84720"/>
            </a:avLst>
          </a:prstGeom>
          <a:noFill/>
          <a:ln w="57150" cap="flat" cmpd="sng" algn="ctr">
            <a:solidFill>
              <a:srgbClr val="FFFF00"/>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defTabSz="742910"/>
            <a:endParaRPr lang="zh-TW" altLang="en-US" sz="1950">
              <a:latin typeface="Arial" charset="0"/>
              <a:ea typeface="新細明體" charset="-120"/>
            </a:endParaRPr>
          </a:p>
        </p:txBody>
      </p:sp>
      <p:pic>
        <p:nvPicPr>
          <p:cNvPr id="3" name="圖片 2">
            <a:extLst>
              <a:ext uri="{FF2B5EF4-FFF2-40B4-BE49-F238E27FC236}">
                <a16:creationId xmlns:a16="http://schemas.microsoft.com/office/drawing/2014/main" id="{8F597939-62A9-4D00-B39F-09359D98E5D8}"/>
              </a:ext>
            </a:extLst>
          </p:cNvPr>
          <p:cNvPicPr>
            <a:picLocks noChangeAspect="1"/>
          </p:cNvPicPr>
          <p:nvPr/>
        </p:nvPicPr>
        <p:blipFill>
          <a:blip r:embed="rId4"/>
          <a:stretch>
            <a:fillRect/>
          </a:stretch>
        </p:blipFill>
        <p:spPr>
          <a:xfrm>
            <a:off x="1181282" y="972719"/>
            <a:ext cx="5136587" cy="5136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6388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3908953" y="933608"/>
            <a:ext cx="5872904" cy="760243"/>
          </a:xfrm>
          <a:prstGeom prst="roundRect">
            <a:avLst>
              <a:gd name="adj" fmla="val 50000"/>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4994495" y="991951"/>
            <a:ext cx="3129408" cy="652236"/>
            <a:chOff x="4871864" y="1833952"/>
            <a:chExt cx="2590950" cy="802960"/>
          </a:xfrm>
        </p:grpSpPr>
        <p:grpSp>
          <p:nvGrpSpPr>
            <p:cNvPr id="33" name="组合 32"/>
            <p:cNvGrpSpPr/>
            <p:nvPr/>
          </p:nvGrpSpPr>
          <p:grpSpPr>
            <a:xfrm>
              <a:off x="4871864" y="1833952"/>
              <a:ext cx="2371512" cy="802960"/>
              <a:chOff x="4143851" y="532568"/>
              <a:chExt cx="4142701" cy="584449"/>
            </a:xfrm>
          </p:grpSpPr>
          <p:sp>
            <p:nvSpPr>
              <p:cNvPr id="35" name="圆角矩形 34"/>
              <p:cNvSpPr/>
              <p:nvPr/>
            </p:nvSpPr>
            <p:spPr>
              <a:xfrm>
                <a:off x="4143851" y="532568"/>
                <a:ext cx="4142701"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34" name="TextBox 48"/>
            <p:cNvSpPr txBox="1"/>
            <p:nvPr/>
          </p:nvSpPr>
          <p:spPr>
            <a:xfrm>
              <a:off x="4936868" y="1905622"/>
              <a:ext cx="2525946" cy="619262"/>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TW" sz="2274" dirty="0"/>
                <a:t>VAP</a:t>
              </a:r>
              <a:r>
                <a:rPr lang="zh-TW" altLang="en-US" sz="2274" dirty="0"/>
                <a:t> </a:t>
              </a:r>
              <a:r>
                <a:rPr lang="en-US" altLang="zh-TW" sz="2274" dirty="0"/>
                <a:t>&amp;</a:t>
              </a:r>
              <a:r>
                <a:rPr lang="zh-TW" altLang="en-US" sz="2274" dirty="0"/>
                <a:t> </a:t>
              </a:r>
              <a:r>
                <a:rPr lang="en-US" altLang="zh-TW" sz="2274" dirty="0"/>
                <a:t>CAP Audit</a:t>
              </a:r>
              <a:endParaRPr lang="zh-CN" altLang="en-US" sz="2274" dirty="0"/>
            </a:p>
          </p:txBody>
        </p:sp>
      </p:grpSp>
      <p:sp>
        <p:nvSpPr>
          <p:cNvPr id="37" name="TextBox 57"/>
          <p:cNvSpPr txBox="1"/>
          <p:nvPr/>
        </p:nvSpPr>
        <p:spPr>
          <a:xfrm>
            <a:off x="7922542" y="1000910"/>
            <a:ext cx="1633892" cy="646331"/>
          </a:xfrm>
          <a:prstGeom prst="rect">
            <a:avLst/>
          </a:prstGeom>
          <a:noFill/>
        </p:spPr>
        <p:txBody>
          <a:bodyPr wrap="square" rtlCol="0">
            <a:spAutoFit/>
          </a:bodyPr>
          <a:lstStyle/>
          <a:p>
            <a:pPr algn="ctr"/>
            <a:r>
              <a:rPr lang="en-US" altLang="zh-TW" sz="3600" spc="300" dirty="0">
                <a:solidFill>
                  <a:schemeClr val="bg1"/>
                </a:solidFill>
                <a:latin typeface="Impact" panose="020B0806030902050204" pitchFamily="34" charset="0"/>
                <a:ea typeface="微软雅黑" panose="020B0503020204020204" pitchFamily="34" charset="-122"/>
              </a:rPr>
              <a:t>PDCA</a:t>
            </a:r>
            <a:endParaRPr lang="zh-TW" altLang="en-US" sz="3600" spc="300" dirty="0">
              <a:solidFill>
                <a:schemeClr val="bg1"/>
              </a:solidFill>
              <a:latin typeface="Impact" panose="020B0806030902050204" pitchFamily="34" charset="0"/>
              <a:ea typeface="微软雅黑" panose="020B0503020204020204" pitchFamily="34" charset="-122"/>
            </a:endParaRPr>
          </a:p>
        </p:txBody>
      </p:sp>
      <p:grpSp>
        <p:nvGrpSpPr>
          <p:cNvPr id="38" name="Group 35"/>
          <p:cNvGrpSpPr>
            <a:grpSpLocks noChangeAspect="1"/>
          </p:cNvGrpSpPr>
          <p:nvPr/>
        </p:nvGrpSpPr>
        <p:grpSpPr bwMode="auto">
          <a:xfrm>
            <a:off x="4349328" y="1108069"/>
            <a:ext cx="376632" cy="386317"/>
            <a:chOff x="2446" y="1254"/>
            <a:chExt cx="868" cy="869"/>
          </a:xfrm>
          <a:solidFill>
            <a:schemeClr val="bg1"/>
          </a:solidFill>
        </p:grpSpPr>
        <p:sp>
          <p:nvSpPr>
            <p:cNvPr id="39" name="Freeform 36"/>
            <p:cNvSpPr>
              <a:spLocks noEditPoints="1"/>
            </p:cNvSpPr>
            <p:nvPr/>
          </p:nvSpPr>
          <p:spPr bwMode="auto">
            <a:xfrm>
              <a:off x="2446" y="1254"/>
              <a:ext cx="868" cy="869"/>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en-US" sz="2274" dirty="0">
                <a:ea typeface="微软雅黑" panose="020B0503020204020204" pitchFamily="34" charset="-122"/>
              </a:endParaRPr>
            </a:p>
          </p:txBody>
        </p:sp>
        <p:sp>
          <p:nvSpPr>
            <p:cNvPr id="69" name="Freeform 37"/>
            <p:cNvSpPr>
              <a:spLocks/>
            </p:cNvSpPr>
            <p:nvPr/>
          </p:nvSpPr>
          <p:spPr bwMode="auto">
            <a:xfrm>
              <a:off x="2847" y="1443"/>
              <a:ext cx="208" cy="420"/>
            </a:xfrm>
            <a:custGeom>
              <a:avLst/>
              <a:gdLst>
                <a:gd name="T0" fmla="*/ 66 w 208"/>
                <a:gd name="T1" fmla="*/ 0 h 420"/>
                <a:gd name="T2" fmla="*/ 0 w 208"/>
                <a:gd name="T3" fmla="*/ 0 h 420"/>
                <a:gd name="T4" fmla="*/ 0 w 208"/>
                <a:gd name="T5" fmla="*/ 260 h 420"/>
                <a:gd name="T6" fmla="*/ 160 w 208"/>
                <a:gd name="T7" fmla="*/ 420 h 420"/>
                <a:gd name="T8" fmla="*/ 208 w 208"/>
                <a:gd name="T9" fmla="*/ 373 h 420"/>
                <a:gd name="T10" fmla="*/ 66 w 208"/>
                <a:gd name="T11" fmla="*/ 231 h 420"/>
                <a:gd name="T12" fmla="*/ 66 w 208"/>
                <a:gd name="T13" fmla="*/ 0 h 420"/>
              </a:gdLst>
              <a:ahLst/>
              <a:cxnLst>
                <a:cxn ang="0">
                  <a:pos x="T0" y="T1"/>
                </a:cxn>
                <a:cxn ang="0">
                  <a:pos x="T2" y="T3"/>
                </a:cxn>
                <a:cxn ang="0">
                  <a:pos x="T4" y="T5"/>
                </a:cxn>
                <a:cxn ang="0">
                  <a:pos x="T6" y="T7"/>
                </a:cxn>
                <a:cxn ang="0">
                  <a:pos x="T8" y="T9"/>
                </a:cxn>
                <a:cxn ang="0">
                  <a:pos x="T10" y="T11"/>
                </a:cxn>
                <a:cxn ang="0">
                  <a:pos x="T12" y="T13"/>
                </a:cxn>
              </a:cxnLst>
              <a:rect l="0" t="0" r="r" b="b"/>
              <a:pathLst>
                <a:path w="208" h="420">
                  <a:moveTo>
                    <a:pt x="66" y="0"/>
                  </a:moveTo>
                  <a:lnTo>
                    <a:pt x="0" y="0"/>
                  </a:lnTo>
                  <a:lnTo>
                    <a:pt x="0" y="260"/>
                  </a:lnTo>
                  <a:lnTo>
                    <a:pt x="160" y="420"/>
                  </a:lnTo>
                  <a:lnTo>
                    <a:pt x="208" y="373"/>
                  </a:lnTo>
                  <a:lnTo>
                    <a:pt x="66" y="231"/>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en-US" sz="2274" dirty="0">
                <a:ea typeface="微软雅黑" panose="020B0503020204020204" pitchFamily="34" charset="-122"/>
              </a:endParaRPr>
            </a:p>
          </p:txBody>
        </p:sp>
      </p:grpSp>
      <p:sp>
        <p:nvSpPr>
          <p:cNvPr id="70" name="圆角矩形 69"/>
          <p:cNvSpPr/>
          <p:nvPr/>
        </p:nvSpPr>
        <p:spPr>
          <a:xfrm>
            <a:off x="3164962" y="2144529"/>
            <a:ext cx="6255994" cy="1102770"/>
          </a:xfrm>
          <a:prstGeom prst="roundRect">
            <a:avLst>
              <a:gd name="adj" fmla="val 50000"/>
            </a:avLst>
          </a:prstGeom>
          <a:solidFill>
            <a:srgbClr val="B74C49"/>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76" name="TextBox 66"/>
          <p:cNvSpPr txBox="1"/>
          <p:nvPr/>
        </p:nvSpPr>
        <p:spPr>
          <a:xfrm>
            <a:off x="3564194" y="2226649"/>
            <a:ext cx="5279099" cy="987578"/>
          </a:xfrm>
          <a:prstGeom prst="rect">
            <a:avLst/>
          </a:prstGeom>
          <a:noFill/>
        </p:spPr>
        <p:txBody>
          <a:bodyPr wrap="square" rtlCol="0">
            <a:spAutoFit/>
          </a:bodyPr>
          <a:lstStyle>
            <a:defPPr>
              <a:defRPr lang="en-US"/>
            </a:defPPr>
            <a:lvl1pPr>
              <a:defRPr b="1">
                <a:solidFill>
                  <a:schemeClr val="bg1"/>
                </a:solidFill>
                <a:latin typeface="微软雅黑" panose="020B0503020204020204" pitchFamily="34" charset="-122"/>
                <a:ea typeface="微软雅黑" panose="020B0503020204020204" pitchFamily="34" charset="-122"/>
              </a:defRPr>
            </a:lvl1pPr>
          </a:lstStyle>
          <a:p>
            <a:pPr>
              <a:lnSpc>
                <a:spcPts val="2400"/>
              </a:lnSpc>
            </a:pPr>
            <a:r>
              <a:rPr lang="en-US" altLang="zh-TW" sz="1800" dirty="0"/>
              <a:t>RBA VAP/</a:t>
            </a:r>
            <a:r>
              <a:rPr lang="zh-TW" altLang="en-US" sz="1600" dirty="0"/>
              <a:t>客戶要求</a:t>
            </a:r>
            <a:endParaRPr lang="en-US" altLang="zh-TW" sz="1600" dirty="0"/>
          </a:p>
          <a:p>
            <a:pPr>
              <a:lnSpc>
                <a:spcPts val="2400"/>
              </a:lnSpc>
            </a:pPr>
            <a:r>
              <a:rPr lang="en-US" altLang="zh-TW" sz="1600" dirty="0"/>
              <a:t>/</a:t>
            </a:r>
            <a:r>
              <a:rPr lang="zh-TW" altLang="en-US" sz="1600" dirty="0"/>
              <a:t>法規要求</a:t>
            </a:r>
            <a:r>
              <a:rPr lang="en-US" altLang="zh-TW" sz="1600" dirty="0"/>
              <a:t>/SOP </a:t>
            </a:r>
            <a:r>
              <a:rPr lang="zh-TW" altLang="en-US" sz="1600" dirty="0"/>
              <a:t>文件審查</a:t>
            </a:r>
            <a:endParaRPr lang="en-US" altLang="zh-TW" sz="1600" dirty="0"/>
          </a:p>
          <a:p>
            <a:pPr>
              <a:lnSpc>
                <a:spcPts val="2400"/>
              </a:lnSpc>
            </a:pPr>
            <a:r>
              <a:rPr lang="en-US" altLang="zh-TW" sz="1600" dirty="0"/>
              <a:t>=&gt;DOCU List=&gt;Owner</a:t>
            </a:r>
            <a:endParaRPr lang="en-US" altLang="zh-TW" sz="1800" dirty="0"/>
          </a:p>
        </p:txBody>
      </p:sp>
      <p:sp>
        <p:nvSpPr>
          <p:cNvPr id="77" name="圆角矩形 76"/>
          <p:cNvSpPr/>
          <p:nvPr/>
        </p:nvSpPr>
        <p:spPr>
          <a:xfrm>
            <a:off x="5416032" y="3764553"/>
            <a:ext cx="5872904" cy="880089"/>
          </a:xfrm>
          <a:prstGeom prst="roundRect">
            <a:avLst>
              <a:gd name="adj" fmla="val 50000"/>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6357306" y="3823631"/>
            <a:ext cx="1926352" cy="707885"/>
            <a:chOff x="4871864" y="1765442"/>
            <a:chExt cx="2371512" cy="871470"/>
          </a:xfrm>
        </p:grpSpPr>
        <p:grpSp>
          <p:nvGrpSpPr>
            <p:cNvPr id="79" name="组合 78"/>
            <p:cNvGrpSpPr/>
            <p:nvPr/>
          </p:nvGrpSpPr>
          <p:grpSpPr>
            <a:xfrm>
              <a:off x="4871864" y="1833952"/>
              <a:ext cx="2371512" cy="802960"/>
              <a:chOff x="4143851" y="532568"/>
              <a:chExt cx="4142700" cy="584449"/>
            </a:xfrm>
          </p:grpSpPr>
          <p:sp>
            <p:nvSpPr>
              <p:cNvPr id="81" name="圆角矩形 80"/>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80" name="TextBox 78"/>
            <p:cNvSpPr txBox="1"/>
            <p:nvPr/>
          </p:nvSpPr>
          <p:spPr>
            <a:xfrm>
              <a:off x="4994609" y="1765442"/>
              <a:ext cx="2052093" cy="871470"/>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TW" altLang="en-US" sz="2400" dirty="0"/>
                <a:t>一致性</a:t>
              </a:r>
              <a:endParaRPr lang="en-US" altLang="zh-TW" sz="2400" dirty="0"/>
            </a:p>
            <a:p>
              <a:pPr algn="ctr">
                <a:lnSpc>
                  <a:spcPct val="100000"/>
                </a:lnSpc>
              </a:pPr>
              <a:r>
                <a:rPr lang="en-US" altLang="zh-TW" sz="1600" dirty="0"/>
                <a:t>Consistency</a:t>
              </a:r>
              <a:endParaRPr lang="zh-TW" altLang="en-US" sz="1600" dirty="0"/>
            </a:p>
          </p:txBody>
        </p:sp>
      </p:grpSp>
      <p:sp>
        <p:nvSpPr>
          <p:cNvPr id="83" name="TextBox 81"/>
          <p:cNvSpPr txBox="1"/>
          <p:nvPr/>
        </p:nvSpPr>
        <p:spPr>
          <a:xfrm>
            <a:off x="8299164" y="3812184"/>
            <a:ext cx="3005278" cy="823174"/>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en-US" altLang="zh-TW" sz="1400" dirty="0"/>
              <a:t>Record Review=&gt;Check if Say, Do and Write Consistently?</a:t>
            </a:r>
          </a:p>
          <a:p>
            <a:r>
              <a:rPr lang="zh-TW" altLang="en-US" sz="1949" dirty="0"/>
              <a:t>說寫做一致</a:t>
            </a:r>
            <a:r>
              <a:rPr lang="en-US" altLang="zh-TW" sz="1949" dirty="0"/>
              <a:t>=&gt;5W2H</a:t>
            </a:r>
            <a:endParaRPr lang="zh-TW" altLang="en-US" sz="1949" dirty="0"/>
          </a:p>
        </p:txBody>
      </p:sp>
      <p:sp>
        <p:nvSpPr>
          <p:cNvPr id="84" name="KSO_Shape"/>
          <p:cNvSpPr>
            <a:spLocks/>
          </p:cNvSpPr>
          <p:nvPr/>
        </p:nvSpPr>
        <p:spPr bwMode="auto">
          <a:xfrm>
            <a:off x="5740130" y="4021488"/>
            <a:ext cx="479525" cy="279724"/>
          </a:xfrm>
          <a:custGeom>
            <a:avLst/>
            <a:gdLst>
              <a:gd name="T0" fmla="*/ 2147483646 w 317"/>
              <a:gd name="T1" fmla="*/ 2147483646 h 185"/>
              <a:gd name="T2" fmla="*/ 2147483646 w 317"/>
              <a:gd name="T3" fmla="*/ 2147483646 h 185"/>
              <a:gd name="T4" fmla="*/ 2147483646 w 317"/>
              <a:gd name="T5" fmla="*/ 2147483646 h 185"/>
              <a:gd name="T6" fmla="*/ 2147483646 w 317"/>
              <a:gd name="T7" fmla="*/ 2147483646 h 185"/>
              <a:gd name="T8" fmla="*/ 2147483646 w 317"/>
              <a:gd name="T9" fmla="*/ 0 h 185"/>
              <a:gd name="T10" fmla="*/ 2147483646 w 317"/>
              <a:gd name="T11" fmla="*/ 0 h 185"/>
              <a:gd name="T12" fmla="*/ 2147483646 w 317"/>
              <a:gd name="T13" fmla="*/ 0 h 185"/>
              <a:gd name="T14" fmla="*/ 2147483646 w 317"/>
              <a:gd name="T15" fmla="*/ 0 h 185"/>
              <a:gd name="T16" fmla="*/ 2147483646 w 317"/>
              <a:gd name="T17" fmla="*/ 2147483646 h 185"/>
              <a:gd name="T18" fmla="*/ 2147483646 w 317"/>
              <a:gd name="T19" fmla="*/ 2147483646 h 185"/>
              <a:gd name="T20" fmla="*/ 2147483646 w 317"/>
              <a:gd name="T21" fmla="*/ 2147483646 h 185"/>
              <a:gd name="T22" fmla="*/ 2147483646 w 317"/>
              <a:gd name="T23" fmla="*/ 2147483646 h 185"/>
              <a:gd name="T24" fmla="*/ 2147483646 w 317"/>
              <a:gd name="T25" fmla="*/ 2147483646 h 185"/>
              <a:gd name="T26" fmla="*/ 2147483646 w 317"/>
              <a:gd name="T27" fmla="*/ 2147483646 h 185"/>
              <a:gd name="T28" fmla="*/ 2147483646 w 317"/>
              <a:gd name="T29" fmla="*/ 2147483646 h 185"/>
              <a:gd name="T30" fmla="*/ 2147483646 w 317"/>
              <a:gd name="T31" fmla="*/ 2147483646 h 185"/>
              <a:gd name="T32" fmla="*/ 2147483646 w 317"/>
              <a:gd name="T33" fmla="*/ 2147483646 h 185"/>
              <a:gd name="T34" fmla="*/ 2147483646 w 317"/>
              <a:gd name="T35" fmla="*/ 2147483646 h 185"/>
              <a:gd name="T36" fmla="*/ 2147483646 w 317"/>
              <a:gd name="T37" fmla="*/ 2147483646 h 185"/>
              <a:gd name="T38" fmla="*/ 2147483646 w 317"/>
              <a:gd name="T39" fmla="*/ 2147483646 h 185"/>
              <a:gd name="T40" fmla="*/ 2147483646 w 317"/>
              <a:gd name="T41" fmla="*/ 2147483646 h 185"/>
              <a:gd name="T42" fmla="*/ 2147483646 w 317"/>
              <a:gd name="T43" fmla="*/ 2147483646 h 185"/>
              <a:gd name="T44" fmla="*/ 2147483646 w 317"/>
              <a:gd name="T45" fmla="*/ 2147483646 h 185"/>
              <a:gd name="T46" fmla="*/ 2147483646 w 317"/>
              <a:gd name="T47" fmla="*/ 2147483646 h 185"/>
              <a:gd name="T48" fmla="*/ 2147483646 w 317"/>
              <a:gd name="T49" fmla="*/ 2147483646 h 185"/>
              <a:gd name="T50" fmla="*/ 2147483646 w 317"/>
              <a:gd name="T51" fmla="*/ 2147483646 h 185"/>
              <a:gd name="T52" fmla="*/ 2147483646 w 317"/>
              <a:gd name="T53" fmla="*/ 2147483646 h 185"/>
              <a:gd name="T54" fmla="*/ 2147483646 w 317"/>
              <a:gd name="T55" fmla="*/ 2147483646 h 185"/>
              <a:gd name="T56" fmla="*/ 2147483646 w 317"/>
              <a:gd name="T57" fmla="*/ 2147483646 h 185"/>
              <a:gd name="T58" fmla="*/ 2147483646 w 317"/>
              <a:gd name="T59" fmla="*/ 2147483646 h 185"/>
              <a:gd name="T60" fmla="*/ 2147483646 w 317"/>
              <a:gd name="T61" fmla="*/ 2147483646 h 185"/>
              <a:gd name="T62" fmla="*/ 2147483646 w 317"/>
              <a:gd name="T63" fmla="*/ 2147483646 h 185"/>
              <a:gd name="T64" fmla="*/ 2147483646 w 317"/>
              <a:gd name="T65" fmla="*/ 2147483646 h 185"/>
              <a:gd name="T66" fmla="*/ 2147483646 w 317"/>
              <a:gd name="T67" fmla="*/ 2147483646 h 185"/>
              <a:gd name="T68" fmla="*/ 2147483646 w 317"/>
              <a:gd name="T69" fmla="*/ 0 h 185"/>
              <a:gd name="T70" fmla="*/ 2147483646 w 317"/>
              <a:gd name="T71" fmla="*/ 2147483646 h 185"/>
              <a:gd name="T72" fmla="*/ 2147483646 w 317"/>
              <a:gd name="T73" fmla="*/ 2147483646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7" h="185">
                <a:moveTo>
                  <a:pt x="256" y="62"/>
                </a:moveTo>
                <a:cubicBezTo>
                  <a:pt x="247" y="62"/>
                  <a:pt x="239" y="64"/>
                  <a:pt x="231" y="67"/>
                </a:cubicBezTo>
                <a:cubicBezTo>
                  <a:pt x="195" y="3"/>
                  <a:pt x="195" y="3"/>
                  <a:pt x="195" y="3"/>
                </a:cubicBezTo>
                <a:cubicBezTo>
                  <a:pt x="195" y="3"/>
                  <a:pt x="195" y="3"/>
                  <a:pt x="195" y="3"/>
                </a:cubicBezTo>
                <a:cubicBezTo>
                  <a:pt x="195" y="3"/>
                  <a:pt x="195" y="3"/>
                  <a:pt x="194" y="2"/>
                </a:cubicBezTo>
                <a:cubicBezTo>
                  <a:pt x="194" y="2"/>
                  <a:pt x="194" y="2"/>
                  <a:pt x="194" y="2"/>
                </a:cubicBezTo>
                <a:cubicBezTo>
                  <a:pt x="194" y="2"/>
                  <a:pt x="194" y="2"/>
                  <a:pt x="194" y="1"/>
                </a:cubicBezTo>
                <a:cubicBezTo>
                  <a:pt x="193" y="1"/>
                  <a:pt x="193" y="1"/>
                  <a:pt x="193" y="1"/>
                </a:cubicBezTo>
                <a:cubicBezTo>
                  <a:pt x="193" y="1"/>
                  <a:pt x="193" y="1"/>
                  <a:pt x="193" y="1"/>
                </a:cubicBezTo>
                <a:cubicBezTo>
                  <a:pt x="192" y="1"/>
                  <a:pt x="192" y="0"/>
                  <a:pt x="192" y="0"/>
                </a:cubicBezTo>
                <a:cubicBezTo>
                  <a:pt x="192" y="0"/>
                  <a:pt x="192" y="0"/>
                  <a:pt x="191" y="0"/>
                </a:cubicBezTo>
                <a:cubicBezTo>
                  <a:pt x="191" y="0"/>
                  <a:pt x="191" y="0"/>
                  <a:pt x="191" y="0"/>
                </a:cubicBezTo>
                <a:cubicBezTo>
                  <a:pt x="191" y="0"/>
                  <a:pt x="190" y="0"/>
                  <a:pt x="190" y="0"/>
                </a:cubicBezTo>
                <a:cubicBezTo>
                  <a:pt x="190" y="0"/>
                  <a:pt x="190" y="0"/>
                  <a:pt x="189" y="0"/>
                </a:cubicBezTo>
                <a:cubicBezTo>
                  <a:pt x="189" y="0"/>
                  <a:pt x="189" y="0"/>
                  <a:pt x="189" y="0"/>
                </a:cubicBezTo>
                <a:cubicBezTo>
                  <a:pt x="169" y="0"/>
                  <a:pt x="169" y="0"/>
                  <a:pt x="169" y="0"/>
                </a:cubicBezTo>
                <a:cubicBezTo>
                  <a:pt x="165" y="0"/>
                  <a:pt x="162" y="3"/>
                  <a:pt x="162" y="6"/>
                </a:cubicBezTo>
                <a:cubicBezTo>
                  <a:pt x="162" y="10"/>
                  <a:pt x="165" y="13"/>
                  <a:pt x="169" y="13"/>
                </a:cubicBezTo>
                <a:cubicBezTo>
                  <a:pt x="185" y="13"/>
                  <a:pt x="185" y="13"/>
                  <a:pt x="185" y="13"/>
                </a:cubicBezTo>
                <a:cubicBezTo>
                  <a:pt x="195" y="30"/>
                  <a:pt x="195" y="30"/>
                  <a:pt x="195" y="30"/>
                </a:cubicBezTo>
                <a:cubicBezTo>
                  <a:pt x="106" y="30"/>
                  <a:pt x="106" y="30"/>
                  <a:pt x="106" y="30"/>
                </a:cubicBezTo>
                <a:cubicBezTo>
                  <a:pt x="99" y="18"/>
                  <a:pt x="99" y="18"/>
                  <a:pt x="99" y="18"/>
                </a:cubicBezTo>
                <a:cubicBezTo>
                  <a:pt x="83" y="18"/>
                  <a:pt x="83" y="18"/>
                  <a:pt x="83" y="18"/>
                </a:cubicBezTo>
                <a:cubicBezTo>
                  <a:pt x="117" y="72"/>
                  <a:pt x="117" y="72"/>
                  <a:pt x="117" y="72"/>
                </a:cubicBezTo>
                <a:cubicBezTo>
                  <a:pt x="119" y="74"/>
                  <a:pt x="121" y="75"/>
                  <a:pt x="123" y="75"/>
                </a:cubicBezTo>
                <a:cubicBezTo>
                  <a:pt x="124" y="75"/>
                  <a:pt x="125" y="74"/>
                  <a:pt x="126" y="74"/>
                </a:cubicBezTo>
                <a:cubicBezTo>
                  <a:pt x="129" y="72"/>
                  <a:pt x="130" y="68"/>
                  <a:pt x="128" y="65"/>
                </a:cubicBezTo>
                <a:cubicBezTo>
                  <a:pt x="114" y="43"/>
                  <a:pt x="114" y="43"/>
                  <a:pt x="114" y="43"/>
                </a:cubicBezTo>
                <a:cubicBezTo>
                  <a:pt x="194" y="43"/>
                  <a:pt x="194" y="43"/>
                  <a:pt x="194" y="43"/>
                </a:cubicBezTo>
                <a:cubicBezTo>
                  <a:pt x="151" y="117"/>
                  <a:pt x="151" y="117"/>
                  <a:pt x="151" y="117"/>
                </a:cubicBezTo>
                <a:cubicBezTo>
                  <a:pt x="123" y="117"/>
                  <a:pt x="123" y="117"/>
                  <a:pt x="123" y="117"/>
                </a:cubicBezTo>
                <a:cubicBezTo>
                  <a:pt x="119" y="86"/>
                  <a:pt x="93" y="62"/>
                  <a:pt x="61" y="62"/>
                </a:cubicBezTo>
                <a:cubicBezTo>
                  <a:pt x="27" y="62"/>
                  <a:pt x="0" y="90"/>
                  <a:pt x="0" y="123"/>
                </a:cubicBezTo>
                <a:cubicBezTo>
                  <a:pt x="0" y="157"/>
                  <a:pt x="27" y="185"/>
                  <a:pt x="61" y="185"/>
                </a:cubicBezTo>
                <a:cubicBezTo>
                  <a:pt x="93" y="185"/>
                  <a:pt x="119" y="161"/>
                  <a:pt x="123" y="130"/>
                </a:cubicBezTo>
                <a:cubicBezTo>
                  <a:pt x="123" y="130"/>
                  <a:pt x="151" y="130"/>
                  <a:pt x="155" y="130"/>
                </a:cubicBezTo>
                <a:cubicBezTo>
                  <a:pt x="158" y="130"/>
                  <a:pt x="159" y="129"/>
                  <a:pt x="161" y="127"/>
                </a:cubicBezTo>
                <a:cubicBezTo>
                  <a:pt x="206" y="49"/>
                  <a:pt x="206" y="49"/>
                  <a:pt x="206" y="49"/>
                </a:cubicBezTo>
                <a:cubicBezTo>
                  <a:pt x="220" y="74"/>
                  <a:pt x="220" y="74"/>
                  <a:pt x="220" y="74"/>
                </a:cubicBezTo>
                <a:cubicBezTo>
                  <a:pt x="204" y="85"/>
                  <a:pt x="194" y="103"/>
                  <a:pt x="194" y="123"/>
                </a:cubicBezTo>
                <a:cubicBezTo>
                  <a:pt x="194" y="157"/>
                  <a:pt x="222" y="185"/>
                  <a:pt x="256" y="185"/>
                </a:cubicBezTo>
                <a:cubicBezTo>
                  <a:pt x="290" y="185"/>
                  <a:pt x="317" y="157"/>
                  <a:pt x="317" y="123"/>
                </a:cubicBezTo>
                <a:cubicBezTo>
                  <a:pt x="317" y="90"/>
                  <a:pt x="290" y="62"/>
                  <a:pt x="256" y="62"/>
                </a:cubicBezTo>
                <a:close/>
                <a:moveTo>
                  <a:pt x="61" y="101"/>
                </a:moveTo>
                <a:cubicBezTo>
                  <a:pt x="49" y="101"/>
                  <a:pt x="38" y="111"/>
                  <a:pt x="38" y="124"/>
                </a:cubicBezTo>
                <a:cubicBezTo>
                  <a:pt x="38" y="136"/>
                  <a:pt x="49" y="146"/>
                  <a:pt x="61" y="146"/>
                </a:cubicBezTo>
                <a:cubicBezTo>
                  <a:pt x="72" y="146"/>
                  <a:pt x="81" y="139"/>
                  <a:pt x="83" y="130"/>
                </a:cubicBezTo>
                <a:cubicBezTo>
                  <a:pt x="111" y="130"/>
                  <a:pt x="111" y="130"/>
                  <a:pt x="111" y="130"/>
                </a:cubicBezTo>
                <a:cubicBezTo>
                  <a:pt x="108" y="155"/>
                  <a:pt x="87" y="174"/>
                  <a:pt x="61" y="174"/>
                </a:cubicBezTo>
                <a:cubicBezTo>
                  <a:pt x="34" y="174"/>
                  <a:pt x="11" y="151"/>
                  <a:pt x="11" y="123"/>
                </a:cubicBezTo>
                <a:cubicBezTo>
                  <a:pt x="11" y="96"/>
                  <a:pt x="34" y="73"/>
                  <a:pt x="61" y="73"/>
                </a:cubicBezTo>
                <a:cubicBezTo>
                  <a:pt x="87" y="73"/>
                  <a:pt x="108" y="92"/>
                  <a:pt x="111" y="117"/>
                </a:cubicBezTo>
                <a:cubicBezTo>
                  <a:pt x="83" y="117"/>
                  <a:pt x="83" y="117"/>
                  <a:pt x="83" y="117"/>
                </a:cubicBezTo>
                <a:cubicBezTo>
                  <a:pt x="81" y="108"/>
                  <a:pt x="72" y="101"/>
                  <a:pt x="61" y="101"/>
                </a:cubicBezTo>
                <a:close/>
                <a:moveTo>
                  <a:pt x="256" y="174"/>
                </a:moveTo>
                <a:cubicBezTo>
                  <a:pt x="228" y="174"/>
                  <a:pt x="206" y="151"/>
                  <a:pt x="206" y="123"/>
                </a:cubicBezTo>
                <a:cubicBezTo>
                  <a:pt x="206" y="107"/>
                  <a:pt x="213" y="93"/>
                  <a:pt x="226" y="84"/>
                </a:cubicBezTo>
                <a:cubicBezTo>
                  <a:pt x="239" y="108"/>
                  <a:pt x="239" y="108"/>
                  <a:pt x="239" y="108"/>
                </a:cubicBezTo>
                <a:cubicBezTo>
                  <a:pt x="235" y="112"/>
                  <a:pt x="233" y="117"/>
                  <a:pt x="233" y="124"/>
                </a:cubicBezTo>
                <a:cubicBezTo>
                  <a:pt x="233" y="136"/>
                  <a:pt x="243" y="146"/>
                  <a:pt x="256" y="146"/>
                </a:cubicBezTo>
                <a:cubicBezTo>
                  <a:pt x="268" y="146"/>
                  <a:pt x="279" y="136"/>
                  <a:pt x="279" y="124"/>
                </a:cubicBezTo>
                <a:cubicBezTo>
                  <a:pt x="279" y="111"/>
                  <a:pt x="268" y="101"/>
                  <a:pt x="256" y="101"/>
                </a:cubicBezTo>
                <a:cubicBezTo>
                  <a:pt x="254" y="101"/>
                  <a:pt x="252" y="101"/>
                  <a:pt x="251" y="101"/>
                </a:cubicBezTo>
                <a:cubicBezTo>
                  <a:pt x="237" y="77"/>
                  <a:pt x="237" y="77"/>
                  <a:pt x="237" y="77"/>
                </a:cubicBezTo>
                <a:cubicBezTo>
                  <a:pt x="243" y="75"/>
                  <a:pt x="249" y="73"/>
                  <a:pt x="256" y="73"/>
                </a:cubicBezTo>
                <a:cubicBezTo>
                  <a:pt x="283" y="73"/>
                  <a:pt x="306" y="96"/>
                  <a:pt x="306" y="123"/>
                </a:cubicBezTo>
                <a:cubicBezTo>
                  <a:pt x="306" y="151"/>
                  <a:pt x="283" y="174"/>
                  <a:pt x="256" y="174"/>
                </a:cubicBezTo>
                <a:close/>
                <a:moveTo>
                  <a:pt x="63" y="6"/>
                </a:moveTo>
                <a:cubicBezTo>
                  <a:pt x="63" y="3"/>
                  <a:pt x="66" y="0"/>
                  <a:pt x="69" y="0"/>
                </a:cubicBezTo>
                <a:cubicBezTo>
                  <a:pt x="110" y="0"/>
                  <a:pt x="110" y="0"/>
                  <a:pt x="110" y="0"/>
                </a:cubicBezTo>
                <a:cubicBezTo>
                  <a:pt x="114" y="0"/>
                  <a:pt x="117" y="3"/>
                  <a:pt x="117" y="6"/>
                </a:cubicBezTo>
                <a:cubicBezTo>
                  <a:pt x="117" y="10"/>
                  <a:pt x="114" y="13"/>
                  <a:pt x="110" y="13"/>
                </a:cubicBezTo>
                <a:cubicBezTo>
                  <a:pt x="69" y="13"/>
                  <a:pt x="69" y="13"/>
                  <a:pt x="69" y="13"/>
                </a:cubicBezTo>
                <a:cubicBezTo>
                  <a:pt x="66" y="13"/>
                  <a:pt x="63" y="10"/>
                  <a:pt x="63" y="6"/>
                </a:cubicBezTo>
                <a:close/>
              </a:path>
            </a:pathLst>
          </a:custGeom>
          <a:solidFill>
            <a:schemeClr val="bg1"/>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85" name="圆角矩形 84"/>
          <p:cNvSpPr/>
          <p:nvPr/>
        </p:nvSpPr>
        <p:spPr>
          <a:xfrm>
            <a:off x="3062388" y="4861821"/>
            <a:ext cx="6255994" cy="1129639"/>
          </a:xfrm>
          <a:prstGeom prst="roundRect">
            <a:avLst>
              <a:gd name="adj" fmla="val 50000"/>
            </a:avLst>
          </a:prstGeom>
          <a:solidFill>
            <a:srgbClr val="FF6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91" name="TextBox 96"/>
          <p:cNvSpPr txBox="1"/>
          <p:nvPr/>
        </p:nvSpPr>
        <p:spPr>
          <a:xfrm>
            <a:off x="3428166" y="4884178"/>
            <a:ext cx="4535643" cy="1123128"/>
          </a:xfrm>
          <a:prstGeom prst="rect">
            <a:avLst/>
          </a:prstGeom>
          <a:noFill/>
        </p:spPr>
        <p:txBody>
          <a:bodyPr wrap="square" rtlCol="0">
            <a:spAutoFit/>
          </a:bodyPr>
          <a:lstStyle>
            <a:defPPr>
              <a:defRPr lang="en-US"/>
            </a:defPPr>
            <a:lvl1pPr>
              <a:defRPr b="1">
                <a:solidFill>
                  <a:schemeClr val="bg1"/>
                </a:solidFill>
                <a:latin typeface="微软雅黑" panose="020B0503020204020204" pitchFamily="34" charset="-122"/>
                <a:ea typeface="微软雅黑" panose="020B0503020204020204" pitchFamily="34" charset="-122"/>
              </a:defRPr>
            </a:lvl1pPr>
          </a:lstStyle>
          <a:p>
            <a:r>
              <a:rPr lang="zh-TW" altLang="en-US" sz="1949" dirty="0"/>
              <a:t>訪談</a:t>
            </a:r>
            <a:r>
              <a:rPr lang="en-US" altLang="zh-TW" sz="1949" dirty="0"/>
              <a:t>=&gt;</a:t>
            </a:r>
            <a:r>
              <a:rPr lang="zh-TW" altLang="en-US" sz="1949" dirty="0"/>
              <a:t>主管</a:t>
            </a:r>
            <a:r>
              <a:rPr lang="en-US" altLang="zh-TW" sz="1949" dirty="0"/>
              <a:t>&amp;</a:t>
            </a:r>
            <a:r>
              <a:rPr lang="zh-TW" altLang="en-US" sz="1949" dirty="0"/>
              <a:t>工作者</a:t>
            </a:r>
            <a:endParaRPr lang="en-US" altLang="zh-TW" sz="1949" dirty="0"/>
          </a:p>
          <a:p>
            <a:r>
              <a:rPr lang="en-US" altLang="zh-TW" sz="1400" dirty="0"/>
              <a:t>Management &amp; Workers Interview</a:t>
            </a:r>
            <a:r>
              <a:rPr lang="zh-TW" altLang="en-US" sz="1400" dirty="0"/>
              <a:t> </a:t>
            </a:r>
            <a:endParaRPr lang="en-US" altLang="zh-TW" sz="1400" dirty="0"/>
          </a:p>
          <a:p>
            <a:r>
              <a:rPr lang="zh-TW" altLang="en-US" sz="1949" dirty="0"/>
              <a:t>現巡</a:t>
            </a:r>
            <a:r>
              <a:rPr lang="en-US" altLang="zh-TW" sz="1949" dirty="0"/>
              <a:t>=&gt;</a:t>
            </a:r>
            <a:r>
              <a:rPr lang="zh-TW" altLang="en-US" sz="1949" dirty="0"/>
              <a:t>注意安全</a:t>
            </a:r>
            <a:endParaRPr lang="en-US" altLang="zh-TW" sz="1949" dirty="0"/>
          </a:p>
          <a:p>
            <a:r>
              <a:rPr lang="en-US" altLang="zh-TW" sz="1400" dirty="0"/>
              <a:t>Site Tour &amp; Site Observation: Operation Control</a:t>
            </a:r>
          </a:p>
        </p:txBody>
      </p:sp>
      <p:sp>
        <p:nvSpPr>
          <p:cNvPr id="92" name="Freeform 41"/>
          <p:cNvSpPr>
            <a:spLocks noEditPoints="1"/>
          </p:cNvSpPr>
          <p:nvPr/>
        </p:nvSpPr>
        <p:spPr bwMode="auto">
          <a:xfrm>
            <a:off x="8748029" y="5245517"/>
            <a:ext cx="376794" cy="362245"/>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nvGrpSpPr>
          <p:cNvPr id="93" name="组合 92"/>
          <p:cNvGrpSpPr/>
          <p:nvPr/>
        </p:nvGrpSpPr>
        <p:grpSpPr>
          <a:xfrm>
            <a:off x="8919604" y="2458519"/>
            <a:ext cx="285783" cy="424267"/>
            <a:chOff x="5649914" y="2946401"/>
            <a:chExt cx="360363" cy="534987"/>
          </a:xfrm>
        </p:grpSpPr>
        <p:sp>
          <p:nvSpPr>
            <p:cNvPr id="94" name="Freeform 29"/>
            <p:cNvSpPr>
              <a:spLocks/>
            </p:cNvSpPr>
            <p:nvPr/>
          </p:nvSpPr>
          <p:spPr bwMode="auto">
            <a:xfrm>
              <a:off x="5776914" y="3424238"/>
              <a:ext cx="106363" cy="57150"/>
            </a:xfrm>
            <a:custGeom>
              <a:avLst/>
              <a:gdLst>
                <a:gd name="T0" fmla="*/ 0 w 74"/>
                <a:gd name="T1" fmla="*/ 0 h 40"/>
                <a:gd name="T2" fmla="*/ 37 w 74"/>
                <a:gd name="T3" fmla="*/ 40 h 40"/>
                <a:gd name="T4" fmla="*/ 74 w 74"/>
                <a:gd name="T5" fmla="*/ 0 h 40"/>
                <a:gd name="T6" fmla="*/ 0 w 74"/>
                <a:gd name="T7" fmla="*/ 0 h 40"/>
              </a:gdLst>
              <a:ahLst/>
              <a:cxnLst>
                <a:cxn ang="0">
                  <a:pos x="T0" y="T1"/>
                </a:cxn>
                <a:cxn ang="0">
                  <a:pos x="T2" y="T3"/>
                </a:cxn>
                <a:cxn ang="0">
                  <a:pos x="T4" y="T5"/>
                </a:cxn>
                <a:cxn ang="0">
                  <a:pos x="T6" y="T7"/>
                </a:cxn>
              </a:cxnLst>
              <a:rect l="0" t="0" r="r" b="b"/>
              <a:pathLst>
                <a:path w="74" h="40">
                  <a:moveTo>
                    <a:pt x="0" y="0"/>
                  </a:moveTo>
                  <a:cubicBezTo>
                    <a:pt x="0" y="22"/>
                    <a:pt x="17" y="40"/>
                    <a:pt x="37" y="40"/>
                  </a:cubicBezTo>
                  <a:cubicBezTo>
                    <a:pt x="57" y="40"/>
                    <a:pt x="74" y="22"/>
                    <a:pt x="7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95" name="Freeform 30"/>
            <p:cNvSpPr>
              <a:spLocks/>
            </p:cNvSpPr>
            <p:nvPr/>
          </p:nvSpPr>
          <p:spPr bwMode="auto">
            <a:xfrm>
              <a:off x="5753101" y="3346451"/>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6"/>
                    <a:pt x="103" y="19"/>
                    <a:pt x="98" y="19"/>
                  </a:cubicBezTo>
                  <a:cubicBezTo>
                    <a:pt x="8" y="19"/>
                    <a:pt x="8" y="19"/>
                    <a:pt x="8" y="19"/>
                  </a:cubicBezTo>
                  <a:cubicBezTo>
                    <a:pt x="3" y="19"/>
                    <a:pt x="0" y="16"/>
                    <a:pt x="0" y="11"/>
                  </a:cubicBezTo>
                  <a:cubicBezTo>
                    <a:pt x="0" y="8"/>
                    <a:pt x="0" y="8"/>
                    <a:pt x="0" y="8"/>
                  </a:cubicBezTo>
                  <a:cubicBezTo>
                    <a:pt x="0" y="4"/>
                    <a:pt x="3" y="0"/>
                    <a:pt x="8" y="0"/>
                  </a:cubicBezTo>
                  <a:cubicBezTo>
                    <a:pt x="98" y="0"/>
                    <a:pt x="98" y="0"/>
                    <a:pt x="98" y="0"/>
                  </a:cubicBezTo>
                  <a:cubicBezTo>
                    <a:pt x="103" y="0"/>
                    <a:pt x="106" y="4"/>
                    <a:pt x="106" y="8"/>
                  </a:cubicBezTo>
                  <a:lnTo>
                    <a:pt x="106"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96" name="Freeform 31"/>
            <p:cNvSpPr>
              <a:spLocks/>
            </p:cNvSpPr>
            <p:nvPr/>
          </p:nvSpPr>
          <p:spPr bwMode="auto">
            <a:xfrm>
              <a:off x="5753101" y="3386138"/>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5"/>
                    <a:pt x="103" y="19"/>
                    <a:pt x="98" y="19"/>
                  </a:cubicBezTo>
                  <a:cubicBezTo>
                    <a:pt x="8" y="19"/>
                    <a:pt x="8" y="19"/>
                    <a:pt x="8" y="19"/>
                  </a:cubicBezTo>
                  <a:cubicBezTo>
                    <a:pt x="3" y="19"/>
                    <a:pt x="0" y="15"/>
                    <a:pt x="0" y="11"/>
                  </a:cubicBezTo>
                  <a:cubicBezTo>
                    <a:pt x="0" y="8"/>
                    <a:pt x="0" y="8"/>
                    <a:pt x="0" y="8"/>
                  </a:cubicBezTo>
                  <a:cubicBezTo>
                    <a:pt x="0" y="3"/>
                    <a:pt x="3" y="0"/>
                    <a:pt x="8" y="0"/>
                  </a:cubicBezTo>
                  <a:cubicBezTo>
                    <a:pt x="98" y="0"/>
                    <a:pt x="98" y="0"/>
                    <a:pt x="98" y="0"/>
                  </a:cubicBezTo>
                  <a:cubicBezTo>
                    <a:pt x="103" y="0"/>
                    <a:pt x="106" y="3"/>
                    <a:pt x="106" y="8"/>
                  </a:cubicBezTo>
                  <a:lnTo>
                    <a:pt x="106"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97" name="Freeform 32"/>
            <p:cNvSpPr>
              <a:spLocks/>
            </p:cNvSpPr>
            <p:nvPr/>
          </p:nvSpPr>
          <p:spPr bwMode="auto">
            <a:xfrm>
              <a:off x="5649914" y="2946401"/>
              <a:ext cx="360363" cy="385763"/>
            </a:xfrm>
            <a:custGeom>
              <a:avLst/>
              <a:gdLst>
                <a:gd name="T0" fmla="*/ 250 w 250"/>
                <a:gd name="T1" fmla="*/ 125 h 268"/>
                <a:gd name="T2" fmla="*/ 125 w 250"/>
                <a:gd name="T3" fmla="*/ 0 h 268"/>
                <a:gd name="T4" fmla="*/ 0 w 250"/>
                <a:gd name="T5" fmla="*/ 125 h 268"/>
                <a:gd name="T6" fmla="*/ 72 w 250"/>
                <a:gd name="T7" fmla="*/ 238 h 268"/>
                <a:gd name="T8" fmla="*/ 72 w 250"/>
                <a:gd name="T9" fmla="*/ 244 h 268"/>
                <a:gd name="T10" fmla="*/ 96 w 250"/>
                <a:gd name="T11" fmla="*/ 268 h 268"/>
                <a:gd name="T12" fmla="*/ 154 w 250"/>
                <a:gd name="T13" fmla="*/ 268 h 268"/>
                <a:gd name="T14" fmla="*/ 178 w 250"/>
                <a:gd name="T15" fmla="*/ 244 h 268"/>
                <a:gd name="T16" fmla="*/ 178 w 250"/>
                <a:gd name="T17" fmla="*/ 238 h 268"/>
                <a:gd name="T18" fmla="*/ 250 w 250"/>
                <a:gd name="T19" fmla="*/ 1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68">
                  <a:moveTo>
                    <a:pt x="250" y="125"/>
                  </a:moveTo>
                  <a:cubicBezTo>
                    <a:pt x="250" y="56"/>
                    <a:pt x="194" y="0"/>
                    <a:pt x="125" y="0"/>
                  </a:cubicBezTo>
                  <a:cubicBezTo>
                    <a:pt x="56" y="0"/>
                    <a:pt x="0" y="56"/>
                    <a:pt x="0" y="125"/>
                  </a:cubicBezTo>
                  <a:cubicBezTo>
                    <a:pt x="0" y="175"/>
                    <a:pt x="30" y="218"/>
                    <a:pt x="72" y="238"/>
                  </a:cubicBezTo>
                  <a:cubicBezTo>
                    <a:pt x="72" y="244"/>
                    <a:pt x="72" y="244"/>
                    <a:pt x="72" y="244"/>
                  </a:cubicBezTo>
                  <a:cubicBezTo>
                    <a:pt x="72" y="257"/>
                    <a:pt x="83" y="268"/>
                    <a:pt x="96" y="268"/>
                  </a:cubicBezTo>
                  <a:cubicBezTo>
                    <a:pt x="154" y="268"/>
                    <a:pt x="154" y="268"/>
                    <a:pt x="154" y="268"/>
                  </a:cubicBezTo>
                  <a:cubicBezTo>
                    <a:pt x="167" y="268"/>
                    <a:pt x="178" y="257"/>
                    <a:pt x="178" y="244"/>
                  </a:cubicBezTo>
                  <a:cubicBezTo>
                    <a:pt x="178" y="238"/>
                    <a:pt x="178" y="238"/>
                    <a:pt x="178" y="238"/>
                  </a:cubicBezTo>
                  <a:cubicBezTo>
                    <a:pt x="221" y="218"/>
                    <a:pt x="250" y="175"/>
                    <a:pt x="250"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grpSp>
        <p:nvGrpSpPr>
          <p:cNvPr id="98" name="组合 97"/>
          <p:cNvGrpSpPr/>
          <p:nvPr/>
        </p:nvGrpSpPr>
        <p:grpSpPr>
          <a:xfrm>
            <a:off x="3212732" y="1745970"/>
            <a:ext cx="324369" cy="1068142"/>
            <a:chOff x="7994914" y="-2181452"/>
            <a:chExt cx="747713" cy="2462213"/>
          </a:xfrm>
          <a:solidFill>
            <a:schemeClr val="tx1">
              <a:lumMod val="75000"/>
              <a:lumOff val="25000"/>
            </a:schemeClr>
          </a:solidFill>
        </p:grpSpPr>
        <p:sp>
          <p:nvSpPr>
            <p:cNvPr id="99" name="Freeform 52"/>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00" name="Freeform 53"/>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sp>
        <p:nvSpPr>
          <p:cNvPr id="101" name="Freeform 54"/>
          <p:cNvSpPr>
            <a:spLocks noEditPoints="1"/>
          </p:cNvSpPr>
          <p:nvPr/>
        </p:nvSpPr>
        <p:spPr bwMode="auto">
          <a:xfrm>
            <a:off x="2862048" y="4833605"/>
            <a:ext cx="484965" cy="1035554"/>
          </a:xfrm>
          <a:custGeom>
            <a:avLst/>
            <a:gdLst>
              <a:gd name="T0" fmla="*/ 685 w 739"/>
              <a:gd name="T1" fmla="*/ 1403 h 1578"/>
              <a:gd name="T2" fmla="*/ 615 w 739"/>
              <a:gd name="T3" fmla="*/ 1107 h 1578"/>
              <a:gd name="T4" fmla="*/ 642 w 739"/>
              <a:gd name="T5" fmla="*/ 933 h 1578"/>
              <a:gd name="T6" fmla="*/ 669 w 739"/>
              <a:gd name="T7" fmla="*/ 676 h 1578"/>
              <a:gd name="T8" fmla="*/ 606 w 739"/>
              <a:gd name="T9" fmla="*/ 614 h 1578"/>
              <a:gd name="T10" fmla="*/ 525 w 739"/>
              <a:gd name="T11" fmla="*/ 606 h 1578"/>
              <a:gd name="T12" fmla="*/ 406 w 739"/>
              <a:gd name="T13" fmla="*/ 622 h 1578"/>
              <a:gd name="T14" fmla="*/ 372 w 739"/>
              <a:gd name="T15" fmla="*/ 638 h 1578"/>
              <a:gd name="T16" fmla="*/ 254 w 739"/>
              <a:gd name="T17" fmla="*/ 631 h 1578"/>
              <a:gd name="T18" fmla="*/ 447 w 739"/>
              <a:gd name="T19" fmla="*/ 574 h 1578"/>
              <a:gd name="T20" fmla="*/ 692 w 739"/>
              <a:gd name="T21" fmla="*/ 541 h 1578"/>
              <a:gd name="T22" fmla="*/ 708 w 739"/>
              <a:gd name="T23" fmla="*/ 378 h 1578"/>
              <a:gd name="T24" fmla="*/ 653 w 739"/>
              <a:gd name="T25" fmla="*/ 266 h 1578"/>
              <a:gd name="T26" fmla="*/ 605 w 739"/>
              <a:gd name="T27" fmla="*/ 135 h 1578"/>
              <a:gd name="T28" fmla="*/ 461 w 739"/>
              <a:gd name="T29" fmla="*/ 172 h 1578"/>
              <a:gd name="T30" fmla="*/ 461 w 739"/>
              <a:gd name="T31" fmla="*/ 311 h 1578"/>
              <a:gd name="T32" fmla="*/ 489 w 739"/>
              <a:gd name="T33" fmla="*/ 310 h 1578"/>
              <a:gd name="T34" fmla="*/ 421 w 739"/>
              <a:gd name="T35" fmla="*/ 378 h 1578"/>
              <a:gd name="T36" fmla="*/ 394 w 739"/>
              <a:gd name="T37" fmla="*/ 506 h 1578"/>
              <a:gd name="T38" fmla="*/ 332 w 739"/>
              <a:gd name="T39" fmla="*/ 246 h 1578"/>
              <a:gd name="T40" fmla="*/ 303 w 739"/>
              <a:gd name="T41" fmla="*/ 164 h 1578"/>
              <a:gd name="T42" fmla="*/ 278 w 739"/>
              <a:gd name="T43" fmla="*/ 47 h 1578"/>
              <a:gd name="T44" fmla="*/ 139 w 739"/>
              <a:gd name="T45" fmla="*/ 47 h 1578"/>
              <a:gd name="T46" fmla="*/ 167 w 739"/>
              <a:gd name="T47" fmla="*/ 165 h 1578"/>
              <a:gd name="T48" fmla="*/ 135 w 739"/>
              <a:gd name="T49" fmla="*/ 234 h 1578"/>
              <a:gd name="T50" fmla="*/ 23 w 739"/>
              <a:gd name="T51" fmla="*/ 367 h 1578"/>
              <a:gd name="T52" fmla="*/ 3 w 739"/>
              <a:gd name="T53" fmla="*/ 539 h 1578"/>
              <a:gd name="T54" fmla="*/ 19 w 739"/>
              <a:gd name="T55" fmla="*/ 663 h 1578"/>
              <a:gd name="T56" fmla="*/ 34 w 739"/>
              <a:gd name="T57" fmla="*/ 714 h 1578"/>
              <a:gd name="T58" fmla="*/ 69 w 739"/>
              <a:gd name="T59" fmla="*/ 794 h 1578"/>
              <a:gd name="T60" fmla="*/ 85 w 739"/>
              <a:gd name="T61" fmla="*/ 1136 h 1578"/>
              <a:gd name="T62" fmla="*/ 121 w 739"/>
              <a:gd name="T63" fmla="*/ 1465 h 1578"/>
              <a:gd name="T64" fmla="*/ 140 w 739"/>
              <a:gd name="T65" fmla="*/ 1563 h 1578"/>
              <a:gd name="T66" fmla="*/ 216 w 739"/>
              <a:gd name="T67" fmla="*/ 1502 h 1578"/>
              <a:gd name="T68" fmla="*/ 329 w 739"/>
              <a:gd name="T69" fmla="*/ 1506 h 1578"/>
              <a:gd name="T70" fmla="*/ 386 w 739"/>
              <a:gd name="T71" fmla="*/ 1466 h 1578"/>
              <a:gd name="T72" fmla="*/ 275 w 739"/>
              <a:gd name="T73" fmla="*/ 1385 h 1578"/>
              <a:gd name="T74" fmla="*/ 345 w 739"/>
              <a:gd name="T75" fmla="*/ 1031 h 1578"/>
              <a:gd name="T76" fmla="*/ 392 w 739"/>
              <a:gd name="T77" fmla="*/ 861 h 1578"/>
              <a:gd name="T78" fmla="*/ 411 w 739"/>
              <a:gd name="T79" fmla="*/ 982 h 1578"/>
              <a:gd name="T80" fmla="*/ 474 w 739"/>
              <a:gd name="T81" fmla="*/ 1181 h 1578"/>
              <a:gd name="T82" fmla="*/ 468 w 739"/>
              <a:gd name="T83" fmla="*/ 1487 h 1578"/>
              <a:gd name="T84" fmla="*/ 476 w 739"/>
              <a:gd name="T85" fmla="*/ 1538 h 1578"/>
              <a:gd name="T86" fmla="*/ 550 w 739"/>
              <a:gd name="T87" fmla="*/ 1477 h 1578"/>
              <a:gd name="T88" fmla="*/ 590 w 739"/>
              <a:gd name="T89" fmla="*/ 1467 h 1578"/>
              <a:gd name="T90" fmla="*/ 591 w 739"/>
              <a:gd name="T91" fmla="*/ 1312 h 1578"/>
              <a:gd name="T92" fmla="*/ 666 w 739"/>
              <a:gd name="T93" fmla="*/ 1525 h 1578"/>
              <a:gd name="T94" fmla="*/ 737 w 739"/>
              <a:gd name="T95" fmla="*/ 1551 h 1578"/>
              <a:gd name="T96" fmla="*/ 492 w 739"/>
              <a:gd name="T97" fmla="*/ 350 h 1578"/>
              <a:gd name="T98" fmla="*/ 514 w 739"/>
              <a:gd name="T99" fmla="*/ 396 h 1578"/>
              <a:gd name="T100" fmla="*/ 578 w 739"/>
              <a:gd name="T101" fmla="*/ 311 h 1578"/>
              <a:gd name="T102" fmla="*/ 597 w 739"/>
              <a:gd name="T103" fmla="*/ 385 h 1578"/>
              <a:gd name="T104" fmla="*/ 532 w 739"/>
              <a:gd name="T105" fmla="*/ 400 h 1578"/>
              <a:gd name="T106" fmla="*/ 505 w 739"/>
              <a:gd name="T107" fmla="*/ 395 h 1578"/>
              <a:gd name="T108" fmla="*/ 477 w 739"/>
              <a:gd name="T109" fmla="*/ 382 h 1578"/>
              <a:gd name="T110" fmla="*/ 280 w 739"/>
              <a:gd name="T111" fmla="*/ 235 h 1578"/>
              <a:gd name="T112" fmla="*/ 273 w 739"/>
              <a:gd name="T113" fmla="*/ 270 h 1578"/>
              <a:gd name="T114" fmla="*/ 254 w 739"/>
              <a:gd name="T115" fmla="*/ 270 h 1578"/>
              <a:gd name="T116" fmla="*/ 234 w 739"/>
              <a:gd name="T117" fmla="*/ 281 h 1578"/>
              <a:gd name="T118" fmla="*/ 391 w 739"/>
              <a:gd name="T119" fmla="*/ 799 h 1578"/>
              <a:gd name="T120" fmla="*/ 420 w 739"/>
              <a:gd name="T121" fmla="*/ 67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9" h="1578">
                <a:moveTo>
                  <a:pt x="716" y="1481"/>
                </a:moveTo>
                <a:lnTo>
                  <a:pt x="716" y="1481"/>
                </a:lnTo>
                <a:lnTo>
                  <a:pt x="712" y="1462"/>
                </a:lnTo>
                <a:lnTo>
                  <a:pt x="709" y="1452"/>
                </a:lnTo>
                <a:lnTo>
                  <a:pt x="707" y="1449"/>
                </a:lnTo>
                <a:lnTo>
                  <a:pt x="706" y="1447"/>
                </a:lnTo>
                <a:lnTo>
                  <a:pt x="706" y="1447"/>
                </a:lnTo>
                <a:lnTo>
                  <a:pt x="702" y="1444"/>
                </a:lnTo>
                <a:lnTo>
                  <a:pt x="700" y="1440"/>
                </a:lnTo>
                <a:lnTo>
                  <a:pt x="699" y="1434"/>
                </a:lnTo>
                <a:lnTo>
                  <a:pt x="698" y="1429"/>
                </a:lnTo>
                <a:lnTo>
                  <a:pt x="698" y="1429"/>
                </a:lnTo>
                <a:lnTo>
                  <a:pt x="698" y="1425"/>
                </a:lnTo>
                <a:lnTo>
                  <a:pt x="698" y="1420"/>
                </a:lnTo>
                <a:lnTo>
                  <a:pt x="696" y="1416"/>
                </a:lnTo>
                <a:lnTo>
                  <a:pt x="693" y="1412"/>
                </a:lnTo>
                <a:lnTo>
                  <a:pt x="693" y="1412"/>
                </a:lnTo>
                <a:lnTo>
                  <a:pt x="688" y="1407"/>
                </a:lnTo>
                <a:lnTo>
                  <a:pt x="685" y="1403"/>
                </a:lnTo>
                <a:lnTo>
                  <a:pt x="682" y="1396"/>
                </a:lnTo>
                <a:lnTo>
                  <a:pt x="680" y="1388"/>
                </a:lnTo>
                <a:lnTo>
                  <a:pt x="680" y="1388"/>
                </a:lnTo>
                <a:lnTo>
                  <a:pt x="677" y="1373"/>
                </a:lnTo>
                <a:lnTo>
                  <a:pt x="674" y="1351"/>
                </a:lnTo>
                <a:lnTo>
                  <a:pt x="671" y="1328"/>
                </a:lnTo>
                <a:lnTo>
                  <a:pt x="670" y="1305"/>
                </a:lnTo>
                <a:lnTo>
                  <a:pt x="670" y="1305"/>
                </a:lnTo>
                <a:lnTo>
                  <a:pt x="669" y="1295"/>
                </a:lnTo>
                <a:lnTo>
                  <a:pt x="668" y="1281"/>
                </a:lnTo>
                <a:lnTo>
                  <a:pt x="663" y="1252"/>
                </a:lnTo>
                <a:lnTo>
                  <a:pt x="654" y="1213"/>
                </a:lnTo>
                <a:lnTo>
                  <a:pt x="654" y="1213"/>
                </a:lnTo>
                <a:lnTo>
                  <a:pt x="649" y="1198"/>
                </a:lnTo>
                <a:lnTo>
                  <a:pt x="638" y="1170"/>
                </a:lnTo>
                <a:lnTo>
                  <a:pt x="620" y="1127"/>
                </a:lnTo>
                <a:lnTo>
                  <a:pt x="620" y="1127"/>
                </a:lnTo>
                <a:lnTo>
                  <a:pt x="617" y="1118"/>
                </a:lnTo>
                <a:lnTo>
                  <a:pt x="615" y="1107"/>
                </a:lnTo>
                <a:lnTo>
                  <a:pt x="615" y="1094"/>
                </a:lnTo>
                <a:lnTo>
                  <a:pt x="616" y="1084"/>
                </a:lnTo>
                <a:lnTo>
                  <a:pt x="616" y="1084"/>
                </a:lnTo>
                <a:lnTo>
                  <a:pt x="620" y="1067"/>
                </a:lnTo>
                <a:lnTo>
                  <a:pt x="623" y="1042"/>
                </a:lnTo>
                <a:lnTo>
                  <a:pt x="627" y="1009"/>
                </a:lnTo>
                <a:lnTo>
                  <a:pt x="627" y="1009"/>
                </a:lnTo>
                <a:lnTo>
                  <a:pt x="630" y="1009"/>
                </a:lnTo>
                <a:lnTo>
                  <a:pt x="634" y="1008"/>
                </a:lnTo>
                <a:lnTo>
                  <a:pt x="636" y="1006"/>
                </a:lnTo>
                <a:lnTo>
                  <a:pt x="636" y="1006"/>
                </a:lnTo>
                <a:lnTo>
                  <a:pt x="636" y="999"/>
                </a:lnTo>
                <a:lnTo>
                  <a:pt x="636" y="988"/>
                </a:lnTo>
                <a:lnTo>
                  <a:pt x="637" y="971"/>
                </a:lnTo>
                <a:lnTo>
                  <a:pt x="637" y="971"/>
                </a:lnTo>
                <a:lnTo>
                  <a:pt x="638" y="954"/>
                </a:lnTo>
                <a:lnTo>
                  <a:pt x="639" y="943"/>
                </a:lnTo>
                <a:lnTo>
                  <a:pt x="642" y="933"/>
                </a:lnTo>
                <a:lnTo>
                  <a:pt x="642" y="933"/>
                </a:lnTo>
                <a:lnTo>
                  <a:pt x="643" y="927"/>
                </a:lnTo>
                <a:lnTo>
                  <a:pt x="643" y="920"/>
                </a:lnTo>
                <a:lnTo>
                  <a:pt x="644" y="903"/>
                </a:lnTo>
                <a:lnTo>
                  <a:pt x="643" y="882"/>
                </a:lnTo>
                <a:lnTo>
                  <a:pt x="643" y="882"/>
                </a:lnTo>
                <a:lnTo>
                  <a:pt x="668" y="883"/>
                </a:lnTo>
                <a:lnTo>
                  <a:pt x="668" y="883"/>
                </a:lnTo>
                <a:lnTo>
                  <a:pt x="669" y="878"/>
                </a:lnTo>
                <a:lnTo>
                  <a:pt x="671" y="868"/>
                </a:lnTo>
                <a:lnTo>
                  <a:pt x="673" y="837"/>
                </a:lnTo>
                <a:lnTo>
                  <a:pt x="677" y="790"/>
                </a:lnTo>
                <a:lnTo>
                  <a:pt x="677" y="790"/>
                </a:lnTo>
                <a:lnTo>
                  <a:pt x="675" y="744"/>
                </a:lnTo>
                <a:lnTo>
                  <a:pt x="673" y="714"/>
                </a:lnTo>
                <a:lnTo>
                  <a:pt x="672" y="702"/>
                </a:lnTo>
                <a:lnTo>
                  <a:pt x="671" y="694"/>
                </a:lnTo>
                <a:lnTo>
                  <a:pt x="671" y="694"/>
                </a:lnTo>
                <a:lnTo>
                  <a:pt x="669" y="685"/>
                </a:lnTo>
                <a:lnTo>
                  <a:pt x="669" y="676"/>
                </a:lnTo>
                <a:lnTo>
                  <a:pt x="670" y="666"/>
                </a:lnTo>
                <a:lnTo>
                  <a:pt x="670" y="666"/>
                </a:lnTo>
                <a:lnTo>
                  <a:pt x="673" y="666"/>
                </a:lnTo>
                <a:lnTo>
                  <a:pt x="679" y="664"/>
                </a:lnTo>
                <a:lnTo>
                  <a:pt x="685" y="659"/>
                </a:lnTo>
                <a:lnTo>
                  <a:pt x="685" y="659"/>
                </a:lnTo>
                <a:lnTo>
                  <a:pt x="689" y="656"/>
                </a:lnTo>
                <a:lnTo>
                  <a:pt x="693" y="650"/>
                </a:lnTo>
                <a:lnTo>
                  <a:pt x="695" y="644"/>
                </a:lnTo>
                <a:lnTo>
                  <a:pt x="697" y="637"/>
                </a:lnTo>
                <a:lnTo>
                  <a:pt x="699" y="622"/>
                </a:lnTo>
                <a:lnTo>
                  <a:pt x="699" y="609"/>
                </a:lnTo>
                <a:lnTo>
                  <a:pt x="699" y="609"/>
                </a:lnTo>
                <a:lnTo>
                  <a:pt x="699" y="602"/>
                </a:lnTo>
                <a:lnTo>
                  <a:pt x="701" y="593"/>
                </a:lnTo>
                <a:lnTo>
                  <a:pt x="701" y="593"/>
                </a:lnTo>
                <a:lnTo>
                  <a:pt x="651" y="603"/>
                </a:lnTo>
                <a:lnTo>
                  <a:pt x="623" y="608"/>
                </a:lnTo>
                <a:lnTo>
                  <a:pt x="606" y="614"/>
                </a:lnTo>
                <a:lnTo>
                  <a:pt x="606" y="614"/>
                </a:lnTo>
                <a:lnTo>
                  <a:pt x="575" y="624"/>
                </a:lnTo>
                <a:lnTo>
                  <a:pt x="559" y="630"/>
                </a:lnTo>
                <a:lnTo>
                  <a:pt x="552" y="631"/>
                </a:lnTo>
                <a:lnTo>
                  <a:pt x="547" y="632"/>
                </a:lnTo>
                <a:lnTo>
                  <a:pt x="547" y="632"/>
                </a:lnTo>
                <a:lnTo>
                  <a:pt x="537" y="633"/>
                </a:lnTo>
                <a:lnTo>
                  <a:pt x="529" y="634"/>
                </a:lnTo>
                <a:lnTo>
                  <a:pt x="526" y="634"/>
                </a:lnTo>
                <a:lnTo>
                  <a:pt x="524" y="634"/>
                </a:lnTo>
                <a:lnTo>
                  <a:pt x="523" y="633"/>
                </a:lnTo>
                <a:lnTo>
                  <a:pt x="523" y="631"/>
                </a:lnTo>
                <a:lnTo>
                  <a:pt x="523" y="631"/>
                </a:lnTo>
                <a:lnTo>
                  <a:pt x="528" y="616"/>
                </a:lnTo>
                <a:lnTo>
                  <a:pt x="529" y="609"/>
                </a:lnTo>
                <a:lnTo>
                  <a:pt x="528" y="607"/>
                </a:lnTo>
                <a:lnTo>
                  <a:pt x="527" y="606"/>
                </a:lnTo>
                <a:lnTo>
                  <a:pt x="527" y="606"/>
                </a:lnTo>
                <a:lnTo>
                  <a:pt x="525" y="606"/>
                </a:lnTo>
                <a:lnTo>
                  <a:pt x="523" y="606"/>
                </a:lnTo>
                <a:lnTo>
                  <a:pt x="518" y="610"/>
                </a:lnTo>
                <a:lnTo>
                  <a:pt x="509" y="619"/>
                </a:lnTo>
                <a:lnTo>
                  <a:pt x="509" y="619"/>
                </a:lnTo>
                <a:lnTo>
                  <a:pt x="502" y="632"/>
                </a:lnTo>
                <a:lnTo>
                  <a:pt x="498" y="636"/>
                </a:lnTo>
                <a:lnTo>
                  <a:pt x="494" y="639"/>
                </a:lnTo>
                <a:lnTo>
                  <a:pt x="491" y="642"/>
                </a:lnTo>
                <a:lnTo>
                  <a:pt x="485" y="643"/>
                </a:lnTo>
                <a:lnTo>
                  <a:pt x="485" y="643"/>
                </a:lnTo>
                <a:lnTo>
                  <a:pt x="476" y="643"/>
                </a:lnTo>
                <a:lnTo>
                  <a:pt x="463" y="642"/>
                </a:lnTo>
                <a:lnTo>
                  <a:pt x="451" y="638"/>
                </a:lnTo>
                <a:lnTo>
                  <a:pt x="441" y="634"/>
                </a:lnTo>
                <a:lnTo>
                  <a:pt x="441" y="634"/>
                </a:lnTo>
                <a:lnTo>
                  <a:pt x="415" y="622"/>
                </a:lnTo>
                <a:lnTo>
                  <a:pt x="415" y="622"/>
                </a:lnTo>
                <a:lnTo>
                  <a:pt x="410" y="621"/>
                </a:lnTo>
                <a:lnTo>
                  <a:pt x="406" y="622"/>
                </a:lnTo>
                <a:lnTo>
                  <a:pt x="402" y="624"/>
                </a:lnTo>
                <a:lnTo>
                  <a:pt x="401" y="627"/>
                </a:lnTo>
                <a:lnTo>
                  <a:pt x="401" y="628"/>
                </a:lnTo>
                <a:lnTo>
                  <a:pt x="401" y="628"/>
                </a:lnTo>
                <a:lnTo>
                  <a:pt x="405" y="632"/>
                </a:lnTo>
                <a:lnTo>
                  <a:pt x="409" y="637"/>
                </a:lnTo>
                <a:lnTo>
                  <a:pt x="419" y="644"/>
                </a:lnTo>
                <a:lnTo>
                  <a:pt x="419" y="644"/>
                </a:lnTo>
                <a:lnTo>
                  <a:pt x="405" y="637"/>
                </a:lnTo>
                <a:lnTo>
                  <a:pt x="387" y="629"/>
                </a:lnTo>
                <a:lnTo>
                  <a:pt x="387" y="629"/>
                </a:lnTo>
                <a:lnTo>
                  <a:pt x="381" y="629"/>
                </a:lnTo>
                <a:lnTo>
                  <a:pt x="376" y="629"/>
                </a:lnTo>
                <a:lnTo>
                  <a:pt x="372" y="630"/>
                </a:lnTo>
                <a:lnTo>
                  <a:pt x="369" y="630"/>
                </a:lnTo>
                <a:lnTo>
                  <a:pt x="369" y="632"/>
                </a:lnTo>
                <a:lnTo>
                  <a:pt x="369" y="632"/>
                </a:lnTo>
                <a:lnTo>
                  <a:pt x="369" y="635"/>
                </a:lnTo>
                <a:lnTo>
                  <a:pt x="372" y="638"/>
                </a:lnTo>
                <a:lnTo>
                  <a:pt x="376" y="643"/>
                </a:lnTo>
                <a:lnTo>
                  <a:pt x="383" y="645"/>
                </a:lnTo>
                <a:lnTo>
                  <a:pt x="383" y="645"/>
                </a:lnTo>
                <a:lnTo>
                  <a:pt x="391" y="648"/>
                </a:lnTo>
                <a:lnTo>
                  <a:pt x="398" y="652"/>
                </a:lnTo>
                <a:lnTo>
                  <a:pt x="405" y="657"/>
                </a:lnTo>
                <a:lnTo>
                  <a:pt x="410" y="659"/>
                </a:lnTo>
                <a:lnTo>
                  <a:pt x="410" y="659"/>
                </a:lnTo>
                <a:lnTo>
                  <a:pt x="415" y="661"/>
                </a:lnTo>
                <a:lnTo>
                  <a:pt x="420" y="664"/>
                </a:lnTo>
                <a:lnTo>
                  <a:pt x="424" y="668"/>
                </a:lnTo>
                <a:lnTo>
                  <a:pt x="424" y="668"/>
                </a:lnTo>
                <a:lnTo>
                  <a:pt x="348" y="656"/>
                </a:lnTo>
                <a:lnTo>
                  <a:pt x="265" y="643"/>
                </a:lnTo>
                <a:lnTo>
                  <a:pt x="265" y="643"/>
                </a:lnTo>
                <a:lnTo>
                  <a:pt x="263" y="642"/>
                </a:lnTo>
                <a:lnTo>
                  <a:pt x="261" y="641"/>
                </a:lnTo>
                <a:lnTo>
                  <a:pt x="257" y="636"/>
                </a:lnTo>
                <a:lnTo>
                  <a:pt x="254" y="631"/>
                </a:lnTo>
                <a:lnTo>
                  <a:pt x="250" y="624"/>
                </a:lnTo>
                <a:lnTo>
                  <a:pt x="250" y="624"/>
                </a:lnTo>
                <a:lnTo>
                  <a:pt x="236" y="599"/>
                </a:lnTo>
                <a:lnTo>
                  <a:pt x="233" y="591"/>
                </a:lnTo>
                <a:lnTo>
                  <a:pt x="231" y="585"/>
                </a:lnTo>
                <a:lnTo>
                  <a:pt x="230" y="579"/>
                </a:lnTo>
                <a:lnTo>
                  <a:pt x="231" y="578"/>
                </a:lnTo>
                <a:lnTo>
                  <a:pt x="232" y="577"/>
                </a:lnTo>
                <a:lnTo>
                  <a:pt x="424" y="594"/>
                </a:lnTo>
                <a:lnTo>
                  <a:pt x="424" y="594"/>
                </a:lnTo>
                <a:lnTo>
                  <a:pt x="424" y="592"/>
                </a:lnTo>
                <a:lnTo>
                  <a:pt x="425" y="586"/>
                </a:lnTo>
                <a:lnTo>
                  <a:pt x="426" y="583"/>
                </a:lnTo>
                <a:lnTo>
                  <a:pt x="429" y="579"/>
                </a:lnTo>
                <a:lnTo>
                  <a:pt x="433" y="577"/>
                </a:lnTo>
                <a:lnTo>
                  <a:pt x="437" y="575"/>
                </a:lnTo>
                <a:lnTo>
                  <a:pt x="437" y="575"/>
                </a:lnTo>
                <a:lnTo>
                  <a:pt x="442" y="574"/>
                </a:lnTo>
                <a:lnTo>
                  <a:pt x="447" y="574"/>
                </a:lnTo>
                <a:lnTo>
                  <a:pt x="450" y="575"/>
                </a:lnTo>
                <a:lnTo>
                  <a:pt x="453" y="577"/>
                </a:lnTo>
                <a:lnTo>
                  <a:pt x="455" y="578"/>
                </a:lnTo>
                <a:lnTo>
                  <a:pt x="458" y="580"/>
                </a:lnTo>
                <a:lnTo>
                  <a:pt x="459" y="586"/>
                </a:lnTo>
                <a:lnTo>
                  <a:pt x="459" y="586"/>
                </a:lnTo>
                <a:lnTo>
                  <a:pt x="485" y="579"/>
                </a:lnTo>
                <a:lnTo>
                  <a:pt x="543" y="564"/>
                </a:lnTo>
                <a:lnTo>
                  <a:pt x="575" y="558"/>
                </a:lnTo>
                <a:lnTo>
                  <a:pt x="602" y="551"/>
                </a:lnTo>
                <a:lnTo>
                  <a:pt x="623" y="548"/>
                </a:lnTo>
                <a:lnTo>
                  <a:pt x="628" y="548"/>
                </a:lnTo>
                <a:lnTo>
                  <a:pt x="630" y="549"/>
                </a:lnTo>
                <a:lnTo>
                  <a:pt x="630" y="549"/>
                </a:lnTo>
                <a:lnTo>
                  <a:pt x="634" y="556"/>
                </a:lnTo>
                <a:lnTo>
                  <a:pt x="635" y="558"/>
                </a:lnTo>
                <a:lnTo>
                  <a:pt x="635" y="558"/>
                </a:lnTo>
                <a:lnTo>
                  <a:pt x="665" y="548"/>
                </a:lnTo>
                <a:lnTo>
                  <a:pt x="692" y="541"/>
                </a:lnTo>
                <a:lnTo>
                  <a:pt x="716" y="534"/>
                </a:lnTo>
                <a:lnTo>
                  <a:pt x="716" y="534"/>
                </a:lnTo>
                <a:lnTo>
                  <a:pt x="719" y="520"/>
                </a:lnTo>
                <a:lnTo>
                  <a:pt x="724" y="507"/>
                </a:lnTo>
                <a:lnTo>
                  <a:pt x="724" y="507"/>
                </a:lnTo>
                <a:lnTo>
                  <a:pt x="725" y="502"/>
                </a:lnTo>
                <a:lnTo>
                  <a:pt x="725" y="494"/>
                </a:lnTo>
                <a:lnTo>
                  <a:pt x="724" y="475"/>
                </a:lnTo>
                <a:lnTo>
                  <a:pt x="723" y="454"/>
                </a:lnTo>
                <a:lnTo>
                  <a:pt x="723" y="445"/>
                </a:lnTo>
                <a:lnTo>
                  <a:pt x="723" y="439"/>
                </a:lnTo>
                <a:lnTo>
                  <a:pt x="723" y="439"/>
                </a:lnTo>
                <a:lnTo>
                  <a:pt x="723" y="434"/>
                </a:lnTo>
                <a:lnTo>
                  <a:pt x="723" y="428"/>
                </a:lnTo>
                <a:lnTo>
                  <a:pt x="721" y="415"/>
                </a:lnTo>
                <a:lnTo>
                  <a:pt x="715" y="395"/>
                </a:lnTo>
                <a:lnTo>
                  <a:pt x="715" y="395"/>
                </a:lnTo>
                <a:lnTo>
                  <a:pt x="713" y="388"/>
                </a:lnTo>
                <a:lnTo>
                  <a:pt x="708" y="378"/>
                </a:lnTo>
                <a:lnTo>
                  <a:pt x="702" y="370"/>
                </a:lnTo>
                <a:lnTo>
                  <a:pt x="699" y="367"/>
                </a:lnTo>
                <a:lnTo>
                  <a:pt x="696" y="365"/>
                </a:lnTo>
                <a:lnTo>
                  <a:pt x="696" y="365"/>
                </a:lnTo>
                <a:lnTo>
                  <a:pt x="687" y="360"/>
                </a:lnTo>
                <a:lnTo>
                  <a:pt x="685" y="359"/>
                </a:lnTo>
                <a:lnTo>
                  <a:pt x="683" y="356"/>
                </a:lnTo>
                <a:lnTo>
                  <a:pt x="683" y="356"/>
                </a:lnTo>
                <a:lnTo>
                  <a:pt x="679" y="347"/>
                </a:lnTo>
                <a:lnTo>
                  <a:pt x="677" y="343"/>
                </a:lnTo>
                <a:lnTo>
                  <a:pt x="672" y="339"/>
                </a:lnTo>
                <a:lnTo>
                  <a:pt x="672" y="339"/>
                </a:lnTo>
                <a:lnTo>
                  <a:pt x="667" y="332"/>
                </a:lnTo>
                <a:lnTo>
                  <a:pt x="661" y="326"/>
                </a:lnTo>
                <a:lnTo>
                  <a:pt x="655" y="316"/>
                </a:lnTo>
                <a:lnTo>
                  <a:pt x="655" y="316"/>
                </a:lnTo>
                <a:lnTo>
                  <a:pt x="654" y="294"/>
                </a:lnTo>
                <a:lnTo>
                  <a:pt x="653" y="279"/>
                </a:lnTo>
                <a:lnTo>
                  <a:pt x="653" y="266"/>
                </a:lnTo>
                <a:lnTo>
                  <a:pt x="653" y="266"/>
                </a:lnTo>
                <a:lnTo>
                  <a:pt x="653" y="255"/>
                </a:lnTo>
                <a:lnTo>
                  <a:pt x="651" y="244"/>
                </a:lnTo>
                <a:lnTo>
                  <a:pt x="649" y="234"/>
                </a:lnTo>
                <a:lnTo>
                  <a:pt x="648" y="224"/>
                </a:lnTo>
                <a:lnTo>
                  <a:pt x="648" y="224"/>
                </a:lnTo>
                <a:lnTo>
                  <a:pt x="648" y="220"/>
                </a:lnTo>
                <a:lnTo>
                  <a:pt x="646" y="214"/>
                </a:lnTo>
                <a:lnTo>
                  <a:pt x="643" y="203"/>
                </a:lnTo>
                <a:lnTo>
                  <a:pt x="638" y="191"/>
                </a:lnTo>
                <a:lnTo>
                  <a:pt x="635" y="178"/>
                </a:lnTo>
                <a:lnTo>
                  <a:pt x="635" y="178"/>
                </a:lnTo>
                <a:lnTo>
                  <a:pt x="633" y="171"/>
                </a:lnTo>
                <a:lnTo>
                  <a:pt x="629" y="165"/>
                </a:lnTo>
                <a:lnTo>
                  <a:pt x="625" y="159"/>
                </a:lnTo>
                <a:lnTo>
                  <a:pt x="621" y="154"/>
                </a:lnTo>
                <a:lnTo>
                  <a:pt x="612" y="144"/>
                </a:lnTo>
                <a:lnTo>
                  <a:pt x="605" y="135"/>
                </a:lnTo>
                <a:lnTo>
                  <a:pt x="605" y="135"/>
                </a:lnTo>
                <a:lnTo>
                  <a:pt x="601" y="130"/>
                </a:lnTo>
                <a:lnTo>
                  <a:pt x="597" y="127"/>
                </a:lnTo>
                <a:lnTo>
                  <a:pt x="592" y="124"/>
                </a:lnTo>
                <a:lnTo>
                  <a:pt x="586" y="121"/>
                </a:lnTo>
                <a:lnTo>
                  <a:pt x="576" y="116"/>
                </a:lnTo>
                <a:lnTo>
                  <a:pt x="565" y="115"/>
                </a:lnTo>
                <a:lnTo>
                  <a:pt x="565" y="115"/>
                </a:lnTo>
                <a:lnTo>
                  <a:pt x="553" y="116"/>
                </a:lnTo>
                <a:lnTo>
                  <a:pt x="536" y="119"/>
                </a:lnTo>
                <a:lnTo>
                  <a:pt x="520" y="123"/>
                </a:lnTo>
                <a:lnTo>
                  <a:pt x="507" y="128"/>
                </a:lnTo>
                <a:lnTo>
                  <a:pt x="507" y="128"/>
                </a:lnTo>
                <a:lnTo>
                  <a:pt x="500" y="131"/>
                </a:lnTo>
                <a:lnTo>
                  <a:pt x="495" y="136"/>
                </a:lnTo>
                <a:lnTo>
                  <a:pt x="482" y="145"/>
                </a:lnTo>
                <a:lnTo>
                  <a:pt x="471" y="157"/>
                </a:lnTo>
                <a:lnTo>
                  <a:pt x="464" y="167"/>
                </a:lnTo>
                <a:lnTo>
                  <a:pt x="464" y="167"/>
                </a:lnTo>
                <a:lnTo>
                  <a:pt x="461" y="172"/>
                </a:lnTo>
                <a:lnTo>
                  <a:pt x="459" y="179"/>
                </a:lnTo>
                <a:lnTo>
                  <a:pt x="455" y="195"/>
                </a:lnTo>
                <a:lnTo>
                  <a:pt x="454" y="211"/>
                </a:lnTo>
                <a:lnTo>
                  <a:pt x="454" y="216"/>
                </a:lnTo>
                <a:lnTo>
                  <a:pt x="455" y="220"/>
                </a:lnTo>
                <a:lnTo>
                  <a:pt x="455" y="220"/>
                </a:lnTo>
                <a:lnTo>
                  <a:pt x="459" y="227"/>
                </a:lnTo>
                <a:lnTo>
                  <a:pt x="460" y="238"/>
                </a:lnTo>
                <a:lnTo>
                  <a:pt x="460" y="249"/>
                </a:lnTo>
                <a:lnTo>
                  <a:pt x="459" y="258"/>
                </a:lnTo>
                <a:lnTo>
                  <a:pt x="459" y="258"/>
                </a:lnTo>
                <a:lnTo>
                  <a:pt x="458" y="261"/>
                </a:lnTo>
                <a:lnTo>
                  <a:pt x="458" y="266"/>
                </a:lnTo>
                <a:lnTo>
                  <a:pt x="459" y="274"/>
                </a:lnTo>
                <a:lnTo>
                  <a:pt x="463" y="289"/>
                </a:lnTo>
                <a:lnTo>
                  <a:pt x="463" y="289"/>
                </a:lnTo>
                <a:lnTo>
                  <a:pt x="463" y="295"/>
                </a:lnTo>
                <a:lnTo>
                  <a:pt x="462" y="302"/>
                </a:lnTo>
                <a:lnTo>
                  <a:pt x="461" y="311"/>
                </a:lnTo>
                <a:lnTo>
                  <a:pt x="461" y="319"/>
                </a:lnTo>
                <a:lnTo>
                  <a:pt x="461" y="319"/>
                </a:lnTo>
                <a:lnTo>
                  <a:pt x="461" y="324"/>
                </a:lnTo>
                <a:lnTo>
                  <a:pt x="463" y="328"/>
                </a:lnTo>
                <a:lnTo>
                  <a:pt x="467" y="336"/>
                </a:lnTo>
                <a:lnTo>
                  <a:pt x="471" y="340"/>
                </a:lnTo>
                <a:lnTo>
                  <a:pt x="473" y="341"/>
                </a:lnTo>
                <a:lnTo>
                  <a:pt x="473" y="341"/>
                </a:lnTo>
                <a:lnTo>
                  <a:pt x="475" y="336"/>
                </a:lnTo>
                <a:lnTo>
                  <a:pt x="477" y="332"/>
                </a:lnTo>
                <a:lnTo>
                  <a:pt x="479" y="329"/>
                </a:lnTo>
                <a:lnTo>
                  <a:pt x="479" y="329"/>
                </a:lnTo>
                <a:lnTo>
                  <a:pt x="481" y="327"/>
                </a:lnTo>
                <a:lnTo>
                  <a:pt x="482" y="324"/>
                </a:lnTo>
                <a:lnTo>
                  <a:pt x="484" y="315"/>
                </a:lnTo>
                <a:lnTo>
                  <a:pt x="484" y="315"/>
                </a:lnTo>
                <a:lnTo>
                  <a:pt x="484" y="313"/>
                </a:lnTo>
                <a:lnTo>
                  <a:pt x="485" y="311"/>
                </a:lnTo>
                <a:lnTo>
                  <a:pt x="489" y="310"/>
                </a:lnTo>
                <a:lnTo>
                  <a:pt x="492" y="309"/>
                </a:lnTo>
                <a:lnTo>
                  <a:pt x="493" y="310"/>
                </a:lnTo>
                <a:lnTo>
                  <a:pt x="493" y="310"/>
                </a:lnTo>
                <a:lnTo>
                  <a:pt x="496" y="318"/>
                </a:lnTo>
                <a:lnTo>
                  <a:pt x="499" y="326"/>
                </a:lnTo>
                <a:lnTo>
                  <a:pt x="499" y="326"/>
                </a:lnTo>
                <a:lnTo>
                  <a:pt x="499" y="329"/>
                </a:lnTo>
                <a:lnTo>
                  <a:pt x="498" y="331"/>
                </a:lnTo>
                <a:lnTo>
                  <a:pt x="491" y="338"/>
                </a:lnTo>
                <a:lnTo>
                  <a:pt x="491" y="338"/>
                </a:lnTo>
                <a:lnTo>
                  <a:pt x="486" y="341"/>
                </a:lnTo>
                <a:lnTo>
                  <a:pt x="480" y="344"/>
                </a:lnTo>
                <a:lnTo>
                  <a:pt x="462" y="351"/>
                </a:lnTo>
                <a:lnTo>
                  <a:pt x="442" y="357"/>
                </a:lnTo>
                <a:lnTo>
                  <a:pt x="429" y="363"/>
                </a:lnTo>
                <a:lnTo>
                  <a:pt x="429" y="363"/>
                </a:lnTo>
                <a:lnTo>
                  <a:pt x="425" y="367"/>
                </a:lnTo>
                <a:lnTo>
                  <a:pt x="423" y="372"/>
                </a:lnTo>
                <a:lnTo>
                  <a:pt x="421" y="378"/>
                </a:lnTo>
                <a:lnTo>
                  <a:pt x="421" y="385"/>
                </a:lnTo>
                <a:lnTo>
                  <a:pt x="420" y="400"/>
                </a:lnTo>
                <a:lnTo>
                  <a:pt x="420" y="412"/>
                </a:lnTo>
                <a:lnTo>
                  <a:pt x="420" y="412"/>
                </a:lnTo>
                <a:lnTo>
                  <a:pt x="418" y="432"/>
                </a:lnTo>
                <a:lnTo>
                  <a:pt x="416" y="441"/>
                </a:lnTo>
                <a:lnTo>
                  <a:pt x="413" y="445"/>
                </a:lnTo>
                <a:lnTo>
                  <a:pt x="411" y="449"/>
                </a:lnTo>
                <a:lnTo>
                  <a:pt x="411" y="449"/>
                </a:lnTo>
                <a:lnTo>
                  <a:pt x="409" y="453"/>
                </a:lnTo>
                <a:lnTo>
                  <a:pt x="408" y="457"/>
                </a:lnTo>
                <a:lnTo>
                  <a:pt x="408" y="467"/>
                </a:lnTo>
                <a:lnTo>
                  <a:pt x="408" y="477"/>
                </a:lnTo>
                <a:lnTo>
                  <a:pt x="408" y="487"/>
                </a:lnTo>
                <a:lnTo>
                  <a:pt x="408" y="487"/>
                </a:lnTo>
                <a:lnTo>
                  <a:pt x="407" y="491"/>
                </a:lnTo>
                <a:lnTo>
                  <a:pt x="405" y="496"/>
                </a:lnTo>
                <a:lnTo>
                  <a:pt x="400" y="502"/>
                </a:lnTo>
                <a:lnTo>
                  <a:pt x="394" y="506"/>
                </a:lnTo>
                <a:lnTo>
                  <a:pt x="392" y="508"/>
                </a:lnTo>
                <a:lnTo>
                  <a:pt x="392" y="508"/>
                </a:lnTo>
                <a:lnTo>
                  <a:pt x="388" y="461"/>
                </a:lnTo>
                <a:lnTo>
                  <a:pt x="383" y="412"/>
                </a:lnTo>
                <a:lnTo>
                  <a:pt x="383" y="412"/>
                </a:lnTo>
                <a:lnTo>
                  <a:pt x="379" y="342"/>
                </a:lnTo>
                <a:lnTo>
                  <a:pt x="379" y="342"/>
                </a:lnTo>
                <a:lnTo>
                  <a:pt x="376" y="297"/>
                </a:lnTo>
                <a:lnTo>
                  <a:pt x="376" y="297"/>
                </a:lnTo>
                <a:lnTo>
                  <a:pt x="375" y="286"/>
                </a:lnTo>
                <a:lnTo>
                  <a:pt x="372" y="279"/>
                </a:lnTo>
                <a:lnTo>
                  <a:pt x="367" y="272"/>
                </a:lnTo>
                <a:lnTo>
                  <a:pt x="364" y="268"/>
                </a:lnTo>
                <a:lnTo>
                  <a:pt x="364" y="268"/>
                </a:lnTo>
                <a:lnTo>
                  <a:pt x="351" y="258"/>
                </a:lnTo>
                <a:lnTo>
                  <a:pt x="344" y="253"/>
                </a:lnTo>
                <a:lnTo>
                  <a:pt x="337" y="250"/>
                </a:lnTo>
                <a:lnTo>
                  <a:pt x="337" y="250"/>
                </a:lnTo>
                <a:lnTo>
                  <a:pt x="332" y="246"/>
                </a:lnTo>
                <a:lnTo>
                  <a:pt x="325" y="242"/>
                </a:lnTo>
                <a:lnTo>
                  <a:pt x="318" y="238"/>
                </a:lnTo>
                <a:lnTo>
                  <a:pt x="310" y="235"/>
                </a:lnTo>
                <a:lnTo>
                  <a:pt x="310" y="235"/>
                </a:lnTo>
                <a:lnTo>
                  <a:pt x="303" y="231"/>
                </a:lnTo>
                <a:lnTo>
                  <a:pt x="295" y="228"/>
                </a:lnTo>
                <a:lnTo>
                  <a:pt x="289" y="224"/>
                </a:lnTo>
                <a:lnTo>
                  <a:pt x="288" y="223"/>
                </a:lnTo>
                <a:lnTo>
                  <a:pt x="288" y="221"/>
                </a:lnTo>
                <a:lnTo>
                  <a:pt x="288" y="221"/>
                </a:lnTo>
                <a:lnTo>
                  <a:pt x="288" y="221"/>
                </a:lnTo>
                <a:lnTo>
                  <a:pt x="292" y="208"/>
                </a:lnTo>
                <a:lnTo>
                  <a:pt x="296" y="193"/>
                </a:lnTo>
                <a:lnTo>
                  <a:pt x="296" y="193"/>
                </a:lnTo>
                <a:lnTo>
                  <a:pt x="299" y="186"/>
                </a:lnTo>
                <a:lnTo>
                  <a:pt x="301" y="178"/>
                </a:lnTo>
                <a:lnTo>
                  <a:pt x="302" y="169"/>
                </a:lnTo>
                <a:lnTo>
                  <a:pt x="303" y="164"/>
                </a:lnTo>
                <a:lnTo>
                  <a:pt x="303" y="164"/>
                </a:lnTo>
                <a:lnTo>
                  <a:pt x="303" y="149"/>
                </a:lnTo>
                <a:lnTo>
                  <a:pt x="303" y="140"/>
                </a:lnTo>
                <a:lnTo>
                  <a:pt x="302" y="134"/>
                </a:lnTo>
                <a:lnTo>
                  <a:pt x="302" y="134"/>
                </a:lnTo>
                <a:lnTo>
                  <a:pt x="299" y="124"/>
                </a:lnTo>
                <a:lnTo>
                  <a:pt x="299" y="119"/>
                </a:lnTo>
                <a:lnTo>
                  <a:pt x="298" y="112"/>
                </a:lnTo>
                <a:lnTo>
                  <a:pt x="298" y="112"/>
                </a:lnTo>
                <a:lnTo>
                  <a:pt x="298" y="106"/>
                </a:lnTo>
                <a:lnTo>
                  <a:pt x="295" y="100"/>
                </a:lnTo>
                <a:lnTo>
                  <a:pt x="293" y="96"/>
                </a:lnTo>
                <a:lnTo>
                  <a:pt x="292" y="91"/>
                </a:lnTo>
                <a:lnTo>
                  <a:pt x="292" y="91"/>
                </a:lnTo>
                <a:lnTo>
                  <a:pt x="291" y="84"/>
                </a:lnTo>
                <a:lnTo>
                  <a:pt x="288" y="74"/>
                </a:lnTo>
                <a:lnTo>
                  <a:pt x="284" y="62"/>
                </a:lnTo>
                <a:lnTo>
                  <a:pt x="280" y="51"/>
                </a:lnTo>
                <a:lnTo>
                  <a:pt x="280" y="51"/>
                </a:lnTo>
                <a:lnTo>
                  <a:pt x="278" y="47"/>
                </a:lnTo>
                <a:lnTo>
                  <a:pt x="276" y="41"/>
                </a:lnTo>
                <a:lnTo>
                  <a:pt x="270" y="32"/>
                </a:lnTo>
                <a:lnTo>
                  <a:pt x="262" y="22"/>
                </a:lnTo>
                <a:lnTo>
                  <a:pt x="255" y="16"/>
                </a:lnTo>
                <a:lnTo>
                  <a:pt x="255" y="16"/>
                </a:lnTo>
                <a:lnTo>
                  <a:pt x="244" y="10"/>
                </a:lnTo>
                <a:lnTo>
                  <a:pt x="228" y="5"/>
                </a:lnTo>
                <a:lnTo>
                  <a:pt x="212" y="2"/>
                </a:lnTo>
                <a:lnTo>
                  <a:pt x="205" y="0"/>
                </a:lnTo>
                <a:lnTo>
                  <a:pt x="201" y="0"/>
                </a:lnTo>
                <a:lnTo>
                  <a:pt x="201" y="0"/>
                </a:lnTo>
                <a:lnTo>
                  <a:pt x="188" y="6"/>
                </a:lnTo>
                <a:lnTo>
                  <a:pt x="177" y="10"/>
                </a:lnTo>
                <a:lnTo>
                  <a:pt x="169" y="17"/>
                </a:lnTo>
                <a:lnTo>
                  <a:pt x="161" y="22"/>
                </a:lnTo>
                <a:lnTo>
                  <a:pt x="150" y="33"/>
                </a:lnTo>
                <a:lnTo>
                  <a:pt x="142" y="42"/>
                </a:lnTo>
                <a:lnTo>
                  <a:pt x="142" y="42"/>
                </a:lnTo>
                <a:lnTo>
                  <a:pt x="139" y="47"/>
                </a:lnTo>
                <a:lnTo>
                  <a:pt x="135" y="52"/>
                </a:lnTo>
                <a:lnTo>
                  <a:pt x="133" y="57"/>
                </a:lnTo>
                <a:lnTo>
                  <a:pt x="132" y="64"/>
                </a:lnTo>
                <a:lnTo>
                  <a:pt x="130" y="77"/>
                </a:lnTo>
                <a:lnTo>
                  <a:pt x="130" y="87"/>
                </a:lnTo>
                <a:lnTo>
                  <a:pt x="130" y="87"/>
                </a:lnTo>
                <a:lnTo>
                  <a:pt x="130" y="93"/>
                </a:lnTo>
                <a:lnTo>
                  <a:pt x="132" y="98"/>
                </a:lnTo>
                <a:lnTo>
                  <a:pt x="139" y="109"/>
                </a:lnTo>
                <a:lnTo>
                  <a:pt x="146" y="119"/>
                </a:lnTo>
                <a:lnTo>
                  <a:pt x="150" y="126"/>
                </a:lnTo>
                <a:lnTo>
                  <a:pt x="150" y="126"/>
                </a:lnTo>
                <a:lnTo>
                  <a:pt x="154" y="140"/>
                </a:lnTo>
                <a:lnTo>
                  <a:pt x="156" y="150"/>
                </a:lnTo>
                <a:lnTo>
                  <a:pt x="156" y="150"/>
                </a:lnTo>
                <a:lnTo>
                  <a:pt x="157" y="154"/>
                </a:lnTo>
                <a:lnTo>
                  <a:pt x="160" y="158"/>
                </a:lnTo>
                <a:lnTo>
                  <a:pt x="163" y="162"/>
                </a:lnTo>
                <a:lnTo>
                  <a:pt x="167" y="165"/>
                </a:lnTo>
                <a:lnTo>
                  <a:pt x="174" y="169"/>
                </a:lnTo>
                <a:lnTo>
                  <a:pt x="176" y="171"/>
                </a:lnTo>
                <a:lnTo>
                  <a:pt x="176" y="173"/>
                </a:lnTo>
                <a:lnTo>
                  <a:pt x="176" y="174"/>
                </a:lnTo>
                <a:lnTo>
                  <a:pt x="176" y="174"/>
                </a:lnTo>
                <a:lnTo>
                  <a:pt x="176" y="180"/>
                </a:lnTo>
                <a:lnTo>
                  <a:pt x="177" y="184"/>
                </a:lnTo>
                <a:lnTo>
                  <a:pt x="178" y="188"/>
                </a:lnTo>
                <a:lnTo>
                  <a:pt x="178" y="188"/>
                </a:lnTo>
                <a:lnTo>
                  <a:pt x="174" y="192"/>
                </a:lnTo>
                <a:lnTo>
                  <a:pt x="170" y="196"/>
                </a:lnTo>
                <a:lnTo>
                  <a:pt x="167" y="200"/>
                </a:lnTo>
                <a:lnTo>
                  <a:pt x="163" y="206"/>
                </a:lnTo>
                <a:lnTo>
                  <a:pt x="159" y="215"/>
                </a:lnTo>
                <a:lnTo>
                  <a:pt x="157" y="220"/>
                </a:lnTo>
                <a:lnTo>
                  <a:pt x="155" y="222"/>
                </a:lnTo>
                <a:lnTo>
                  <a:pt x="155" y="222"/>
                </a:lnTo>
                <a:lnTo>
                  <a:pt x="147" y="227"/>
                </a:lnTo>
                <a:lnTo>
                  <a:pt x="135" y="234"/>
                </a:lnTo>
                <a:lnTo>
                  <a:pt x="121" y="241"/>
                </a:lnTo>
                <a:lnTo>
                  <a:pt x="109" y="249"/>
                </a:lnTo>
                <a:lnTo>
                  <a:pt x="109" y="249"/>
                </a:lnTo>
                <a:lnTo>
                  <a:pt x="99" y="255"/>
                </a:lnTo>
                <a:lnTo>
                  <a:pt x="90" y="259"/>
                </a:lnTo>
                <a:lnTo>
                  <a:pt x="80" y="264"/>
                </a:lnTo>
                <a:lnTo>
                  <a:pt x="68" y="271"/>
                </a:lnTo>
                <a:lnTo>
                  <a:pt x="68" y="271"/>
                </a:lnTo>
                <a:lnTo>
                  <a:pt x="61" y="276"/>
                </a:lnTo>
                <a:lnTo>
                  <a:pt x="55" y="283"/>
                </a:lnTo>
                <a:lnTo>
                  <a:pt x="50" y="289"/>
                </a:lnTo>
                <a:lnTo>
                  <a:pt x="44" y="297"/>
                </a:lnTo>
                <a:lnTo>
                  <a:pt x="36" y="310"/>
                </a:lnTo>
                <a:lnTo>
                  <a:pt x="30" y="321"/>
                </a:lnTo>
                <a:lnTo>
                  <a:pt x="30" y="321"/>
                </a:lnTo>
                <a:lnTo>
                  <a:pt x="27" y="330"/>
                </a:lnTo>
                <a:lnTo>
                  <a:pt x="25" y="343"/>
                </a:lnTo>
                <a:lnTo>
                  <a:pt x="23" y="355"/>
                </a:lnTo>
                <a:lnTo>
                  <a:pt x="23" y="367"/>
                </a:lnTo>
                <a:lnTo>
                  <a:pt x="23" y="367"/>
                </a:lnTo>
                <a:lnTo>
                  <a:pt x="22" y="376"/>
                </a:lnTo>
                <a:lnTo>
                  <a:pt x="18" y="388"/>
                </a:lnTo>
                <a:lnTo>
                  <a:pt x="13" y="406"/>
                </a:lnTo>
                <a:lnTo>
                  <a:pt x="13" y="406"/>
                </a:lnTo>
                <a:lnTo>
                  <a:pt x="13" y="410"/>
                </a:lnTo>
                <a:lnTo>
                  <a:pt x="13" y="412"/>
                </a:lnTo>
                <a:lnTo>
                  <a:pt x="14" y="418"/>
                </a:lnTo>
                <a:lnTo>
                  <a:pt x="16" y="425"/>
                </a:lnTo>
                <a:lnTo>
                  <a:pt x="17" y="430"/>
                </a:lnTo>
                <a:lnTo>
                  <a:pt x="17" y="430"/>
                </a:lnTo>
                <a:lnTo>
                  <a:pt x="16" y="449"/>
                </a:lnTo>
                <a:lnTo>
                  <a:pt x="14" y="473"/>
                </a:lnTo>
                <a:lnTo>
                  <a:pt x="14" y="473"/>
                </a:lnTo>
                <a:lnTo>
                  <a:pt x="13" y="487"/>
                </a:lnTo>
                <a:lnTo>
                  <a:pt x="10" y="506"/>
                </a:lnTo>
                <a:lnTo>
                  <a:pt x="7" y="525"/>
                </a:lnTo>
                <a:lnTo>
                  <a:pt x="3" y="539"/>
                </a:lnTo>
                <a:lnTo>
                  <a:pt x="3" y="539"/>
                </a:lnTo>
                <a:lnTo>
                  <a:pt x="1" y="544"/>
                </a:lnTo>
                <a:lnTo>
                  <a:pt x="1" y="550"/>
                </a:lnTo>
                <a:lnTo>
                  <a:pt x="1" y="566"/>
                </a:lnTo>
                <a:lnTo>
                  <a:pt x="1" y="584"/>
                </a:lnTo>
                <a:lnTo>
                  <a:pt x="1" y="592"/>
                </a:lnTo>
                <a:lnTo>
                  <a:pt x="1" y="599"/>
                </a:lnTo>
                <a:lnTo>
                  <a:pt x="1" y="599"/>
                </a:lnTo>
                <a:lnTo>
                  <a:pt x="0" y="605"/>
                </a:lnTo>
                <a:lnTo>
                  <a:pt x="1" y="613"/>
                </a:lnTo>
                <a:lnTo>
                  <a:pt x="3" y="619"/>
                </a:lnTo>
                <a:lnTo>
                  <a:pt x="6" y="624"/>
                </a:lnTo>
                <a:lnTo>
                  <a:pt x="12" y="635"/>
                </a:lnTo>
                <a:lnTo>
                  <a:pt x="17" y="641"/>
                </a:lnTo>
                <a:lnTo>
                  <a:pt x="17" y="641"/>
                </a:lnTo>
                <a:lnTo>
                  <a:pt x="21" y="645"/>
                </a:lnTo>
                <a:lnTo>
                  <a:pt x="23" y="649"/>
                </a:lnTo>
                <a:lnTo>
                  <a:pt x="23" y="651"/>
                </a:lnTo>
                <a:lnTo>
                  <a:pt x="23" y="654"/>
                </a:lnTo>
                <a:lnTo>
                  <a:pt x="19" y="663"/>
                </a:lnTo>
                <a:lnTo>
                  <a:pt x="19" y="663"/>
                </a:lnTo>
                <a:lnTo>
                  <a:pt x="17" y="667"/>
                </a:lnTo>
                <a:lnTo>
                  <a:pt x="17" y="671"/>
                </a:lnTo>
                <a:lnTo>
                  <a:pt x="17" y="674"/>
                </a:lnTo>
                <a:lnTo>
                  <a:pt x="18" y="676"/>
                </a:lnTo>
                <a:lnTo>
                  <a:pt x="21" y="680"/>
                </a:lnTo>
                <a:lnTo>
                  <a:pt x="21" y="683"/>
                </a:lnTo>
                <a:lnTo>
                  <a:pt x="21" y="687"/>
                </a:lnTo>
                <a:lnTo>
                  <a:pt x="21" y="687"/>
                </a:lnTo>
                <a:lnTo>
                  <a:pt x="21" y="690"/>
                </a:lnTo>
                <a:lnTo>
                  <a:pt x="21" y="692"/>
                </a:lnTo>
                <a:lnTo>
                  <a:pt x="22" y="694"/>
                </a:lnTo>
                <a:lnTo>
                  <a:pt x="23" y="695"/>
                </a:lnTo>
                <a:lnTo>
                  <a:pt x="26" y="697"/>
                </a:lnTo>
                <a:lnTo>
                  <a:pt x="29" y="700"/>
                </a:lnTo>
                <a:lnTo>
                  <a:pt x="29" y="700"/>
                </a:lnTo>
                <a:lnTo>
                  <a:pt x="31" y="702"/>
                </a:lnTo>
                <a:lnTo>
                  <a:pt x="33" y="707"/>
                </a:lnTo>
                <a:lnTo>
                  <a:pt x="34" y="714"/>
                </a:lnTo>
                <a:lnTo>
                  <a:pt x="34" y="718"/>
                </a:lnTo>
                <a:lnTo>
                  <a:pt x="34" y="721"/>
                </a:lnTo>
                <a:lnTo>
                  <a:pt x="34" y="721"/>
                </a:lnTo>
                <a:lnTo>
                  <a:pt x="34" y="724"/>
                </a:lnTo>
                <a:lnTo>
                  <a:pt x="36" y="726"/>
                </a:lnTo>
                <a:lnTo>
                  <a:pt x="38" y="729"/>
                </a:lnTo>
                <a:lnTo>
                  <a:pt x="40" y="731"/>
                </a:lnTo>
                <a:lnTo>
                  <a:pt x="45" y="734"/>
                </a:lnTo>
                <a:lnTo>
                  <a:pt x="46" y="735"/>
                </a:lnTo>
                <a:lnTo>
                  <a:pt x="47" y="737"/>
                </a:lnTo>
                <a:lnTo>
                  <a:pt x="47" y="737"/>
                </a:lnTo>
                <a:lnTo>
                  <a:pt x="47" y="746"/>
                </a:lnTo>
                <a:lnTo>
                  <a:pt x="50" y="758"/>
                </a:lnTo>
                <a:lnTo>
                  <a:pt x="52" y="779"/>
                </a:lnTo>
                <a:lnTo>
                  <a:pt x="52" y="779"/>
                </a:lnTo>
                <a:lnTo>
                  <a:pt x="53" y="782"/>
                </a:lnTo>
                <a:lnTo>
                  <a:pt x="56" y="786"/>
                </a:lnTo>
                <a:lnTo>
                  <a:pt x="65" y="791"/>
                </a:lnTo>
                <a:lnTo>
                  <a:pt x="69" y="794"/>
                </a:lnTo>
                <a:lnTo>
                  <a:pt x="73" y="796"/>
                </a:lnTo>
                <a:lnTo>
                  <a:pt x="75" y="799"/>
                </a:lnTo>
                <a:lnTo>
                  <a:pt x="75" y="801"/>
                </a:lnTo>
                <a:lnTo>
                  <a:pt x="75" y="803"/>
                </a:lnTo>
                <a:lnTo>
                  <a:pt x="75" y="803"/>
                </a:lnTo>
                <a:lnTo>
                  <a:pt x="73" y="817"/>
                </a:lnTo>
                <a:lnTo>
                  <a:pt x="71" y="838"/>
                </a:lnTo>
                <a:lnTo>
                  <a:pt x="69" y="885"/>
                </a:lnTo>
                <a:lnTo>
                  <a:pt x="69" y="885"/>
                </a:lnTo>
                <a:lnTo>
                  <a:pt x="69" y="897"/>
                </a:lnTo>
                <a:lnTo>
                  <a:pt x="70" y="915"/>
                </a:lnTo>
                <a:lnTo>
                  <a:pt x="75" y="957"/>
                </a:lnTo>
                <a:lnTo>
                  <a:pt x="80" y="1000"/>
                </a:lnTo>
                <a:lnTo>
                  <a:pt x="81" y="1016"/>
                </a:lnTo>
                <a:lnTo>
                  <a:pt x="81" y="1027"/>
                </a:lnTo>
                <a:lnTo>
                  <a:pt x="81" y="1027"/>
                </a:lnTo>
                <a:lnTo>
                  <a:pt x="81" y="1053"/>
                </a:lnTo>
                <a:lnTo>
                  <a:pt x="83" y="1093"/>
                </a:lnTo>
                <a:lnTo>
                  <a:pt x="85" y="1136"/>
                </a:lnTo>
                <a:lnTo>
                  <a:pt x="86" y="1170"/>
                </a:lnTo>
                <a:lnTo>
                  <a:pt x="86" y="1170"/>
                </a:lnTo>
                <a:lnTo>
                  <a:pt x="89" y="1210"/>
                </a:lnTo>
                <a:lnTo>
                  <a:pt x="94" y="1266"/>
                </a:lnTo>
                <a:lnTo>
                  <a:pt x="98" y="1319"/>
                </a:lnTo>
                <a:lnTo>
                  <a:pt x="100" y="1354"/>
                </a:lnTo>
                <a:lnTo>
                  <a:pt x="100" y="1354"/>
                </a:lnTo>
                <a:lnTo>
                  <a:pt x="101" y="1374"/>
                </a:lnTo>
                <a:lnTo>
                  <a:pt x="105" y="1394"/>
                </a:lnTo>
                <a:lnTo>
                  <a:pt x="108" y="1413"/>
                </a:lnTo>
                <a:lnTo>
                  <a:pt x="110" y="1425"/>
                </a:lnTo>
                <a:lnTo>
                  <a:pt x="110" y="1425"/>
                </a:lnTo>
                <a:lnTo>
                  <a:pt x="110" y="1429"/>
                </a:lnTo>
                <a:lnTo>
                  <a:pt x="111" y="1434"/>
                </a:lnTo>
                <a:lnTo>
                  <a:pt x="115" y="1445"/>
                </a:lnTo>
                <a:lnTo>
                  <a:pt x="119" y="1456"/>
                </a:lnTo>
                <a:lnTo>
                  <a:pt x="120" y="1460"/>
                </a:lnTo>
                <a:lnTo>
                  <a:pt x="121" y="1465"/>
                </a:lnTo>
                <a:lnTo>
                  <a:pt x="121" y="1465"/>
                </a:lnTo>
                <a:lnTo>
                  <a:pt x="123" y="1480"/>
                </a:lnTo>
                <a:lnTo>
                  <a:pt x="121" y="1489"/>
                </a:lnTo>
                <a:lnTo>
                  <a:pt x="117" y="1500"/>
                </a:lnTo>
                <a:lnTo>
                  <a:pt x="117" y="1500"/>
                </a:lnTo>
                <a:lnTo>
                  <a:pt x="114" y="1506"/>
                </a:lnTo>
                <a:lnTo>
                  <a:pt x="110" y="1514"/>
                </a:lnTo>
                <a:lnTo>
                  <a:pt x="97" y="1527"/>
                </a:lnTo>
                <a:lnTo>
                  <a:pt x="86" y="1538"/>
                </a:lnTo>
                <a:lnTo>
                  <a:pt x="82" y="1544"/>
                </a:lnTo>
                <a:lnTo>
                  <a:pt x="81" y="1548"/>
                </a:lnTo>
                <a:lnTo>
                  <a:pt x="81" y="1548"/>
                </a:lnTo>
                <a:lnTo>
                  <a:pt x="81" y="1550"/>
                </a:lnTo>
                <a:lnTo>
                  <a:pt x="82" y="1552"/>
                </a:lnTo>
                <a:lnTo>
                  <a:pt x="86" y="1557"/>
                </a:lnTo>
                <a:lnTo>
                  <a:pt x="94" y="1559"/>
                </a:lnTo>
                <a:lnTo>
                  <a:pt x="103" y="1561"/>
                </a:lnTo>
                <a:lnTo>
                  <a:pt x="115" y="1563"/>
                </a:lnTo>
                <a:lnTo>
                  <a:pt x="127" y="1563"/>
                </a:lnTo>
                <a:lnTo>
                  <a:pt x="140" y="1563"/>
                </a:lnTo>
                <a:lnTo>
                  <a:pt x="152" y="1563"/>
                </a:lnTo>
                <a:lnTo>
                  <a:pt x="152" y="1563"/>
                </a:lnTo>
                <a:lnTo>
                  <a:pt x="161" y="1561"/>
                </a:lnTo>
                <a:lnTo>
                  <a:pt x="169" y="1558"/>
                </a:lnTo>
                <a:lnTo>
                  <a:pt x="174" y="1554"/>
                </a:lnTo>
                <a:lnTo>
                  <a:pt x="178" y="1550"/>
                </a:lnTo>
                <a:lnTo>
                  <a:pt x="179" y="1546"/>
                </a:lnTo>
                <a:lnTo>
                  <a:pt x="181" y="1543"/>
                </a:lnTo>
                <a:lnTo>
                  <a:pt x="182" y="1539"/>
                </a:lnTo>
                <a:lnTo>
                  <a:pt x="182" y="1539"/>
                </a:lnTo>
                <a:lnTo>
                  <a:pt x="189" y="1539"/>
                </a:lnTo>
                <a:lnTo>
                  <a:pt x="196" y="1538"/>
                </a:lnTo>
                <a:lnTo>
                  <a:pt x="201" y="1536"/>
                </a:lnTo>
                <a:lnTo>
                  <a:pt x="205" y="1534"/>
                </a:lnTo>
                <a:lnTo>
                  <a:pt x="211" y="1531"/>
                </a:lnTo>
                <a:lnTo>
                  <a:pt x="213" y="1529"/>
                </a:lnTo>
                <a:lnTo>
                  <a:pt x="213" y="1501"/>
                </a:lnTo>
                <a:lnTo>
                  <a:pt x="213" y="1501"/>
                </a:lnTo>
                <a:lnTo>
                  <a:pt x="216" y="1502"/>
                </a:lnTo>
                <a:lnTo>
                  <a:pt x="231" y="1503"/>
                </a:lnTo>
                <a:lnTo>
                  <a:pt x="231" y="1503"/>
                </a:lnTo>
                <a:lnTo>
                  <a:pt x="237" y="1502"/>
                </a:lnTo>
                <a:lnTo>
                  <a:pt x="242" y="1501"/>
                </a:lnTo>
                <a:lnTo>
                  <a:pt x="245" y="1500"/>
                </a:lnTo>
                <a:lnTo>
                  <a:pt x="248" y="1498"/>
                </a:lnTo>
                <a:lnTo>
                  <a:pt x="251" y="1493"/>
                </a:lnTo>
                <a:lnTo>
                  <a:pt x="256" y="1488"/>
                </a:lnTo>
                <a:lnTo>
                  <a:pt x="256" y="1488"/>
                </a:lnTo>
                <a:lnTo>
                  <a:pt x="258" y="1487"/>
                </a:lnTo>
                <a:lnTo>
                  <a:pt x="263" y="1487"/>
                </a:lnTo>
                <a:lnTo>
                  <a:pt x="269" y="1488"/>
                </a:lnTo>
                <a:lnTo>
                  <a:pt x="275" y="1490"/>
                </a:lnTo>
                <a:lnTo>
                  <a:pt x="289" y="1496"/>
                </a:lnTo>
                <a:lnTo>
                  <a:pt x="299" y="1501"/>
                </a:lnTo>
                <a:lnTo>
                  <a:pt x="299" y="1501"/>
                </a:lnTo>
                <a:lnTo>
                  <a:pt x="303" y="1503"/>
                </a:lnTo>
                <a:lnTo>
                  <a:pt x="309" y="1504"/>
                </a:lnTo>
                <a:lnTo>
                  <a:pt x="329" y="1506"/>
                </a:lnTo>
                <a:lnTo>
                  <a:pt x="349" y="1507"/>
                </a:lnTo>
                <a:lnTo>
                  <a:pt x="367" y="1508"/>
                </a:lnTo>
                <a:lnTo>
                  <a:pt x="367" y="1508"/>
                </a:lnTo>
                <a:lnTo>
                  <a:pt x="376" y="1507"/>
                </a:lnTo>
                <a:lnTo>
                  <a:pt x="384" y="1506"/>
                </a:lnTo>
                <a:lnTo>
                  <a:pt x="393" y="1504"/>
                </a:lnTo>
                <a:lnTo>
                  <a:pt x="402" y="1501"/>
                </a:lnTo>
                <a:lnTo>
                  <a:pt x="409" y="1496"/>
                </a:lnTo>
                <a:lnTo>
                  <a:pt x="415" y="1493"/>
                </a:lnTo>
                <a:lnTo>
                  <a:pt x="419" y="1489"/>
                </a:lnTo>
                <a:lnTo>
                  <a:pt x="420" y="1485"/>
                </a:lnTo>
                <a:lnTo>
                  <a:pt x="420" y="1485"/>
                </a:lnTo>
                <a:lnTo>
                  <a:pt x="420" y="1482"/>
                </a:lnTo>
                <a:lnTo>
                  <a:pt x="419" y="1480"/>
                </a:lnTo>
                <a:lnTo>
                  <a:pt x="415" y="1476"/>
                </a:lnTo>
                <a:lnTo>
                  <a:pt x="409" y="1473"/>
                </a:lnTo>
                <a:lnTo>
                  <a:pt x="402" y="1470"/>
                </a:lnTo>
                <a:lnTo>
                  <a:pt x="393" y="1467"/>
                </a:lnTo>
                <a:lnTo>
                  <a:pt x="386" y="1466"/>
                </a:lnTo>
                <a:lnTo>
                  <a:pt x="369" y="1464"/>
                </a:lnTo>
                <a:lnTo>
                  <a:pt x="369" y="1464"/>
                </a:lnTo>
                <a:lnTo>
                  <a:pt x="362" y="1463"/>
                </a:lnTo>
                <a:lnTo>
                  <a:pt x="357" y="1462"/>
                </a:lnTo>
                <a:lnTo>
                  <a:pt x="351" y="1460"/>
                </a:lnTo>
                <a:lnTo>
                  <a:pt x="347" y="1458"/>
                </a:lnTo>
                <a:lnTo>
                  <a:pt x="338" y="1451"/>
                </a:lnTo>
                <a:lnTo>
                  <a:pt x="331" y="1443"/>
                </a:lnTo>
                <a:lnTo>
                  <a:pt x="331" y="1443"/>
                </a:lnTo>
                <a:lnTo>
                  <a:pt x="305" y="1414"/>
                </a:lnTo>
                <a:lnTo>
                  <a:pt x="292" y="1400"/>
                </a:lnTo>
                <a:lnTo>
                  <a:pt x="287" y="1396"/>
                </a:lnTo>
                <a:lnTo>
                  <a:pt x="284" y="1394"/>
                </a:lnTo>
                <a:lnTo>
                  <a:pt x="284" y="1394"/>
                </a:lnTo>
                <a:lnTo>
                  <a:pt x="279" y="1392"/>
                </a:lnTo>
                <a:lnTo>
                  <a:pt x="276" y="1390"/>
                </a:lnTo>
                <a:lnTo>
                  <a:pt x="275" y="1387"/>
                </a:lnTo>
                <a:lnTo>
                  <a:pt x="275" y="1386"/>
                </a:lnTo>
                <a:lnTo>
                  <a:pt x="275" y="1385"/>
                </a:lnTo>
                <a:lnTo>
                  <a:pt x="275" y="1385"/>
                </a:lnTo>
                <a:lnTo>
                  <a:pt x="280" y="1374"/>
                </a:lnTo>
                <a:lnTo>
                  <a:pt x="289" y="1351"/>
                </a:lnTo>
                <a:lnTo>
                  <a:pt x="305" y="1311"/>
                </a:lnTo>
                <a:lnTo>
                  <a:pt x="305" y="1311"/>
                </a:lnTo>
                <a:lnTo>
                  <a:pt x="306" y="1305"/>
                </a:lnTo>
                <a:lnTo>
                  <a:pt x="308" y="1298"/>
                </a:lnTo>
                <a:lnTo>
                  <a:pt x="311" y="1276"/>
                </a:lnTo>
                <a:lnTo>
                  <a:pt x="316" y="1240"/>
                </a:lnTo>
                <a:lnTo>
                  <a:pt x="316" y="1240"/>
                </a:lnTo>
                <a:lnTo>
                  <a:pt x="321" y="1203"/>
                </a:lnTo>
                <a:lnTo>
                  <a:pt x="324" y="1183"/>
                </a:lnTo>
                <a:lnTo>
                  <a:pt x="328" y="1170"/>
                </a:lnTo>
                <a:lnTo>
                  <a:pt x="328" y="1170"/>
                </a:lnTo>
                <a:lnTo>
                  <a:pt x="331" y="1154"/>
                </a:lnTo>
                <a:lnTo>
                  <a:pt x="335" y="1125"/>
                </a:lnTo>
                <a:lnTo>
                  <a:pt x="342" y="1078"/>
                </a:lnTo>
                <a:lnTo>
                  <a:pt x="342" y="1078"/>
                </a:lnTo>
                <a:lnTo>
                  <a:pt x="345" y="1031"/>
                </a:lnTo>
                <a:lnTo>
                  <a:pt x="346" y="1004"/>
                </a:lnTo>
                <a:lnTo>
                  <a:pt x="348" y="985"/>
                </a:lnTo>
                <a:lnTo>
                  <a:pt x="348" y="985"/>
                </a:lnTo>
                <a:lnTo>
                  <a:pt x="351" y="950"/>
                </a:lnTo>
                <a:lnTo>
                  <a:pt x="353" y="910"/>
                </a:lnTo>
                <a:lnTo>
                  <a:pt x="353" y="910"/>
                </a:lnTo>
                <a:lnTo>
                  <a:pt x="356" y="878"/>
                </a:lnTo>
                <a:lnTo>
                  <a:pt x="358" y="860"/>
                </a:lnTo>
                <a:lnTo>
                  <a:pt x="358" y="860"/>
                </a:lnTo>
                <a:lnTo>
                  <a:pt x="362" y="862"/>
                </a:lnTo>
                <a:lnTo>
                  <a:pt x="366" y="864"/>
                </a:lnTo>
                <a:lnTo>
                  <a:pt x="371" y="868"/>
                </a:lnTo>
                <a:lnTo>
                  <a:pt x="375" y="874"/>
                </a:lnTo>
                <a:lnTo>
                  <a:pt x="381" y="882"/>
                </a:lnTo>
                <a:lnTo>
                  <a:pt x="384" y="885"/>
                </a:lnTo>
                <a:lnTo>
                  <a:pt x="384" y="885"/>
                </a:lnTo>
                <a:lnTo>
                  <a:pt x="387" y="859"/>
                </a:lnTo>
                <a:lnTo>
                  <a:pt x="387" y="859"/>
                </a:lnTo>
                <a:lnTo>
                  <a:pt x="392" y="861"/>
                </a:lnTo>
                <a:lnTo>
                  <a:pt x="404" y="865"/>
                </a:lnTo>
                <a:lnTo>
                  <a:pt x="404" y="865"/>
                </a:lnTo>
                <a:lnTo>
                  <a:pt x="406" y="867"/>
                </a:lnTo>
                <a:lnTo>
                  <a:pt x="408" y="869"/>
                </a:lnTo>
                <a:lnTo>
                  <a:pt x="409" y="873"/>
                </a:lnTo>
                <a:lnTo>
                  <a:pt x="409" y="877"/>
                </a:lnTo>
                <a:lnTo>
                  <a:pt x="408" y="883"/>
                </a:lnTo>
                <a:lnTo>
                  <a:pt x="407" y="890"/>
                </a:lnTo>
                <a:lnTo>
                  <a:pt x="407" y="890"/>
                </a:lnTo>
                <a:lnTo>
                  <a:pt x="407" y="898"/>
                </a:lnTo>
                <a:lnTo>
                  <a:pt x="409" y="913"/>
                </a:lnTo>
                <a:lnTo>
                  <a:pt x="411" y="929"/>
                </a:lnTo>
                <a:lnTo>
                  <a:pt x="412" y="940"/>
                </a:lnTo>
                <a:lnTo>
                  <a:pt x="412" y="940"/>
                </a:lnTo>
                <a:lnTo>
                  <a:pt x="411" y="950"/>
                </a:lnTo>
                <a:lnTo>
                  <a:pt x="409" y="964"/>
                </a:lnTo>
                <a:lnTo>
                  <a:pt x="405" y="980"/>
                </a:lnTo>
                <a:lnTo>
                  <a:pt x="405" y="980"/>
                </a:lnTo>
                <a:lnTo>
                  <a:pt x="411" y="982"/>
                </a:lnTo>
                <a:lnTo>
                  <a:pt x="419" y="984"/>
                </a:lnTo>
                <a:lnTo>
                  <a:pt x="429" y="985"/>
                </a:lnTo>
                <a:lnTo>
                  <a:pt x="429" y="985"/>
                </a:lnTo>
                <a:lnTo>
                  <a:pt x="436" y="1013"/>
                </a:lnTo>
                <a:lnTo>
                  <a:pt x="445" y="1042"/>
                </a:lnTo>
                <a:lnTo>
                  <a:pt x="445" y="1042"/>
                </a:lnTo>
                <a:lnTo>
                  <a:pt x="455" y="1071"/>
                </a:lnTo>
                <a:lnTo>
                  <a:pt x="460" y="1087"/>
                </a:lnTo>
                <a:lnTo>
                  <a:pt x="461" y="1094"/>
                </a:lnTo>
                <a:lnTo>
                  <a:pt x="462" y="1100"/>
                </a:lnTo>
                <a:lnTo>
                  <a:pt x="462" y="1100"/>
                </a:lnTo>
                <a:lnTo>
                  <a:pt x="462" y="1107"/>
                </a:lnTo>
                <a:lnTo>
                  <a:pt x="463" y="1114"/>
                </a:lnTo>
                <a:lnTo>
                  <a:pt x="466" y="1130"/>
                </a:lnTo>
                <a:lnTo>
                  <a:pt x="470" y="1146"/>
                </a:lnTo>
                <a:lnTo>
                  <a:pt x="471" y="1154"/>
                </a:lnTo>
                <a:lnTo>
                  <a:pt x="471" y="1160"/>
                </a:lnTo>
                <a:lnTo>
                  <a:pt x="471" y="1160"/>
                </a:lnTo>
                <a:lnTo>
                  <a:pt x="474" y="1181"/>
                </a:lnTo>
                <a:lnTo>
                  <a:pt x="476" y="1212"/>
                </a:lnTo>
                <a:lnTo>
                  <a:pt x="480" y="1244"/>
                </a:lnTo>
                <a:lnTo>
                  <a:pt x="483" y="1266"/>
                </a:lnTo>
                <a:lnTo>
                  <a:pt x="483" y="1266"/>
                </a:lnTo>
                <a:lnTo>
                  <a:pt x="493" y="1311"/>
                </a:lnTo>
                <a:lnTo>
                  <a:pt x="499" y="1340"/>
                </a:lnTo>
                <a:lnTo>
                  <a:pt x="504" y="1363"/>
                </a:lnTo>
                <a:lnTo>
                  <a:pt x="504" y="1363"/>
                </a:lnTo>
                <a:lnTo>
                  <a:pt x="505" y="1384"/>
                </a:lnTo>
                <a:lnTo>
                  <a:pt x="505" y="1404"/>
                </a:lnTo>
                <a:lnTo>
                  <a:pt x="504" y="1421"/>
                </a:lnTo>
                <a:lnTo>
                  <a:pt x="502" y="1432"/>
                </a:lnTo>
                <a:lnTo>
                  <a:pt x="502" y="1432"/>
                </a:lnTo>
                <a:lnTo>
                  <a:pt x="499" y="1437"/>
                </a:lnTo>
                <a:lnTo>
                  <a:pt x="496" y="1444"/>
                </a:lnTo>
                <a:lnTo>
                  <a:pt x="486" y="1458"/>
                </a:lnTo>
                <a:lnTo>
                  <a:pt x="477" y="1474"/>
                </a:lnTo>
                <a:lnTo>
                  <a:pt x="468" y="1487"/>
                </a:lnTo>
                <a:lnTo>
                  <a:pt x="468" y="1487"/>
                </a:lnTo>
                <a:lnTo>
                  <a:pt x="465" y="1492"/>
                </a:lnTo>
                <a:lnTo>
                  <a:pt x="460" y="1496"/>
                </a:lnTo>
                <a:lnTo>
                  <a:pt x="454" y="1500"/>
                </a:lnTo>
                <a:lnTo>
                  <a:pt x="448" y="1503"/>
                </a:lnTo>
                <a:lnTo>
                  <a:pt x="435" y="1509"/>
                </a:lnTo>
                <a:lnTo>
                  <a:pt x="429" y="1513"/>
                </a:lnTo>
                <a:lnTo>
                  <a:pt x="422" y="1517"/>
                </a:lnTo>
                <a:lnTo>
                  <a:pt x="422" y="1517"/>
                </a:lnTo>
                <a:lnTo>
                  <a:pt x="417" y="1521"/>
                </a:lnTo>
                <a:lnTo>
                  <a:pt x="415" y="1525"/>
                </a:lnTo>
                <a:lnTo>
                  <a:pt x="413" y="1529"/>
                </a:lnTo>
                <a:lnTo>
                  <a:pt x="415" y="1532"/>
                </a:lnTo>
                <a:lnTo>
                  <a:pt x="418" y="1535"/>
                </a:lnTo>
                <a:lnTo>
                  <a:pt x="420" y="1537"/>
                </a:lnTo>
                <a:lnTo>
                  <a:pt x="426" y="1539"/>
                </a:lnTo>
                <a:lnTo>
                  <a:pt x="426" y="1539"/>
                </a:lnTo>
                <a:lnTo>
                  <a:pt x="437" y="1539"/>
                </a:lnTo>
                <a:lnTo>
                  <a:pt x="456" y="1538"/>
                </a:lnTo>
                <a:lnTo>
                  <a:pt x="476" y="1538"/>
                </a:lnTo>
                <a:lnTo>
                  <a:pt x="483" y="1538"/>
                </a:lnTo>
                <a:lnTo>
                  <a:pt x="489" y="1538"/>
                </a:lnTo>
                <a:lnTo>
                  <a:pt x="489" y="1538"/>
                </a:lnTo>
                <a:lnTo>
                  <a:pt x="492" y="1538"/>
                </a:lnTo>
                <a:lnTo>
                  <a:pt x="495" y="1537"/>
                </a:lnTo>
                <a:lnTo>
                  <a:pt x="499" y="1535"/>
                </a:lnTo>
                <a:lnTo>
                  <a:pt x="503" y="1533"/>
                </a:lnTo>
                <a:lnTo>
                  <a:pt x="509" y="1525"/>
                </a:lnTo>
                <a:lnTo>
                  <a:pt x="511" y="1522"/>
                </a:lnTo>
                <a:lnTo>
                  <a:pt x="512" y="1519"/>
                </a:lnTo>
                <a:lnTo>
                  <a:pt x="512" y="1519"/>
                </a:lnTo>
                <a:lnTo>
                  <a:pt x="517" y="1510"/>
                </a:lnTo>
                <a:lnTo>
                  <a:pt x="522" y="1502"/>
                </a:lnTo>
                <a:lnTo>
                  <a:pt x="528" y="1493"/>
                </a:lnTo>
                <a:lnTo>
                  <a:pt x="535" y="1487"/>
                </a:lnTo>
                <a:lnTo>
                  <a:pt x="535" y="1487"/>
                </a:lnTo>
                <a:lnTo>
                  <a:pt x="541" y="1481"/>
                </a:lnTo>
                <a:lnTo>
                  <a:pt x="547" y="1478"/>
                </a:lnTo>
                <a:lnTo>
                  <a:pt x="550" y="1477"/>
                </a:lnTo>
                <a:lnTo>
                  <a:pt x="552" y="1477"/>
                </a:lnTo>
                <a:lnTo>
                  <a:pt x="553" y="1477"/>
                </a:lnTo>
                <a:lnTo>
                  <a:pt x="554" y="1479"/>
                </a:lnTo>
                <a:lnTo>
                  <a:pt x="554" y="1479"/>
                </a:lnTo>
                <a:lnTo>
                  <a:pt x="554" y="1489"/>
                </a:lnTo>
                <a:lnTo>
                  <a:pt x="553" y="1504"/>
                </a:lnTo>
                <a:lnTo>
                  <a:pt x="552" y="1524"/>
                </a:lnTo>
                <a:lnTo>
                  <a:pt x="552" y="1524"/>
                </a:lnTo>
                <a:lnTo>
                  <a:pt x="557" y="1525"/>
                </a:lnTo>
                <a:lnTo>
                  <a:pt x="564" y="1525"/>
                </a:lnTo>
                <a:lnTo>
                  <a:pt x="576" y="1524"/>
                </a:lnTo>
                <a:lnTo>
                  <a:pt x="584" y="1522"/>
                </a:lnTo>
                <a:lnTo>
                  <a:pt x="588" y="1521"/>
                </a:lnTo>
                <a:lnTo>
                  <a:pt x="588" y="1521"/>
                </a:lnTo>
                <a:lnTo>
                  <a:pt x="588" y="1511"/>
                </a:lnTo>
                <a:lnTo>
                  <a:pt x="588" y="1490"/>
                </a:lnTo>
                <a:lnTo>
                  <a:pt x="588" y="1490"/>
                </a:lnTo>
                <a:lnTo>
                  <a:pt x="588" y="1479"/>
                </a:lnTo>
                <a:lnTo>
                  <a:pt x="590" y="1467"/>
                </a:lnTo>
                <a:lnTo>
                  <a:pt x="591" y="1455"/>
                </a:lnTo>
                <a:lnTo>
                  <a:pt x="593" y="1441"/>
                </a:lnTo>
                <a:lnTo>
                  <a:pt x="593" y="1441"/>
                </a:lnTo>
                <a:lnTo>
                  <a:pt x="592" y="1434"/>
                </a:lnTo>
                <a:lnTo>
                  <a:pt x="590" y="1427"/>
                </a:lnTo>
                <a:lnTo>
                  <a:pt x="587" y="1420"/>
                </a:lnTo>
                <a:lnTo>
                  <a:pt x="584" y="1414"/>
                </a:lnTo>
                <a:lnTo>
                  <a:pt x="577" y="1403"/>
                </a:lnTo>
                <a:lnTo>
                  <a:pt x="571" y="1394"/>
                </a:lnTo>
                <a:lnTo>
                  <a:pt x="571" y="1394"/>
                </a:lnTo>
                <a:lnTo>
                  <a:pt x="570" y="1390"/>
                </a:lnTo>
                <a:lnTo>
                  <a:pt x="569" y="1382"/>
                </a:lnTo>
                <a:lnTo>
                  <a:pt x="567" y="1359"/>
                </a:lnTo>
                <a:lnTo>
                  <a:pt x="565" y="1320"/>
                </a:lnTo>
                <a:lnTo>
                  <a:pt x="565" y="1320"/>
                </a:lnTo>
                <a:lnTo>
                  <a:pt x="566" y="1257"/>
                </a:lnTo>
                <a:lnTo>
                  <a:pt x="566" y="1257"/>
                </a:lnTo>
                <a:lnTo>
                  <a:pt x="591" y="1312"/>
                </a:lnTo>
                <a:lnTo>
                  <a:pt x="591" y="1312"/>
                </a:lnTo>
                <a:lnTo>
                  <a:pt x="607" y="1348"/>
                </a:lnTo>
                <a:lnTo>
                  <a:pt x="617" y="1371"/>
                </a:lnTo>
                <a:lnTo>
                  <a:pt x="624" y="1385"/>
                </a:lnTo>
                <a:lnTo>
                  <a:pt x="624" y="1385"/>
                </a:lnTo>
                <a:lnTo>
                  <a:pt x="628" y="1394"/>
                </a:lnTo>
                <a:lnTo>
                  <a:pt x="631" y="1408"/>
                </a:lnTo>
                <a:lnTo>
                  <a:pt x="634" y="1421"/>
                </a:lnTo>
                <a:lnTo>
                  <a:pt x="635" y="1430"/>
                </a:lnTo>
                <a:lnTo>
                  <a:pt x="635" y="1430"/>
                </a:lnTo>
                <a:lnTo>
                  <a:pt x="635" y="1433"/>
                </a:lnTo>
                <a:lnTo>
                  <a:pt x="636" y="1436"/>
                </a:lnTo>
                <a:lnTo>
                  <a:pt x="639" y="1447"/>
                </a:lnTo>
                <a:lnTo>
                  <a:pt x="646" y="1466"/>
                </a:lnTo>
                <a:lnTo>
                  <a:pt x="646" y="1466"/>
                </a:lnTo>
                <a:lnTo>
                  <a:pt x="651" y="1482"/>
                </a:lnTo>
                <a:lnTo>
                  <a:pt x="657" y="1502"/>
                </a:lnTo>
                <a:lnTo>
                  <a:pt x="657" y="1502"/>
                </a:lnTo>
                <a:lnTo>
                  <a:pt x="664" y="1518"/>
                </a:lnTo>
                <a:lnTo>
                  <a:pt x="666" y="1525"/>
                </a:lnTo>
                <a:lnTo>
                  <a:pt x="666" y="1533"/>
                </a:lnTo>
                <a:lnTo>
                  <a:pt x="666" y="1533"/>
                </a:lnTo>
                <a:lnTo>
                  <a:pt x="667" y="1542"/>
                </a:lnTo>
                <a:lnTo>
                  <a:pt x="668" y="1550"/>
                </a:lnTo>
                <a:lnTo>
                  <a:pt x="670" y="1561"/>
                </a:lnTo>
                <a:lnTo>
                  <a:pt x="674" y="1571"/>
                </a:lnTo>
                <a:lnTo>
                  <a:pt x="674" y="1571"/>
                </a:lnTo>
                <a:lnTo>
                  <a:pt x="678" y="1575"/>
                </a:lnTo>
                <a:lnTo>
                  <a:pt x="682" y="1577"/>
                </a:lnTo>
                <a:lnTo>
                  <a:pt x="688" y="1578"/>
                </a:lnTo>
                <a:lnTo>
                  <a:pt x="695" y="1578"/>
                </a:lnTo>
                <a:lnTo>
                  <a:pt x="710" y="1577"/>
                </a:lnTo>
                <a:lnTo>
                  <a:pt x="723" y="1574"/>
                </a:lnTo>
                <a:lnTo>
                  <a:pt x="723" y="1574"/>
                </a:lnTo>
                <a:lnTo>
                  <a:pt x="727" y="1572"/>
                </a:lnTo>
                <a:lnTo>
                  <a:pt x="731" y="1568"/>
                </a:lnTo>
                <a:lnTo>
                  <a:pt x="733" y="1565"/>
                </a:lnTo>
                <a:lnTo>
                  <a:pt x="736" y="1561"/>
                </a:lnTo>
                <a:lnTo>
                  <a:pt x="737" y="1551"/>
                </a:lnTo>
                <a:lnTo>
                  <a:pt x="738" y="1537"/>
                </a:lnTo>
                <a:lnTo>
                  <a:pt x="738" y="1537"/>
                </a:lnTo>
                <a:lnTo>
                  <a:pt x="739" y="1531"/>
                </a:lnTo>
                <a:lnTo>
                  <a:pt x="738" y="1527"/>
                </a:lnTo>
                <a:lnTo>
                  <a:pt x="737" y="1522"/>
                </a:lnTo>
                <a:lnTo>
                  <a:pt x="734" y="1519"/>
                </a:lnTo>
                <a:lnTo>
                  <a:pt x="730" y="1515"/>
                </a:lnTo>
                <a:lnTo>
                  <a:pt x="726" y="1509"/>
                </a:lnTo>
                <a:lnTo>
                  <a:pt x="726" y="1509"/>
                </a:lnTo>
                <a:lnTo>
                  <a:pt x="719" y="1496"/>
                </a:lnTo>
                <a:lnTo>
                  <a:pt x="717" y="1489"/>
                </a:lnTo>
                <a:lnTo>
                  <a:pt x="716" y="1481"/>
                </a:lnTo>
                <a:lnTo>
                  <a:pt x="716" y="1481"/>
                </a:lnTo>
                <a:close/>
                <a:moveTo>
                  <a:pt x="476" y="371"/>
                </a:moveTo>
                <a:lnTo>
                  <a:pt x="476" y="371"/>
                </a:lnTo>
                <a:lnTo>
                  <a:pt x="479" y="365"/>
                </a:lnTo>
                <a:lnTo>
                  <a:pt x="483" y="359"/>
                </a:lnTo>
                <a:lnTo>
                  <a:pt x="492" y="350"/>
                </a:lnTo>
                <a:lnTo>
                  <a:pt x="492" y="350"/>
                </a:lnTo>
                <a:lnTo>
                  <a:pt x="494" y="345"/>
                </a:lnTo>
                <a:lnTo>
                  <a:pt x="496" y="341"/>
                </a:lnTo>
                <a:lnTo>
                  <a:pt x="498" y="333"/>
                </a:lnTo>
                <a:lnTo>
                  <a:pt x="498" y="333"/>
                </a:lnTo>
                <a:lnTo>
                  <a:pt x="499" y="331"/>
                </a:lnTo>
                <a:lnTo>
                  <a:pt x="500" y="330"/>
                </a:lnTo>
                <a:lnTo>
                  <a:pt x="503" y="330"/>
                </a:lnTo>
                <a:lnTo>
                  <a:pt x="504" y="331"/>
                </a:lnTo>
                <a:lnTo>
                  <a:pt x="504" y="331"/>
                </a:lnTo>
                <a:lnTo>
                  <a:pt x="508" y="337"/>
                </a:lnTo>
                <a:lnTo>
                  <a:pt x="508" y="337"/>
                </a:lnTo>
                <a:lnTo>
                  <a:pt x="512" y="342"/>
                </a:lnTo>
                <a:lnTo>
                  <a:pt x="515" y="346"/>
                </a:lnTo>
                <a:lnTo>
                  <a:pt x="517" y="353"/>
                </a:lnTo>
                <a:lnTo>
                  <a:pt x="517" y="353"/>
                </a:lnTo>
                <a:lnTo>
                  <a:pt x="515" y="375"/>
                </a:lnTo>
                <a:lnTo>
                  <a:pt x="515" y="388"/>
                </a:lnTo>
                <a:lnTo>
                  <a:pt x="514" y="396"/>
                </a:lnTo>
                <a:lnTo>
                  <a:pt x="514" y="396"/>
                </a:lnTo>
                <a:lnTo>
                  <a:pt x="513" y="407"/>
                </a:lnTo>
                <a:lnTo>
                  <a:pt x="513" y="407"/>
                </a:lnTo>
                <a:lnTo>
                  <a:pt x="515" y="401"/>
                </a:lnTo>
                <a:lnTo>
                  <a:pt x="518" y="396"/>
                </a:lnTo>
                <a:lnTo>
                  <a:pt x="522" y="390"/>
                </a:lnTo>
                <a:lnTo>
                  <a:pt x="522" y="390"/>
                </a:lnTo>
                <a:lnTo>
                  <a:pt x="526" y="386"/>
                </a:lnTo>
                <a:lnTo>
                  <a:pt x="531" y="381"/>
                </a:lnTo>
                <a:lnTo>
                  <a:pt x="537" y="372"/>
                </a:lnTo>
                <a:lnTo>
                  <a:pt x="537" y="372"/>
                </a:lnTo>
                <a:lnTo>
                  <a:pt x="544" y="357"/>
                </a:lnTo>
                <a:lnTo>
                  <a:pt x="550" y="348"/>
                </a:lnTo>
                <a:lnTo>
                  <a:pt x="554" y="342"/>
                </a:lnTo>
                <a:lnTo>
                  <a:pt x="554" y="342"/>
                </a:lnTo>
                <a:lnTo>
                  <a:pt x="559" y="337"/>
                </a:lnTo>
                <a:lnTo>
                  <a:pt x="566" y="328"/>
                </a:lnTo>
                <a:lnTo>
                  <a:pt x="576" y="313"/>
                </a:lnTo>
                <a:lnTo>
                  <a:pt x="576" y="313"/>
                </a:lnTo>
                <a:lnTo>
                  <a:pt x="578" y="311"/>
                </a:lnTo>
                <a:lnTo>
                  <a:pt x="581" y="310"/>
                </a:lnTo>
                <a:lnTo>
                  <a:pt x="584" y="312"/>
                </a:lnTo>
                <a:lnTo>
                  <a:pt x="586" y="316"/>
                </a:lnTo>
                <a:lnTo>
                  <a:pt x="586" y="316"/>
                </a:lnTo>
                <a:lnTo>
                  <a:pt x="594" y="327"/>
                </a:lnTo>
                <a:lnTo>
                  <a:pt x="598" y="332"/>
                </a:lnTo>
                <a:lnTo>
                  <a:pt x="601" y="334"/>
                </a:lnTo>
                <a:lnTo>
                  <a:pt x="601" y="334"/>
                </a:lnTo>
                <a:lnTo>
                  <a:pt x="604" y="337"/>
                </a:lnTo>
                <a:lnTo>
                  <a:pt x="605" y="338"/>
                </a:lnTo>
                <a:lnTo>
                  <a:pt x="606" y="341"/>
                </a:lnTo>
                <a:lnTo>
                  <a:pt x="605" y="344"/>
                </a:lnTo>
                <a:lnTo>
                  <a:pt x="605" y="344"/>
                </a:lnTo>
                <a:lnTo>
                  <a:pt x="600" y="358"/>
                </a:lnTo>
                <a:lnTo>
                  <a:pt x="598" y="367"/>
                </a:lnTo>
                <a:lnTo>
                  <a:pt x="597" y="374"/>
                </a:lnTo>
                <a:lnTo>
                  <a:pt x="597" y="374"/>
                </a:lnTo>
                <a:lnTo>
                  <a:pt x="597" y="381"/>
                </a:lnTo>
                <a:lnTo>
                  <a:pt x="597" y="385"/>
                </a:lnTo>
                <a:lnTo>
                  <a:pt x="597" y="387"/>
                </a:lnTo>
                <a:lnTo>
                  <a:pt x="596" y="387"/>
                </a:lnTo>
                <a:lnTo>
                  <a:pt x="595" y="387"/>
                </a:lnTo>
                <a:lnTo>
                  <a:pt x="592" y="387"/>
                </a:lnTo>
                <a:lnTo>
                  <a:pt x="592" y="387"/>
                </a:lnTo>
                <a:lnTo>
                  <a:pt x="578" y="382"/>
                </a:lnTo>
                <a:lnTo>
                  <a:pt x="572" y="380"/>
                </a:lnTo>
                <a:lnTo>
                  <a:pt x="569" y="377"/>
                </a:lnTo>
                <a:lnTo>
                  <a:pt x="569" y="377"/>
                </a:lnTo>
                <a:lnTo>
                  <a:pt x="561" y="370"/>
                </a:lnTo>
                <a:lnTo>
                  <a:pt x="557" y="367"/>
                </a:lnTo>
                <a:lnTo>
                  <a:pt x="554" y="365"/>
                </a:lnTo>
                <a:lnTo>
                  <a:pt x="554" y="365"/>
                </a:lnTo>
                <a:lnTo>
                  <a:pt x="552" y="366"/>
                </a:lnTo>
                <a:lnTo>
                  <a:pt x="551" y="367"/>
                </a:lnTo>
                <a:lnTo>
                  <a:pt x="548" y="372"/>
                </a:lnTo>
                <a:lnTo>
                  <a:pt x="548" y="372"/>
                </a:lnTo>
                <a:lnTo>
                  <a:pt x="540" y="385"/>
                </a:lnTo>
                <a:lnTo>
                  <a:pt x="532" y="400"/>
                </a:lnTo>
                <a:lnTo>
                  <a:pt x="532" y="400"/>
                </a:lnTo>
                <a:lnTo>
                  <a:pt x="522" y="418"/>
                </a:lnTo>
                <a:lnTo>
                  <a:pt x="511" y="436"/>
                </a:lnTo>
                <a:lnTo>
                  <a:pt x="511" y="436"/>
                </a:lnTo>
                <a:lnTo>
                  <a:pt x="507" y="444"/>
                </a:lnTo>
                <a:lnTo>
                  <a:pt x="505" y="446"/>
                </a:lnTo>
                <a:lnTo>
                  <a:pt x="505" y="446"/>
                </a:lnTo>
                <a:lnTo>
                  <a:pt x="507" y="427"/>
                </a:lnTo>
                <a:lnTo>
                  <a:pt x="507" y="427"/>
                </a:lnTo>
                <a:lnTo>
                  <a:pt x="509" y="418"/>
                </a:lnTo>
                <a:lnTo>
                  <a:pt x="508" y="414"/>
                </a:lnTo>
                <a:lnTo>
                  <a:pt x="507" y="410"/>
                </a:lnTo>
                <a:lnTo>
                  <a:pt x="507" y="410"/>
                </a:lnTo>
                <a:lnTo>
                  <a:pt x="505" y="406"/>
                </a:lnTo>
                <a:lnTo>
                  <a:pt x="503" y="403"/>
                </a:lnTo>
                <a:lnTo>
                  <a:pt x="503" y="400"/>
                </a:lnTo>
                <a:lnTo>
                  <a:pt x="504" y="398"/>
                </a:lnTo>
                <a:lnTo>
                  <a:pt x="504" y="398"/>
                </a:lnTo>
                <a:lnTo>
                  <a:pt x="505" y="395"/>
                </a:lnTo>
                <a:lnTo>
                  <a:pt x="507" y="391"/>
                </a:lnTo>
                <a:lnTo>
                  <a:pt x="507" y="390"/>
                </a:lnTo>
                <a:lnTo>
                  <a:pt x="506" y="389"/>
                </a:lnTo>
                <a:lnTo>
                  <a:pt x="505" y="387"/>
                </a:lnTo>
                <a:lnTo>
                  <a:pt x="503" y="386"/>
                </a:lnTo>
                <a:lnTo>
                  <a:pt x="503" y="386"/>
                </a:lnTo>
                <a:lnTo>
                  <a:pt x="500" y="385"/>
                </a:lnTo>
                <a:lnTo>
                  <a:pt x="498" y="384"/>
                </a:lnTo>
                <a:lnTo>
                  <a:pt x="494" y="380"/>
                </a:lnTo>
                <a:lnTo>
                  <a:pt x="491" y="376"/>
                </a:lnTo>
                <a:lnTo>
                  <a:pt x="489" y="375"/>
                </a:lnTo>
                <a:lnTo>
                  <a:pt x="486" y="375"/>
                </a:lnTo>
                <a:lnTo>
                  <a:pt x="486" y="375"/>
                </a:lnTo>
                <a:lnTo>
                  <a:pt x="482" y="376"/>
                </a:lnTo>
                <a:lnTo>
                  <a:pt x="480" y="380"/>
                </a:lnTo>
                <a:lnTo>
                  <a:pt x="479" y="383"/>
                </a:lnTo>
                <a:lnTo>
                  <a:pt x="479" y="386"/>
                </a:lnTo>
                <a:lnTo>
                  <a:pt x="479" y="386"/>
                </a:lnTo>
                <a:lnTo>
                  <a:pt x="477" y="382"/>
                </a:lnTo>
                <a:lnTo>
                  <a:pt x="476" y="377"/>
                </a:lnTo>
                <a:lnTo>
                  <a:pt x="476" y="371"/>
                </a:lnTo>
                <a:lnTo>
                  <a:pt x="476" y="371"/>
                </a:lnTo>
                <a:close/>
                <a:moveTo>
                  <a:pt x="184" y="203"/>
                </a:moveTo>
                <a:lnTo>
                  <a:pt x="184" y="203"/>
                </a:lnTo>
                <a:lnTo>
                  <a:pt x="199" y="218"/>
                </a:lnTo>
                <a:lnTo>
                  <a:pt x="212" y="229"/>
                </a:lnTo>
                <a:lnTo>
                  <a:pt x="217" y="234"/>
                </a:lnTo>
                <a:lnTo>
                  <a:pt x="221" y="235"/>
                </a:lnTo>
                <a:lnTo>
                  <a:pt x="221" y="235"/>
                </a:lnTo>
                <a:lnTo>
                  <a:pt x="237" y="236"/>
                </a:lnTo>
                <a:lnTo>
                  <a:pt x="246" y="237"/>
                </a:lnTo>
                <a:lnTo>
                  <a:pt x="250" y="237"/>
                </a:lnTo>
                <a:lnTo>
                  <a:pt x="250" y="237"/>
                </a:lnTo>
                <a:lnTo>
                  <a:pt x="257" y="238"/>
                </a:lnTo>
                <a:lnTo>
                  <a:pt x="266" y="238"/>
                </a:lnTo>
                <a:lnTo>
                  <a:pt x="276" y="237"/>
                </a:lnTo>
                <a:lnTo>
                  <a:pt x="279" y="236"/>
                </a:lnTo>
                <a:lnTo>
                  <a:pt x="280" y="235"/>
                </a:lnTo>
                <a:lnTo>
                  <a:pt x="280" y="235"/>
                </a:lnTo>
                <a:lnTo>
                  <a:pt x="280" y="244"/>
                </a:lnTo>
                <a:lnTo>
                  <a:pt x="281" y="253"/>
                </a:lnTo>
                <a:lnTo>
                  <a:pt x="283" y="257"/>
                </a:lnTo>
                <a:lnTo>
                  <a:pt x="285" y="261"/>
                </a:lnTo>
                <a:lnTo>
                  <a:pt x="285" y="261"/>
                </a:lnTo>
                <a:lnTo>
                  <a:pt x="286" y="266"/>
                </a:lnTo>
                <a:lnTo>
                  <a:pt x="289" y="273"/>
                </a:lnTo>
                <a:lnTo>
                  <a:pt x="293" y="293"/>
                </a:lnTo>
                <a:lnTo>
                  <a:pt x="296" y="311"/>
                </a:lnTo>
                <a:lnTo>
                  <a:pt x="298" y="322"/>
                </a:lnTo>
                <a:lnTo>
                  <a:pt x="298" y="322"/>
                </a:lnTo>
                <a:lnTo>
                  <a:pt x="290" y="303"/>
                </a:lnTo>
                <a:lnTo>
                  <a:pt x="285" y="289"/>
                </a:lnTo>
                <a:lnTo>
                  <a:pt x="279" y="281"/>
                </a:lnTo>
                <a:lnTo>
                  <a:pt x="279" y="281"/>
                </a:lnTo>
                <a:lnTo>
                  <a:pt x="276" y="278"/>
                </a:lnTo>
                <a:lnTo>
                  <a:pt x="274" y="274"/>
                </a:lnTo>
                <a:lnTo>
                  <a:pt x="273" y="270"/>
                </a:lnTo>
                <a:lnTo>
                  <a:pt x="273" y="268"/>
                </a:lnTo>
                <a:lnTo>
                  <a:pt x="273" y="268"/>
                </a:lnTo>
                <a:lnTo>
                  <a:pt x="273" y="264"/>
                </a:lnTo>
                <a:lnTo>
                  <a:pt x="274" y="260"/>
                </a:lnTo>
                <a:lnTo>
                  <a:pt x="273" y="256"/>
                </a:lnTo>
                <a:lnTo>
                  <a:pt x="270" y="253"/>
                </a:lnTo>
                <a:lnTo>
                  <a:pt x="270" y="253"/>
                </a:lnTo>
                <a:lnTo>
                  <a:pt x="264" y="251"/>
                </a:lnTo>
                <a:lnTo>
                  <a:pt x="259" y="250"/>
                </a:lnTo>
                <a:lnTo>
                  <a:pt x="255" y="251"/>
                </a:lnTo>
                <a:lnTo>
                  <a:pt x="252" y="252"/>
                </a:lnTo>
                <a:lnTo>
                  <a:pt x="251" y="253"/>
                </a:lnTo>
                <a:lnTo>
                  <a:pt x="251" y="253"/>
                </a:lnTo>
                <a:lnTo>
                  <a:pt x="249" y="256"/>
                </a:lnTo>
                <a:lnTo>
                  <a:pt x="248" y="260"/>
                </a:lnTo>
                <a:lnTo>
                  <a:pt x="248" y="263"/>
                </a:lnTo>
                <a:lnTo>
                  <a:pt x="249" y="265"/>
                </a:lnTo>
                <a:lnTo>
                  <a:pt x="251" y="267"/>
                </a:lnTo>
                <a:lnTo>
                  <a:pt x="254" y="270"/>
                </a:lnTo>
                <a:lnTo>
                  <a:pt x="254" y="270"/>
                </a:lnTo>
                <a:lnTo>
                  <a:pt x="259" y="273"/>
                </a:lnTo>
                <a:lnTo>
                  <a:pt x="260" y="275"/>
                </a:lnTo>
                <a:lnTo>
                  <a:pt x="260" y="279"/>
                </a:lnTo>
                <a:lnTo>
                  <a:pt x="259" y="283"/>
                </a:lnTo>
                <a:lnTo>
                  <a:pt x="259" y="283"/>
                </a:lnTo>
                <a:lnTo>
                  <a:pt x="257" y="301"/>
                </a:lnTo>
                <a:lnTo>
                  <a:pt x="257" y="312"/>
                </a:lnTo>
                <a:lnTo>
                  <a:pt x="258" y="322"/>
                </a:lnTo>
                <a:lnTo>
                  <a:pt x="258" y="322"/>
                </a:lnTo>
                <a:lnTo>
                  <a:pt x="262" y="343"/>
                </a:lnTo>
                <a:lnTo>
                  <a:pt x="265" y="356"/>
                </a:lnTo>
                <a:lnTo>
                  <a:pt x="265" y="356"/>
                </a:lnTo>
                <a:lnTo>
                  <a:pt x="257" y="327"/>
                </a:lnTo>
                <a:lnTo>
                  <a:pt x="249" y="304"/>
                </a:lnTo>
                <a:lnTo>
                  <a:pt x="245" y="296"/>
                </a:lnTo>
                <a:lnTo>
                  <a:pt x="242" y="290"/>
                </a:lnTo>
                <a:lnTo>
                  <a:pt x="242" y="290"/>
                </a:lnTo>
                <a:lnTo>
                  <a:pt x="234" y="281"/>
                </a:lnTo>
                <a:lnTo>
                  <a:pt x="226" y="270"/>
                </a:lnTo>
                <a:lnTo>
                  <a:pt x="214" y="251"/>
                </a:lnTo>
                <a:lnTo>
                  <a:pt x="214" y="251"/>
                </a:lnTo>
                <a:lnTo>
                  <a:pt x="184" y="203"/>
                </a:lnTo>
                <a:lnTo>
                  <a:pt x="184" y="203"/>
                </a:lnTo>
                <a:close/>
                <a:moveTo>
                  <a:pt x="426" y="685"/>
                </a:moveTo>
                <a:lnTo>
                  <a:pt x="426" y="685"/>
                </a:lnTo>
                <a:lnTo>
                  <a:pt x="420" y="711"/>
                </a:lnTo>
                <a:lnTo>
                  <a:pt x="417" y="724"/>
                </a:lnTo>
                <a:lnTo>
                  <a:pt x="413" y="732"/>
                </a:lnTo>
                <a:lnTo>
                  <a:pt x="413" y="732"/>
                </a:lnTo>
                <a:lnTo>
                  <a:pt x="410" y="738"/>
                </a:lnTo>
                <a:lnTo>
                  <a:pt x="408" y="748"/>
                </a:lnTo>
                <a:lnTo>
                  <a:pt x="407" y="762"/>
                </a:lnTo>
                <a:lnTo>
                  <a:pt x="407" y="762"/>
                </a:lnTo>
                <a:lnTo>
                  <a:pt x="405" y="769"/>
                </a:lnTo>
                <a:lnTo>
                  <a:pt x="400" y="780"/>
                </a:lnTo>
                <a:lnTo>
                  <a:pt x="391" y="799"/>
                </a:lnTo>
                <a:lnTo>
                  <a:pt x="391" y="799"/>
                </a:lnTo>
                <a:lnTo>
                  <a:pt x="388" y="783"/>
                </a:lnTo>
                <a:lnTo>
                  <a:pt x="386" y="763"/>
                </a:lnTo>
                <a:lnTo>
                  <a:pt x="386" y="763"/>
                </a:lnTo>
                <a:lnTo>
                  <a:pt x="388" y="755"/>
                </a:lnTo>
                <a:lnTo>
                  <a:pt x="392" y="743"/>
                </a:lnTo>
                <a:lnTo>
                  <a:pt x="397" y="730"/>
                </a:lnTo>
                <a:lnTo>
                  <a:pt x="398" y="724"/>
                </a:lnTo>
                <a:lnTo>
                  <a:pt x="400" y="720"/>
                </a:lnTo>
                <a:lnTo>
                  <a:pt x="400" y="720"/>
                </a:lnTo>
                <a:lnTo>
                  <a:pt x="400" y="710"/>
                </a:lnTo>
                <a:lnTo>
                  <a:pt x="402" y="697"/>
                </a:lnTo>
                <a:lnTo>
                  <a:pt x="404" y="678"/>
                </a:lnTo>
                <a:lnTo>
                  <a:pt x="404" y="678"/>
                </a:lnTo>
                <a:lnTo>
                  <a:pt x="404" y="674"/>
                </a:lnTo>
                <a:lnTo>
                  <a:pt x="406" y="671"/>
                </a:lnTo>
                <a:lnTo>
                  <a:pt x="409" y="668"/>
                </a:lnTo>
                <a:lnTo>
                  <a:pt x="416" y="668"/>
                </a:lnTo>
                <a:lnTo>
                  <a:pt x="416" y="668"/>
                </a:lnTo>
                <a:lnTo>
                  <a:pt x="420" y="670"/>
                </a:lnTo>
                <a:lnTo>
                  <a:pt x="424" y="672"/>
                </a:lnTo>
                <a:lnTo>
                  <a:pt x="425" y="674"/>
                </a:lnTo>
                <a:lnTo>
                  <a:pt x="426" y="676"/>
                </a:lnTo>
                <a:lnTo>
                  <a:pt x="427" y="679"/>
                </a:lnTo>
                <a:lnTo>
                  <a:pt x="426" y="685"/>
                </a:lnTo>
                <a:lnTo>
                  <a:pt x="426" y="685"/>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102" name="Freeform 55"/>
          <p:cNvSpPr>
            <a:spLocks noEditPoints="1"/>
          </p:cNvSpPr>
          <p:nvPr/>
        </p:nvSpPr>
        <p:spPr bwMode="auto">
          <a:xfrm rot="21407145">
            <a:off x="10918507" y="3520650"/>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49" name="Text Box 12">
            <a:extLst>
              <a:ext uri="{FF2B5EF4-FFF2-40B4-BE49-F238E27FC236}">
                <a16:creationId xmlns:a16="http://schemas.microsoft.com/office/drawing/2014/main" id="{59EBF6B8-5359-4400-8B40-E53E4B66F8D7}"/>
              </a:ext>
            </a:extLst>
          </p:cNvPr>
          <p:cNvSpPr txBox="1">
            <a:spLocks noChangeArrowheads="1"/>
          </p:cNvSpPr>
          <p:nvPr/>
        </p:nvSpPr>
        <p:spPr bwMode="auto">
          <a:xfrm>
            <a:off x="9436459" y="4735326"/>
            <a:ext cx="2285287" cy="59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455613" indent="-455613"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fontAlgn="base">
              <a:spcBef>
                <a:spcPct val="0"/>
              </a:spcBef>
              <a:spcAft>
                <a:spcPct val="0"/>
              </a:spcAft>
              <a:defRPr kumimoji="1" sz="2400">
                <a:solidFill>
                  <a:schemeClr val="tx1"/>
                </a:solidFill>
                <a:latin typeface="Times New Roman" pitchFamily="18" charset="0"/>
                <a:ea typeface="新細明體" pitchFamily="18" charset="-120"/>
              </a:defRPr>
            </a:lvl6pPr>
            <a:lvl7pPr fontAlgn="base">
              <a:spcBef>
                <a:spcPct val="0"/>
              </a:spcBef>
              <a:spcAft>
                <a:spcPct val="0"/>
              </a:spcAft>
              <a:defRPr kumimoji="1" sz="2400">
                <a:solidFill>
                  <a:schemeClr val="tx1"/>
                </a:solidFill>
                <a:latin typeface="Times New Roman" pitchFamily="18" charset="0"/>
                <a:ea typeface="新細明體" pitchFamily="18" charset="-120"/>
              </a:defRPr>
            </a:lvl7pPr>
            <a:lvl8pPr fontAlgn="base">
              <a:spcBef>
                <a:spcPct val="0"/>
              </a:spcBef>
              <a:spcAft>
                <a:spcPct val="0"/>
              </a:spcAft>
              <a:defRPr kumimoji="1" sz="2400">
                <a:solidFill>
                  <a:schemeClr val="tx1"/>
                </a:solidFill>
                <a:latin typeface="Times New Roman" pitchFamily="18" charset="0"/>
                <a:ea typeface="新細明體" pitchFamily="18" charset="-120"/>
              </a:defRPr>
            </a:lvl8pPr>
            <a:lvl9pPr fontAlgn="base">
              <a:spcBef>
                <a:spcPct val="0"/>
              </a:spcBef>
              <a:spcAft>
                <a:spcPct val="0"/>
              </a:spcAft>
              <a:defRPr kumimoji="1" sz="2400">
                <a:solidFill>
                  <a:schemeClr val="tx1"/>
                </a:solidFill>
                <a:latin typeface="Times New Roman" pitchFamily="18" charset="0"/>
                <a:ea typeface="新細明體" pitchFamily="18" charset="-120"/>
              </a:defRPr>
            </a:lvl9pPr>
          </a:lstStyle>
          <a:p>
            <a:pPr marL="371364" indent="-371364">
              <a:lnSpc>
                <a:spcPts val="2399"/>
              </a:lnSpc>
              <a:buClr>
                <a:srgbClr val="FF0000"/>
              </a:buClr>
              <a:buFont typeface="Wingdings" panose="05000000000000000000" pitchFamily="2" charset="2"/>
              <a:buChar char="n"/>
            </a:pPr>
            <a:r>
              <a:rPr kumimoji="0" lang="zh-TW" altLang="en-US" sz="1799" b="1" dirty="0">
                <a:solidFill>
                  <a:srgbClr val="993300"/>
                </a:solidFill>
                <a:latin typeface="Arial" charset="0"/>
                <a:ea typeface="華康中黑體" pitchFamily="49" charset="-120"/>
                <a:cs typeface="Arial" charset="0"/>
              </a:rPr>
              <a:t>多久</a:t>
            </a:r>
            <a:r>
              <a:rPr kumimoji="0" lang="en-US" altLang="zh-TW" sz="1799" b="1" dirty="0">
                <a:solidFill>
                  <a:srgbClr val="993300"/>
                </a:solidFill>
                <a:latin typeface="Arial" charset="0"/>
                <a:ea typeface="華康中黑體" pitchFamily="49" charset="-120"/>
                <a:cs typeface="Arial" charset="0"/>
              </a:rPr>
              <a:t>(How often?)</a:t>
            </a:r>
          </a:p>
          <a:p>
            <a:pPr marL="371364" indent="-371364">
              <a:lnSpc>
                <a:spcPts val="23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多少</a:t>
            </a:r>
            <a:r>
              <a:rPr kumimoji="0" lang="en-US" altLang="zh-TW" sz="1799" b="1" dirty="0">
                <a:solidFill>
                  <a:srgbClr val="FF6600"/>
                </a:solidFill>
                <a:latin typeface="Arial" charset="0"/>
                <a:ea typeface="華康中黑體" pitchFamily="49" charset="-120"/>
                <a:cs typeface="Arial" charset="0"/>
              </a:rPr>
              <a:t>(How many?)</a:t>
            </a:r>
          </a:p>
        </p:txBody>
      </p:sp>
      <p:sp>
        <p:nvSpPr>
          <p:cNvPr id="50" name="Text Box 15">
            <a:extLst>
              <a:ext uri="{FF2B5EF4-FFF2-40B4-BE49-F238E27FC236}">
                <a16:creationId xmlns:a16="http://schemas.microsoft.com/office/drawing/2014/main" id="{96FA88FF-53E2-4152-8FFC-0B624D1554E3}"/>
              </a:ext>
            </a:extLst>
          </p:cNvPr>
          <p:cNvSpPr txBox="1">
            <a:spLocks noChangeArrowheads="1"/>
          </p:cNvSpPr>
          <p:nvPr/>
        </p:nvSpPr>
        <p:spPr bwMode="auto">
          <a:xfrm>
            <a:off x="9451895" y="1687458"/>
            <a:ext cx="1837041" cy="1970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455613" indent="-455613"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fontAlgn="base">
              <a:spcBef>
                <a:spcPct val="0"/>
              </a:spcBef>
              <a:spcAft>
                <a:spcPct val="0"/>
              </a:spcAft>
              <a:defRPr kumimoji="1" sz="2400">
                <a:solidFill>
                  <a:schemeClr val="tx1"/>
                </a:solidFill>
                <a:latin typeface="Times New Roman" pitchFamily="18" charset="0"/>
                <a:ea typeface="新細明體" pitchFamily="18" charset="-120"/>
              </a:defRPr>
            </a:lvl6pPr>
            <a:lvl7pPr fontAlgn="base">
              <a:spcBef>
                <a:spcPct val="0"/>
              </a:spcBef>
              <a:spcAft>
                <a:spcPct val="0"/>
              </a:spcAft>
              <a:defRPr kumimoji="1" sz="2400">
                <a:solidFill>
                  <a:schemeClr val="tx1"/>
                </a:solidFill>
                <a:latin typeface="Times New Roman" pitchFamily="18" charset="0"/>
                <a:ea typeface="新細明體" pitchFamily="18" charset="-120"/>
              </a:defRPr>
            </a:lvl7pPr>
            <a:lvl8pPr fontAlgn="base">
              <a:spcBef>
                <a:spcPct val="0"/>
              </a:spcBef>
              <a:spcAft>
                <a:spcPct val="0"/>
              </a:spcAft>
              <a:defRPr kumimoji="1" sz="2400">
                <a:solidFill>
                  <a:schemeClr val="tx1"/>
                </a:solidFill>
                <a:latin typeface="Times New Roman" pitchFamily="18" charset="0"/>
                <a:ea typeface="新細明體" pitchFamily="18" charset="-120"/>
              </a:defRPr>
            </a:lvl8pPr>
            <a:lvl9pPr fontAlgn="base">
              <a:spcBef>
                <a:spcPct val="0"/>
              </a:spcBef>
              <a:spcAft>
                <a:spcPct val="0"/>
              </a:spcAft>
              <a:defRPr kumimoji="1" sz="2400">
                <a:solidFill>
                  <a:schemeClr val="tx1"/>
                </a:solidFill>
                <a:latin typeface="Times New Roman" pitchFamily="18" charset="0"/>
                <a:ea typeface="新細明體" pitchFamily="18" charset="-120"/>
              </a:defRPr>
            </a:lvl9pPr>
          </a:lstStyle>
          <a:p>
            <a:pPr marL="0" indent="0" algn="ctr">
              <a:lnSpc>
                <a:spcPts val="2599"/>
              </a:lnSpc>
              <a:buClr>
                <a:srgbClr val="FF0000"/>
              </a:buClr>
            </a:pPr>
            <a:r>
              <a:rPr kumimoji="0" lang="en-US" altLang="zh-TW" sz="3200" dirty="0">
                <a:solidFill>
                  <a:srgbClr val="AA552B"/>
                </a:solidFill>
                <a:latin typeface="Impact" panose="020B0806030902050204" pitchFamily="34" charset="0"/>
                <a:ea typeface="華康中黑體" pitchFamily="49" charset="-120"/>
                <a:cs typeface="Arial" charset="0"/>
              </a:rPr>
              <a:t>5W2H</a:t>
            </a:r>
          </a:p>
          <a:p>
            <a:pPr marL="371364" indent="-371364">
              <a:lnSpc>
                <a:spcPts val="25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什麼</a:t>
            </a:r>
            <a:r>
              <a:rPr kumimoji="0" lang="en-US" altLang="zh-TW" sz="1799" b="1" dirty="0">
                <a:solidFill>
                  <a:srgbClr val="FF6600"/>
                </a:solidFill>
                <a:latin typeface="Arial" charset="0"/>
                <a:ea typeface="華康中黑體" pitchFamily="49" charset="-120"/>
                <a:cs typeface="Arial" charset="0"/>
              </a:rPr>
              <a:t>(What)?</a:t>
            </a:r>
          </a:p>
          <a:p>
            <a:pPr marL="371364" indent="-371364">
              <a:lnSpc>
                <a:spcPts val="2599"/>
              </a:lnSpc>
              <a:buClr>
                <a:srgbClr val="FF0000"/>
              </a:buClr>
              <a:buFont typeface="Wingdings" panose="05000000000000000000" pitchFamily="2" charset="2"/>
              <a:buChar char="n"/>
            </a:pPr>
            <a:r>
              <a:rPr kumimoji="0" lang="zh-TW" altLang="en-US" sz="1799" b="1" dirty="0">
                <a:solidFill>
                  <a:srgbClr val="993300"/>
                </a:solidFill>
                <a:latin typeface="Arial" charset="0"/>
                <a:ea typeface="華康中黑體" pitchFamily="49" charset="-120"/>
                <a:cs typeface="Arial" charset="0"/>
              </a:rPr>
              <a:t>何時</a:t>
            </a:r>
            <a:r>
              <a:rPr kumimoji="0" lang="en-US" altLang="zh-TW" sz="1799" b="1" dirty="0">
                <a:solidFill>
                  <a:srgbClr val="993300"/>
                </a:solidFill>
                <a:latin typeface="Arial" charset="0"/>
                <a:ea typeface="華康中黑體" pitchFamily="49" charset="-120"/>
                <a:cs typeface="Arial" charset="0"/>
              </a:rPr>
              <a:t>(When)?</a:t>
            </a:r>
          </a:p>
          <a:p>
            <a:pPr marL="371364" indent="-371364">
              <a:lnSpc>
                <a:spcPts val="25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何地</a:t>
            </a:r>
            <a:r>
              <a:rPr kumimoji="0" lang="en-US" altLang="zh-TW" sz="1799" b="1" dirty="0">
                <a:solidFill>
                  <a:srgbClr val="FF6600"/>
                </a:solidFill>
                <a:latin typeface="Arial" charset="0"/>
                <a:ea typeface="華康中黑體" pitchFamily="49" charset="-120"/>
                <a:cs typeface="Arial" charset="0"/>
              </a:rPr>
              <a:t>(Where)?</a:t>
            </a:r>
          </a:p>
          <a:p>
            <a:pPr marL="371364" indent="-371364">
              <a:lnSpc>
                <a:spcPts val="2599"/>
              </a:lnSpc>
              <a:buClr>
                <a:srgbClr val="FF0000"/>
              </a:buClr>
              <a:buFont typeface="Wingdings" panose="05000000000000000000" pitchFamily="2" charset="2"/>
              <a:buChar char="n"/>
            </a:pPr>
            <a:r>
              <a:rPr kumimoji="0" lang="zh-TW" altLang="en-US" sz="1799" b="1" dirty="0">
                <a:solidFill>
                  <a:srgbClr val="993300"/>
                </a:solidFill>
                <a:latin typeface="Arial" charset="0"/>
                <a:ea typeface="華康中黑體" pitchFamily="49" charset="-120"/>
                <a:cs typeface="Arial" charset="0"/>
              </a:rPr>
              <a:t>何人</a:t>
            </a:r>
            <a:r>
              <a:rPr kumimoji="0" lang="en-US" altLang="zh-TW" sz="1799" b="1" dirty="0">
                <a:solidFill>
                  <a:srgbClr val="993300"/>
                </a:solidFill>
                <a:latin typeface="Arial" charset="0"/>
                <a:ea typeface="華康中黑體" pitchFamily="49" charset="-120"/>
                <a:cs typeface="Arial" charset="0"/>
              </a:rPr>
              <a:t>(Who)?</a:t>
            </a:r>
          </a:p>
          <a:p>
            <a:pPr marL="371364" indent="-371364">
              <a:lnSpc>
                <a:spcPts val="25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如何</a:t>
            </a:r>
            <a:r>
              <a:rPr kumimoji="0" lang="en-US" altLang="zh-TW" sz="1799" b="1" dirty="0">
                <a:solidFill>
                  <a:srgbClr val="FF6600"/>
                </a:solidFill>
                <a:latin typeface="Arial" charset="0"/>
                <a:ea typeface="華康中黑體" pitchFamily="49" charset="-120"/>
                <a:cs typeface="Arial" charset="0"/>
              </a:rPr>
              <a:t>(How)?</a:t>
            </a:r>
          </a:p>
        </p:txBody>
      </p:sp>
      <p:sp>
        <p:nvSpPr>
          <p:cNvPr id="3" name="標題 2">
            <a:extLst>
              <a:ext uri="{FF2B5EF4-FFF2-40B4-BE49-F238E27FC236}">
                <a16:creationId xmlns:a16="http://schemas.microsoft.com/office/drawing/2014/main" id="{92BC6111-22CF-47D0-BF0D-E4B447D5E949}"/>
              </a:ext>
            </a:extLst>
          </p:cNvPr>
          <p:cNvSpPr>
            <a:spLocks noGrp="1"/>
          </p:cNvSpPr>
          <p:nvPr>
            <p:ph type="title"/>
          </p:nvPr>
        </p:nvSpPr>
        <p:spPr/>
        <p:txBody>
          <a:bodyPr/>
          <a:lstStyle/>
          <a:p>
            <a:pPr algn="ctr">
              <a:lnSpc>
                <a:spcPct val="100000"/>
              </a:lnSpc>
            </a:pPr>
            <a:r>
              <a:rPr lang="en-US" altLang="zh-TW" dirty="0"/>
              <a:t>RBA VAP Audit Method </a:t>
            </a:r>
            <a:r>
              <a:rPr lang="zh-TW" altLang="en-US" dirty="0"/>
              <a:t>稽核方法</a:t>
            </a:r>
          </a:p>
        </p:txBody>
      </p:sp>
      <p:sp>
        <p:nvSpPr>
          <p:cNvPr id="2" name="矩形 1">
            <a:extLst>
              <a:ext uri="{FF2B5EF4-FFF2-40B4-BE49-F238E27FC236}">
                <a16:creationId xmlns:a16="http://schemas.microsoft.com/office/drawing/2014/main" id="{21D63D1A-BF85-434B-96D9-2691DDC50386}"/>
              </a:ext>
            </a:extLst>
          </p:cNvPr>
          <p:cNvSpPr/>
          <p:nvPr/>
        </p:nvSpPr>
        <p:spPr>
          <a:xfrm>
            <a:off x="3038840" y="6025025"/>
            <a:ext cx="8503231" cy="283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marL="371364" indent="-371364">
              <a:lnSpc>
                <a:spcPts val="2399"/>
              </a:lnSpc>
              <a:buClr>
                <a:srgbClr val="FF0000"/>
              </a:buClr>
              <a:buFont typeface="Wingdings" panose="05000000000000000000" pitchFamily="2" charset="2"/>
              <a:buChar char="n"/>
            </a:pPr>
            <a:r>
              <a:rPr lang="zh-TW" altLang="en-US" sz="1799" b="1" dirty="0">
                <a:solidFill>
                  <a:srgbClr val="993300"/>
                </a:solidFill>
                <a:latin typeface="Arial" charset="0"/>
                <a:ea typeface="華康中黑體" pitchFamily="49" charset="-120"/>
                <a:cs typeface="Arial" charset="0"/>
              </a:rPr>
              <a:t>一對一或一對多的私人面談形式</a:t>
            </a:r>
            <a:r>
              <a:rPr lang="en-US" altLang="zh-TW" sz="1799" b="1" dirty="0">
                <a:solidFill>
                  <a:srgbClr val="993300"/>
                </a:solidFill>
                <a:latin typeface="Arial" charset="0"/>
                <a:ea typeface="華康中黑體" pitchFamily="49" charset="-120"/>
                <a:cs typeface="Arial" charset="0"/>
              </a:rPr>
              <a:t>(Individual interview or Group interview)</a:t>
            </a:r>
            <a:endParaRPr lang="zh-TW" altLang="en-US" sz="1799" b="1" dirty="0">
              <a:solidFill>
                <a:srgbClr val="993300"/>
              </a:solidFill>
              <a:latin typeface="Arial" charset="0"/>
              <a:ea typeface="華康中黑體" pitchFamily="49" charset="-120"/>
              <a:cs typeface="Arial" charset="0"/>
            </a:endParaRPr>
          </a:p>
        </p:txBody>
      </p:sp>
      <p:sp>
        <p:nvSpPr>
          <p:cNvPr id="4" name="等腰三角形 3">
            <a:extLst>
              <a:ext uri="{FF2B5EF4-FFF2-40B4-BE49-F238E27FC236}">
                <a16:creationId xmlns:a16="http://schemas.microsoft.com/office/drawing/2014/main" id="{7F49997A-6AF9-4404-8E61-D2C15152BD87}"/>
              </a:ext>
            </a:extLst>
          </p:cNvPr>
          <p:cNvSpPr/>
          <p:nvPr/>
        </p:nvSpPr>
        <p:spPr bwMode="auto">
          <a:xfrm>
            <a:off x="515352" y="1518985"/>
            <a:ext cx="3273937" cy="2738799"/>
          </a:xfrm>
          <a:prstGeom prst="triangle">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A6DA87C6-F8D2-4432-99E2-6C14F544C2EA}"/>
              </a:ext>
            </a:extLst>
          </p:cNvPr>
          <p:cNvSpPr/>
          <p:nvPr/>
        </p:nvSpPr>
        <p:spPr>
          <a:xfrm>
            <a:off x="1004509" y="2199937"/>
            <a:ext cx="2344874" cy="1938992"/>
          </a:xfrm>
          <a:prstGeom prst="rect">
            <a:avLst/>
          </a:prstGeom>
        </p:spPr>
        <p:txBody>
          <a:bodyPr wrap="none">
            <a:spAutoFit/>
          </a:bodyPr>
          <a:lstStyle/>
          <a:p>
            <a:pPr algn="ctr"/>
            <a:r>
              <a:rPr lang="en-US" altLang="zh-TW" b="1" dirty="0">
                <a:solidFill>
                  <a:schemeClr val="bg1"/>
                </a:solidFill>
                <a:latin typeface="Microsoft YaHei" panose="020B0503020204020204" pitchFamily="34" charset="-122"/>
                <a:ea typeface="Microsoft YaHei" panose="020B0503020204020204" pitchFamily="34" charset="-122"/>
              </a:rPr>
              <a:t>VAP </a:t>
            </a:r>
          </a:p>
          <a:p>
            <a:pPr algn="ctr"/>
            <a:r>
              <a:rPr lang="zh-TW" altLang="en-US" sz="1800" b="1" dirty="0">
                <a:solidFill>
                  <a:schemeClr val="bg1"/>
                </a:solidFill>
                <a:latin typeface="Microsoft YaHei" panose="020B0503020204020204" pitchFamily="34" charset="-122"/>
                <a:ea typeface="Microsoft YaHei" panose="020B0503020204020204" pitchFamily="34" charset="-122"/>
              </a:rPr>
              <a:t>稽核方法</a:t>
            </a:r>
            <a:endParaRPr lang="en-US" altLang="zh-TW" sz="1800" b="1" dirty="0">
              <a:solidFill>
                <a:schemeClr val="bg1"/>
              </a:solidFill>
              <a:latin typeface="Microsoft YaHei" panose="020B0503020204020204" pitchFamily="34" charset="-122"/>
              <a:ea typeface="Microsoft YaHei" panose="020B0503020204020204" pitchFamily="34" charset="-122"/>
            </a:endParaRPr>
          </a:p>
          <a:p>
            <a:pPr algn="ctr"/>
            <a:r>
              <a:rPr lang="zh-TW" altLang="en-US" sz="1800" b="1" dirty="0">
                <a:solidFill>
                  <a:schemeClr val="bg1"/>
                </a:solidFill>
                <a:latin typeface="Microsoft YaHei" panose="020B0503020204020204" pitchFamily="34" charset="-122"/>
                <a:ea typeface="Microsoft YaHei" panose="020B0503020204020204" pitchFamily="34" charset="-122"/>
              </a:rPr>
              <a:t>資料三角驗證</a:t>
            </a:r>
            <a:endParaRPr lang="en-US" altLang="zh-TW" sz="1800" b="1" dirty="0">
              <a:solidFill>
                <a:schemeClr val="bg1"/>
              </a:solidFill>
              <a:latin typeface="Microsoft YaHei" panose="020B0503020204020204" pitchFamily="34" charset="-122"/>
              <a:ea typeface="Microsoft YaHei" panose="020B0503020204020204" pitchFamily="34" charset="-122"/>
            </a:endParaRPr>
          </a:p>
          <a:p>
            <a:pPr algn="ctr"/>
            <a:r>
              <a:rPr lang="en-US" altLang="zh-TW" sz="1800" b="1" dirty="0">
                <a:solidFill>
                  <a:schemeClr val="bg1"/>
                </a:solidFill>
                <a:latin typeface="Microsoft YaHei" panose="020B0503020204020204" pitchFamily="34" charset="-122"/>
                <a:ea typeface="Microsoft YaHei" panose="020B0503020204020204" pitchFamily="34" charset="-122"/>
              </a:rPr>
              <a:t>Audit Method</a:t>
            </a:r>
          </a:p>
          <a:p>
            <a:pPr algn="ctr"/>
            <a:r>
              <a:rPr lang="en-US" altLang="zh-TW" sz="1800" b="1" dirty="0">
                <a:solidFill>
                  <a:schemeClr val="bg1"/>
                </a:solidFill>
                <a:latin typeface="Microsoft YaHei" panose="020B0503020204020204" pitchFamily="34" charset="-122"/>
                <a:ea typeface="Microsoft YaHei" panose="020B0503020204020204" pitchFamily="34" charset="-122"/>
              </a:rPr>
              <a:t>Data Triangulation</a:t>
            </a:r>
          </a:p>
          <a:p>
            <a:pPr algn="ctr"/>
            <a:r>
              <a:rPr lang="en-US" altLang="zh-TW" b="1" dirty="0">
                <a:solidFill>
                  <a:schemeClr val="bg1"/>
                </a:solidFill>
                <a:latin typeface="Microsoft YaHei" panose="020B0503020204020204" pitchFamily="34" charset="-122"/>
                <a:ea typeface="Microsoft YaHei" panose="020B0503020204020204" pitchFamily="34" charset="-122"/>
              </a:rPr>
              <a:t>Data Point</a:t>
            </a:r>
            <a:endParaRPr lang="zh-TW" altLang="en-US" b="1" dirty="0">
              <a:solidFill>
                <a:schemeClr val="bg1"/>
              </a:solidFill>
              <a:latin typeface="Microsoft YaHei" panose="020B0503020204020204" pitchFamily="34" charset="-122"/>
              <a:ea typeface="Microsoft YaHei" panose="020B0503020204020204" pitchFamily="34" charset="-122"/>
            </a:endParaRPr>
          </a:p>
        </p:txBody>
      </p:sp>
      <p:sp>
        <p:nvSpPr>
          <p:cNvPr id="7" name="橢圓 6">
            <a:extLst>
              <a:ext uri="{FF2B5EF4-FFF2-40B4-BE49-F238E27FC236}">
                <a16:creationId xmlns:a16="http://schemas.microsoft.com/office/drawing/2014/main" id="{09904C42-0F70-4A30-B58C-F540D4123E31}"/>
              </a:ext>
            </a:extLst>
          </p:cNvPr>
          <p:cNvSpPr/>
          <p:nvPr/>
        </p:nvSpPr>
        <p:spPr bwMode="auto">
          <a:xfrm>
            <a:off x="1464994" y="992817"/>
            <a:ext cx="1273055" cy="1088265"/>
          </a:xfrm>
          <a:prstGeom prst="ellipse">
            <a:avLst/>
          </a:prstGeom>
          <a:solidFill>
            <a:srgbClr val="B74C49"/>
          </a:solidFill>
          <a:ln w="762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p:txBody>
      </p:sp>
      <p:sp>
        <p:nvSpPr>
          <p:cNvPr id="63" name="橢圓 62">
            <a:extLst>
              <a:ext uri="{FF2B5EF4-FFF2-40B4-BE49-F238E27FC236}">
                <a16:creationId xmlns:a16="http://schemas.microsoft.com/office/drawing/2014/main" id="{DEEE2708-3819-44E6-9793-6C6B2C68250E}"/>
              </a:ext>
            </a:extLst>
          </p:cNvPr>
          <p:cNvSpPr/>
          <p:nvPr/>
        </p:nvSpPr>
        <p:spPr bwMode="auto">
          <a:xfrm>
            <a:off x="191939" y="3804134"/>
            <a:ext cx="1273055" cy="1088265"/>
          </a:xfrm>
          <a:prstGeom prst="ellipse">
            <a:avLst/>
          </a:prstGeom>
          <a:solidFill>
            <a:srgbClr val="00B050"/>
          </a:solidFill>
          <a:ln w="762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p:txBody>
      </p:sp>
      <p:sp>
        <p:nvSpPr>
          <p:cNvPr id="64" name="橢圓 63">
            <a:extLst>
              <a:ext uri="{FF2B5EF4-FFF2-40B4-BE49-F238E27FC236}">
                <a16:creationId xmlns:a16="http://schemas.microsoft.com/office/drawing/2014/main" id="{CB575CFA-5E70-4848-A198-48D53CAE6C5F}"/>
              </a:ext>
            </a:extLst>
          </p:cNvPr>
          <p:cNvSpPr/>
          <p:nvPr/>
        </p:nvSpPr>
        <p:spPr bwMode="auto">
          <a:xfrm>
            <a:off x="2971744" y="3804134"/>
            <a:ext cx="1273055" cy="1088265"/>
          </a:xfrm>
          <a:prstGeom prst="ellipse">
            <a:avLst/>
          </a:prstGeom>
          <a:solidFill>
            <a:srgbClr val="FB6400"/>
          </a:solidFill>
          <a:ln w="762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p:txBody>
      </p:sp>
      <p:grpSp>
        <p:nvGrpSpPr>
          <p:cNvPr id="71" name="组合 70"/>
          <p:cNvGrpSpPr/>
          <p:nvPr/>
        </p:nvGrpSpPr>
        <p:grpSpPr>
          <a:xfrm>
            <a:off x="6284002" y="2159283"/>
            <a:ext cx="2401148" cy="707886"/>
            <a:chOff x="4828363" y="2955119"/>
            <a:chExt cx="2488564" cy="871471"/>
          </a:xfrm>
        </p:grpSpPr>
        <p:grpSp>
          <p:nvGrpSpPr>
            <p:cNvPr id="72" name="组合 71"/>
            <p:cNvGrpSpPr/>
            <p:nvPr/>
          </p:nvGrpSpPr>
          <p:grpSpPr>
            <a:xfrm>
              <a:off x="4893037" y="2996774"/>
              <a:ext cx="2371512" cy="802960"/>
              <a:chOff x="4143851" y="532568"/>
              <a:chExt cx="4142700" cy="584449"/>
            </a:xfrm>
          </p:grpSpPr>
          <p:sp>
            <p:nvSpPr>
              <p:cNvPr id="74" name="圆角矩形 73"/>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75" name="圆角矩形 74"/>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73" name="TextBox 65"/>
            <p:cNvSpPr txBox="1"/>
            <p:nvPr/>
          </p:nvSpPr>
          <p:spPr>
            <a:xfrm>
              <a:off x="4828363" y="2955119"/>
              <a:ext cx="2488564" cy="871471"/>
            </a:xfrm>
            <a:prstGeom prst="rect">
              <a:avLst/>
            </a:prstGeom>
            <a:noFill/>
          </p:spPr>
          <p:txBody>
            <a:bodyPr wrap="square" rtlCol="0">
              <a:spAutoFit/>
            </a:bodyPr>
            <a:lstStyle>
              <a:defPPr>
                <a:defRPr lang="zh-CN"/>
              </a:defPPr>
              <a:lvl1pPr>
                <a:lnSpc>
                  <a:spcPct val="130000"/>
                </a:lnSpc>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ctr">
                <a:lnSpc>
                  <a:spcPct val="100000"/>
                </a:lnSpc>
              </a:pPr>
              <a:r>
                <a:rPr lang="zh-TW" altLang="en-US" sz="2400" dirty="0">
                  <a:solidFill>
                    <a:schemeClr val="tx1">
                      <a:lumMod val="65000"/>
                      <a:lumOff val="35000"/>
                    </a:schemeClr>
                  </a:solidFill>
                </a:rPr>
                <a:t>存在性</a:t>
              </a:r>
              <a:endParaRPr lang="en-US" altLang="zh-TW" sz="2400" dirty="0">
                <a:solidFill>
                  <a:schemeClr val="tx1">
                    <a:lumMod val="65000"/>
                    <a:lumOff val="35000"/>
                  </a:schemeClr>
                </a:solidFill>
              </a:endParaRPr>
            </a:p>
            <a:p>
              <a:pPr algn="ctr">
                <a:lnSpc>
                  <a:spcPct val="100000"/>
                </a:lnSpc>
              </a:pPr>
              <a:r>
                <a:rPr lang="en-US" altLang="zh-TW" sz="1600" dirty="0">
                  <a:solidFill>
                    <a:schemeClr val="tx1">
                      <a:lumMod val="65000"/>
                      <a:lumOff val="35000"/>
                    </a:schemeClr>
                  </a:solidFill>
                </a:rPr>
                <a:t>Adequacy</a:t>
              </a:r>
              <a:endParaRPr lang="zh-TW" altLang="en-US" sz="1600" dirty="0">
                <a:solidFill>
                  <a:schemeClr val="tx1">
                    <a:lumMod val="65000"/>
                    <a:lumOff val="35000"/>
                  </a:schemeClr>
                </a:solidFill>
              </a:endParaRPr>
            </a:p>
          </p:txBody>
        </p:sp>
      </p:grpSp>
      <p:sp>
        <p:nvSpPr>
          <p:cNvPr id="55" name="文字方塊 54">
            <a:extLst>
              <a:ext uri="{FF2B5EF4-FFF2-40B4-BE49-F238E27FC236}">
                <a16:creationId xmlns:a16="http://schemas.microsoft.com/office/drawing/2014/main" id="{011405AE-C7B7-39CD-FC43-4C25DBCB6A65}"/>
              </a:ext>
            </a:extLst>
          </p:cNvPr>
          <p:cNvSpPr txBox="1"/>
          <p:nvPr/>
        </p:nvSpPr>
        <p:spPr>
          <a:xfrm>
            <a:off x="1306358" y="1229172"/>
            <a:ext cx="1645552" cy="615553"/>
          </a:xfrm>
          <a:prstGeom prst="rect">
            <a:avLst/>
          </a:prstGeom>
          <a:noFill/>
        </p:spPr>
        <p:txBody>
          <a:bodyPr wrap="square">
            <a:spAutoFit/>
          </a:bodyP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rPr>
              <a:t>存在性</a:t>
            </a:r>
            <a:endParaRPr lang="en-US" altLang="zh-TW" sz="2000" b="1" dirty="0">
              <a:solidFill>
                <a:schemeClr val="bg1"/>
              </a:solidFill>
              <a:latin typeface="Microsoft YaHei" panose="020B0503020204020204" pitchFamily="34" charset="-122"/>
              <a:ea typeface="Microsoft YaHei" panose="020B0503020204020204" pitchFamily="34" charset="-122"/>
            </a:endParaRPr>
          </a:p>
          <a:p>
            <a:pPr algn="ctr" eaLnBrk="1" hangingPunct="1"/>
            <a:r>
              <a:rPr lang="en-US" altLang="zh-TW" sz="1400" b="1" dirty="0">
                <a:solidFill>
                  <a:schemeClr val="bg1"/>
                </a:solidFill>
                <a:latin typeface="Microsoft YaHei" panose="020B0503020204020204" pitchFamily="34" charset="-122"/>
                <a:ea typeface="Microsoft YaHei" panose="020B0503020204020204" pitchFamily="34" charset="-122"/>
              </a:rPr>
              <a:t>Adequacy</a:t>
            </a:r>
            <a:endParaRPr lang="zh-TW" altLang="en-US" sz="1400" b="1" dirty="0">
              <a:solidFill>
                <a:schemeClr val="bg1"/>
              </a:solidFill>
              <a:latin typeface="Microsoft YaHei" panose="020B0503020204020204" pitchFamily="34" charset="-122"/>
              <a:ea typeface="Microsoft YaHei" panose="020B0503020204020204" pitchFamily="34" charset="-122"/>
            </a:endParaRPr>
          </a:p>
        </p:txBody>
      </p:sp>
      <p:sp>
        <p:nvSpPr>
          <p:cNvPr id="56" name="文字方塊 55">
            <a:extLst>
              <a:ext uri="{FF2B5EF4-FFF2-40B4-BE49-F238E27FC236}">
                <a16:creationId xmlns:a16="http://schemas.microsoft.com/office/drawing/2014/main" id="{6E30C5FD-70B9-AF84-C804-04F1009A75EB}"/>
              </a:ext>
            </a:extLst>
          </p:cNvPr>
          <p:cNvSpPr txBox="1"/>
          <p:nvPr/>
        </p:nvSpPr>
        <p:spPr>
          <a:xfrm>
            <a:off x="2785495" y="4003439"/>
            <a:ext cx="1645552" cy="615553"/>
          </a:xfrm>
          <a:prstGeom prst="rect">
            <a:avLst/>
          </a:prstGeom>
          <a:noFill/>
        </p:spPr>
        <p:txBody>
          <a:bodyPr wrap="square">
            <a:spAutoFit/>
          </a:bodyP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rPr>
              <a:t>有效性</a:t>
            </a:r>
          </a:p>
          <a:p>
            <a:pPr algn="ctr" eaLnBrk="1" hangingPunct="1"/>
            <a:r>
              <a:rPr lang="en-US" altLang="zh-TW" sz="1400" b="1" dirty="0">
                <a:solidFill>
                  <a:schemeClr val="bg1"/>
                </a:solidFill>
                <a:latin typeface="Microsoft YaHei" panose="020B0503020204020204" pitchFamily="34" charset="-122"/>
                <a:ea typeface="Microsoft YaHei" panose="020B0503020204020204" pitchFamily="34" charset="-122"/>
              </a:rPr>
              <a:t>Effectiveness</a:t>
            </a:r>
          </a:p>
        </p:txBody>
      </p:sp>
      <p:sp>
        <p:nvSpPr>
          <p:cNvPr id="57" name="文字方塊 56">
            <a:extLst>
              <a:ext uri="{FF2B5EF4-FFF2-40B4-BE49-F238E27FC236}">
                <a16:creationId xmlns:a16="http://schemas.microsoft.com/office/drawing/2014/main" id="{C214B0D8-BF07-6D0B-824D-738BDE11DE02}"/>
              </a:ext>
            </a:extLst>
          </p:cNvPr>
          <p:cNvSpPr txBox="1"/>
          <p:nvPr/>
        </p:nvSpPr>
        <p:spPr>
          <a:xfrm>
            <a:off x="5690" y="4003439"/>
            <a:ext cx="1645552" cy="615553"/>
          </a:xfrm>
          <a:prstGeom prst="rect">
            <a:avLst/>
          </a:prstGeom>
          <a:noFill/>
        </p:spPr>
        <p:txBody>
          <a:bodyPr wrap="square">
            <a:spAutoFit/>
          </a:bodyP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rPr>
              <a:t>一致性</a:t>
            </a:r>
          </a:p>
          <a:p>
            <a:pPr algn="ctr" eaLnBrk="1" hangingPunct="1"/>
            <a:r>
              <a:rPr lang="en-US" altLang="zh-TW" sz="1400" b="1" dirty="0">
                <a:solidFill>
                  <a:schemeClr val="bg1"/>
                </a:solidFill>
                <a:latin typeface="Microsoft YaHei" panose="020B0503020204020204" pitchFamily="34" charset="-122"/>
                <a:ea typeface="Microsoft YaHei" panose="020B0503020204020204" pitchFamily="34" charset="-122"/>
              </a:rPr>
              <a:t>Consistency</a:t>
            </a:r>
          </a:p>
        </p:txBody>
      </p:sp>
      <p:grpSp>
        <p:nvGrpSpPr>
          <p:cNvPr id="86" name="组合 85"/>
          <p:cNvGrpSpPr/>
          <p:nvPr/>
        </p:nvGrpSpPr>
        <p:grpSpPr>
          <a:xfrm>
            <a:off x="6718766" y="4997439"/>
            <a:ext cx="1926352" cy="707886"/>
            <a:chOff x="4893037" y="2955453"/>
            <a:chExt cx="2371512" cy="871471"/>
          </a:xfrm>
        </p:grpSpPr>
        <p:grpSp>
          <p:nvGrpSpPr>
            <p:cNvPr id="87" name="组合 86"/>
            <p:cNvGrpSpPr/>
            <p:nvPr/>
          </p:nvGrpSpPr>
          <p:grpSpPr>
            <a:xfrm>
              <a:off x="4893037" y="2996774"/>
              <a:ext cx="2371512" cy="802960"/>
              <a:chOff x="4143851" y="532568"/>
              <a:chExt cx="4142700" cy="584449"/>
            </a:xfrm>
          </p:grpSpPr>
          <p:sp>
            <p:nvSpPr>
              <p:cNvPr id="89" name="圆角矩形 88"/>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88" name="TextBox 93"/>
            <p:cNvSpPr txBox="1"/>
            <p:nvPr/>
          </p:nvSpPr>
          <p:spPr>
            <a:xfrm>
              <a:off x="5038400" y="2955453"/>
              <a:ext cx="2040051" cy="871471"/>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TW" altLang="en-US" sz="2400" dirty="0"/>
                <a:t>有效性</a:t>
              </a:r>
              <a:endParaRPr lang="en-US" altLang="zh-TW" sz="2400" dirty="0"/>
            </a:p>
            <a:p>
              <a:pPr algn="ctr">
                <a:lnSpc>
                  <a:spcPct val="100000"/>
                </a:lnSpc>
              </a:pPr>
              <a:r>
                <a:rPr lang="en-US" altLang="zh-TW" sz="1600" dirty="0"/>
                <a:t>Effectiveness</a:t>
              </a:r>
              <a:endParaRPr lang="zh-TW" altLang="en-US" sz="1600" dirty="0"/>
            </a:p>
          </p:txBody>
        </p:sp>
      </p:grpSp>
    </p:spTree>
    <p:extLst>
      <p:ext uri="{BB962C8B-B14F-4D97-AF65-F5344CB8AC3E}">
        <p14:creationId xmlns:p14="http://schemas.microsoft.com/office/powerpoint/2010/main" val="2694002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0-#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1000" fill="hold"/>
                                        <p:tgtEl>
                                          <p:spTgt spid="31"/>
                                        </p:tgtEl>
                                        <p:attrNameLst>
                                          <p:attrName>ppt_x</p:attrName>
                                        </p:attrNameLst>
                                      </p:cBhvr>
                                      <p:tavLst>
                                        <p:tav tm="0">
                                          <p:val>
                                            <p:strVal val="1+#ppt_w/2"/>
                                          </p:val>
                                        </p:tav>
                                        <p:tav tm="100000">
                                          <p:val>
                                            <p:strVal val="#ppt_x"/>
                                          </p:val>
                                        </p:tav>
                                      </p:tavLst>
                                    </p:anim>
                                    <p:anim calcmode="lin" valueType="num">
                                      <p:cBhvr additive="base">
                                        <p:cTn id="15" dur="1000" fill="hold"/>
                                        <p:tgtEl>
                                          <p:spTgt spid="31"/>
                                        </p:tgtEl>
                                        <p:attrNameLst>
                                          <p:attrName>ppt_y</p:attrName>
                                        </p:attrNameLst>
                                      </p:cBhvr>
                                      <p:tavLst>
                                        <p:tav tm="0">
                                          <p:val>
                                            <p:strVal val="#ppt_y"/>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p:tgtEl>
                                          <p:spTgt spid="38"/>
                                        </p:tgtEl>
                                        <p:attrNameLst>
                                          <p:attrName>ppt_x</p:attrName>
                                        </p:attrNameLst>
                                      </p:cBhvr>
                                      <p:tavLst>
                                        <p:tav tm="0">
                                          <p:val>
                                            <p:strVal val="#ppt_x-#ppt_w*1.125000"/>
                                          </p:val>
                                        </p:tav>
                                        <p:tav tm="100000">
                                          <p:val>
                                            <p:strVal val="#ppt_x"/>
                                          </p:val>
                                        </p:tav>
                                      </p:tavLst>
                                    </p:anim>
                                    <p:animEffect transition="in" filter="wipe(right)">
                                      <p:cBhvr>
                                        <p:cTn id="23" dur="500"/>
                                        <p:tgtEl>
                                          <p:spTgt spid="38"/>
                                        </p:tgtEl>
                                      </p:cBhvr>
                                    </p:animEffect>
                                  </p:childTnLst>
                                </p:cTn>
                              </p:par>
                            </p:childTnLst>
                          </p:cTn>
                        </p:par>
                        <p:par>
                          <p:cTn id="24" fill="hold">
                            <p:stCondLst>
                              <p:cond delay="1500"/>
                            </p:stCondLst>
                            <p:childTnLst>
                              <p:par>
                                <p:cTn id="25" presetID="53" presetClass="entr" presetSubtype="16" fill="hold" grpId="0" nodeType="afterEffect">
                                  <p:stCondLst>
                                    <p:cond delay="0"/>
                                  </p:stCondLst>
                                  <p:iterate type="lt">
                                    <p:tmPct val="10000"/>
                                  </p:iterate>
                                  <p:childTnLst>
                                    <p:set>
                                      <p:cBhvr>
                                        <p:cTn id="26" dur="1" fill="hold">
                                          <p:stCondLst>
                                            <p:cond delay="0"/>
                                          </p:stCondLst>
                                        </p:cTn>
                                        <p:tgtEl>
                                          <p:spTgt spid="37"/>
                                        </p:tgtEl>
                                        <p:attrNameLst>
                                          <p:attrName>style.visibility</p:attrName>
                                        </p:attrNameLst>
                                      </p:cBhvr>
                                      <p:to>
                                        <p:strVal val="visible"/>
                                      </p:to>
                                    </p:set>
                                    <p:anim calcmode="lin" valueType="num">
                                      <p:cBhvr>
                                        <p:cTn id="27" dur="300" fill="hold"/>
                                        <p:tgtEl>
                                          <p:spTgt spid="37"/>
                                        </p:tgtEl>
                                        <p:attrNameLst>
                                          <p:attrName>ppt_w</p:attrName>
                                        </p:attrNameLst>
                                      </p:cBhvr>
                                      <p:tavLst>
                                        <p:tav tm="0">
                                          <p:val>
                                            <p:fltVal val="0"/>
                                          </p:val>
                                        </p:tav>
                                        <p:tav tm="100000">
                                          <p:val>
                                            <p:strVal val="#ppt_w"/>
                                          </p:val>
                                        </p:tav>
                                      </p:tavLst>
                                    </p:anim>
                                    <p:anim calcmode="lin" valueType="num">
                                      <p:cBhvr>
                                        <p:cTn id="28" dur="300" fill="hold"/>
                                        <p:tgtEl>
                                          <p:spTgt spid="37"/>
                                        </p:tgtEl>
                                        <p:attrNameLst>
                                          <p:attrName>ppt_h</p:attrName>
                                        </p:attrNameLst>
                                      </p:cBhvr>
                                      <p:tavLst>
                                        <p:tav tm="0">
                                          <p:val>
                                            <p:fltVal val="0"/>
                                          </p:val>
                                        </p:tav>
                                        <p:tav tm="100000">
                                          <p:val>
                                            <p:strVal val="#ppt_h"/>
                                          </p:val>
                                        </p:tav>
                                      </p:tavLst>
                                    </p:anim>
                                    <p:animEffect transition="in" filter="fade">
                                      <p:cBhvr>
                                        <p:cTn id="29" dur="3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100000"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anim calcmode="lin" valueType="num">
                                      <p:cBhvr additive="base">
                                        <p:cTn id="34" dur="1000" fill="hold"/>
                                        <p:tgtEl>
                                          <p:spTgt spid="71"/>
                                        </p:tgtEl>
                                        <p:attrNameLst>
                                          <p:attrName>ppt_x</p:attrName>
                                        </p:attrNameLst>
                                      </p:cBhvr>
                                      <p:tavLst>
                                        <p:tav tm="0">
                                          <p:val>
                                            <p:strVal val="1+#ppt_w/2"/>
                                          </p:val>
                                        </p:tav>
                                        <p:tav tm="100000">
                                          <p:val>
                                            <p:strVal val="#ppt_x"/>
                                          </p:val>
                                        </p:tav>
                                      </p:tavLst>
                                    </p:anim>
                                    <p:anim calcmode="lin" valueType="num">
                                      <p:cBhvr additive="base">
                                        <p:cTn id="35" dur="1000" fill="hold"/>
                                        <p:tgtEl>
                                          <p:spTgt spid="71"/>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1000"/>
                                        <p:tgtEl>
                                          <p:spTgt spid="71"/>
                                        </p:tgtEl>
                                      </p:cBhvr>
                                    </p:animEffect>
                                  </p:childTnLst>
                                </p:cTn>
                              </p:par>
                              <p:par>
                                <p:cTn id="39" presetID="2" presetClass="entr" presetSubtype="8" decel="10000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1000" fill="hold"/>
                                        <p:tgtEl>
                                          <p:spTgt spid="70"/>
                                        </p:tgtEl>
                                        <p:attrNameLst>
                                          <p:attrName>ppt_x</p:attrName>
                                        </p:attrNameLst>
                                      </p:cBhvr>
                                      <p:tavLst>
                                        <p:tav tm="0">
                                          <p:val>
                                            <p:strVal val="0-#ppt_w/2"/>
                                          </p:val>
                                        </p:tav>
                                        <p:tav tm="100000">
                                          <p:val>
                                            <p:strVal val="#ppt_x"/>
                                          </p:val>
                                        </p:tav>
                                      </p:tavLst>
                                    </p:anim>
                                    <p:anim calcmode="lin" valueType="num">
                                      <p:cBhvr additive="base">
                                        <p:cTn id="42" dur="1000" fill="hold"/>
                                        <p:tgtEl>
                                          <p:spTgt spid="70"/>
                                        </p:tgtEl>
                                        <p:attrNameLst>
                                          <p:attrName>ppt_y</p:attrName>
                                        </p:attrNameLst>
                                      </p:cBhvr>
                                      <p:tavLst>
                                        <p:tav tm="0">
                                          <p:val>
                                            <p:strVal val="#ppt_y"/>
                                          </p:val>
                                        </p:tav>
                                        <p:tav tm="100000">
                                          <p:val>
                                            <p:strVal val="#ppt_y"/>
                                          </p:val>
                                        </p:tav>
                                      </p:tavLst>
                                    </p:anim>
                                  </p:childTnLst>
                                </p:cTn>
                              </p:par>
                              <p:par>
                                <p:cTn id="43" presetID="10" presetClass="entr" presetSubtype="0" fill="hold" grpId="1" nodeType="with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childTnLst>
                                </p:cTn>
                              </p:par>
                            </p:childTnLst>
                          </p:cTn>
                        </p:par>
                        <p:par>
                          <p:cTn id="46" fill="hold">
                            <p:stCondLst>
                              <p:cond delay="1000"/>
                            </p:stCondLst>
                            <p:childTnLst>
                              <p:par>
                                <p:cTn id="47" presetID="12" presetClass="entr" presetSubtype="2" fill="hold" nodeType="afterEffect">
                                  <p:stCondLst>
                                    <p:cond delay="0"/>
                                  </p:stCondLst>
                                  <p:childTnLst>
                                    <p:set>
                                      <p:cBhvr>
                                        <p:cTn id="48" dur="1" fill="hold">
                                          <p:stCondLst>
                                            <p:cond delay="0"/>
                                          </p:stCondLst>
                                        </p:cTn>
                                        <p:tgtEl>
                                          <p:spTgt spid="93"/>
                                        </p:tgtEl>
                                        <p:attrNameLst>
                                          <p:attrName>style.visibility</p:attrName>
                                        </p:attrNameLst>
                                      </p:cBhvr>
                                      <p:to>
                                        <p:strVal val="visible"/>
                                      </p:to>
                                    </p:set>
                                    <p:anim calcmode="lin" valueType="num">
                                      <p:cBhvr additive="base">
                                        <p:cTn id="49" dur="500"/>
                                        <p:tgtEl>
                                          <p:spTgt spid="93"/>
                                        </p:tgtEl>
                                        <p:attrNameLst>
                                          <p:attrName>ppt_x</p:attrName>
                                        </p:attrNameLst>
                                      </p:cBhvr>
                                      <p:tavLst>
                                        <p:tav tm="0">
                                          <p:val>
                                            <p:strVal val="#ppt_x+#ppt_w*1.125000"/>
                                          </p:val>
                                        </p:tav>
                                        <p:tav tm="100000">
                                          <p:val>
                                            <p:strVal val="#ppt_x"/>
                                          </p:val>
                                        </p:tav>
                                      </p:tavLst>
                                    </p:anim>
                                    <p:animEffect transition="in" filter="wipe(left)">
                                      <p:cBhvr>
                                        <p:cTn id="50" dur="500"/>
                                        <p:tgtEl>
                                          <p:spTgt spid="93"/>
                                        </p:tgtEl>
                                      </p:cBhvr>
                                    </p:animEffect>
                                  </p:childTnLst>
                                </p:cTn>
                              </p:par>
                            </p:childTnLst>
                          </p:cTn>
                        </p:par>
                        <p:par>
                          <p:cTn id="51" fill="hold">
                            <p:stCondLst>
                              <p:cond delay="1500"/>
                            </p:stCondLst>
                            <p:childTnLst>
                              <p:par>
                                <p:cTn id="52" presetID="53" presetClass="entr" presetSubtype="16" fill="hold" grpId="0" nodeType="afterEffect">
                                  <p:stCondLst>
                                    <p:cond delay="0"/>
                                  </p:stCondLst>
                                  <p:iterate type="lt">
                                    <p:tmPct val="10000"/>
                                  </p:iterate>
                                  <p:childTnLst>
                                    <p:set>
                                      <p:cBhvr>
                                        <p:cTn id="53" dur="1" fill="hold">
                                          <p:stCondLst>
                                            <p:cond delay="0"/>
                                          </p:stCondLst>
                                        </p:cTn>
                                        <p:tgtEl>
                                          <p:spTgt spid="76"/>
                                        </p:tgtEl>
                                        <p:attrNameLst>
                                          <p:attrName>style.visibility</p:attrName>
                                        </p:attrNameLst>
                                      </p:cBhvr>
                                      <p:to>
                                        <p:strVal val="visible"/>
                                      </p:to>
                                    </p:set>
                                    <p:anim calcmode="lin" valueType="num">
                                      <p:cBhvr>
                                        <p:cTn id="54" dur="300" fill="hold"/>
                                        <p:tgtEl>
                                          <p:spTgt spid="76"/>
                                        </p:tgtEl>
                                        <p:attrNameLst>
                                          <p:attrName>ppt_w</p:attrName>
                                        </p:attrNameLst>
                                      </p:cBhvr>
                                      <p:tavLst>
                                        <p:tav tm="0">
                                          <p:val>
                                            <p:fltVal val="0"/>
                                          </p:val>
                                        </p:tav>
                                        <p:tav tm="100000">
                                          <p:val>
                                            <p:strVal val="#ppt_w"/>
                                          </p:val>
                                        </p:tav>
                                      </p:tavLst>
                                    </p:anim>
                                    <p:anim calcmode="lin" valueType="num">
                                      <p:cBhvr>
                                        <p:cTn id="55" dur="300" fill="hold"/>
                                        <p:tgtEl>
                                          <p:spTgt spid="76"/>
                                        </p:tgtEl>
                                        <p:attrNameLst>
                                          <p:attrName>ppt_h</p:attrName>
                                        </p:attrNameLst>
                                      </p:cBhvr>
                                      <p:tavLst>
                                        <p:tav tm="0">
                                          <p:val>
                                            <p:fltVal val="0"/>
                                          </p:val>
                                        </p:tav>
                                        <p:tav tm="100000">
                                          <p:val>
                                            <p:strVal val="#ppt_h"/>
                                          </p:val>
                                        </p:tav>
                                      </p:tavLst>
                                    </p:anim>
                                    <p:animEffect transition="in" filter="fade">
                                      <p:cBhvr>
                                        <p:cTn id="56" dur="300"/>
                                        <p:tgtEl>
                                          <p:spTgt spid="76"/>
                                        </p:tgtEl>
                                      </p:cBhvr>
                                    </p:animEffect>
                                  </p:childTnLst>
                                </p:cTn>
                              </p:par>
                              <p:par>
                                <p:cTn id="57" presetID="10"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decel="100000" fill="hold" nodeType="click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additive="base">
                                        <p:cTn id="64" dur="1000" fill="hold"/>
                                        <p:tgtEl>
                                          <p:spTgt spid="78"/>
                                        </p:tgtEl>
                                        <p:attrNameLst>
                                          <p:attrName>ppt_x</p:attrName>
                                        </p:attrNameLst>
                                      </p:cBhvr>
                                      <p:tavLst>
                                        <p:tav tm="0">
                                          <p:val>
                                            <p:strVal val="0-#ppt_w/2"/>
                                          </p:val>
                                        </p:tav>
                                        <p:tav tm="100000">
                                          <p:val>
                                            <p:strVal val="#ppt_x"/>
                                          </p:val>
                                        </p:tav>
                                      </p:tavLst>
                                    </p:anim>
                                    <p:anim calcmode="lin" valueType="num">
                                      <p:cBhvr additive="base">
                                        <p:cTn id="65" dur="1000" fill="hold"/>
                                        <p:tgtEl>
                                          <p:spTgt spid="78"/>
                                        </p:tgtEl>
                                        <p:attrNameLst>
                                          <p:attrName>ppt_y</p:attrName>
                                        </p:attrNameLst>
                                      </p:cBhvr>
                                      <p:tavLst>
                                        <p:tav tm="0">
                                          <p:val>
                                            <p:strVal val="#ppt_y"/>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fade">
                                      <p:cBhvr>
                                        <p:cTn id="68" dur="1000"/>
                                        <p:tgtEl>
                                          <p:spTgt spid="78"/>
                                        </p:tgtEl>
                                      </p:cBhvr>
                                    </p:animEffect>
                                  </p:childTnLst>
                                </p:cTn>
                              </p:par>
                              <p:par>
                                <p:cTn id="69" presetID="2" presetClass="entr" presetSubtype="2" decel="100000" fill="hold" grpId="0" nodeType="withEffect">
                                  <p:stCondLst>
                                    <p:cond delay="0"/>
                                  </p:stCondLst>
                                  <p:childTnLst>
                                    <p:set>
                                      <p:cBhvr>
                                        <p:cTn id="70" dur="1" fill="hold">
                                          <p:stCondLst>
                                            <p:cond delay="0"/>
                                          </p:stCondLst>
                                        </p:cTn>
                                        <p:tgtEl>
                                          <p:spTgt spid="77"/>
                                        </p:tgtEl>
                                        <p:attrNameLst>
                                          <p:attrName>style.visibility</p:attrName>
                                        </p:attrNameLst>
                                      </p:cBhvr>
                                      <p:to>
                                        <p:strVal val="visible"/>
                                      </p:to>
                                    </p:set>
                                    <p:anim calcmode="lin" valueType="num">
                                      <p:cBhvr additive="base">
                                        <p:cTn id="71" dur="1000" fill="hold"/>
                                        <p:tgtEl>
                                          <p:spTgt spid="77"/>
                                        </p:tgtEl>
                                        <p:attrNameLst>
                                          <p:attrName>ppt_x</p:attrName>
                                        </p:attrNameLst>
                                      </p:cBhvr>
                                      <p:tavLst>
                                        <p:tav tm="0">
                                          <p:val>
                                            <p:strVal val="1+#ppt_w/2"/>
                                          </p:val>
                                        </p:tav>
                                        <p:tav tm="100000">
                                          <p:val>
                                            <p:strVal val="#ppt_x"/>
                                          </p:val>
                                        </p:tav>
                                      </p:tavLst>
                                    </p:anim>
                                    <p:anim calcmode="lin" valueType="num">
                                      <p:cBhvr additive="base">
                                        <p:cTn id="72" dur="1000" fill="hold"/>
                                        <p:tgtEl>
                                          <p:spTgt spid="77"/>
                                        </p:tgtEl>
                                        <p:attrNameLst>
                                          <p:attrName>ppt_y</p:attrName>
                                        </p:attrNameLst>
                                      </p:cBhvr>
                                      <p:tavLst>
                                        <p:tav tm="0">
                                          <p:val>
                                            <p:strVal val="#ppt_y"/>
                                          </p:val>
                                        </p:tav>
                                        <p:tav tm="100000">
                                          <p:val>
                                            <p:strVal val="#ppt_y"/>
                                          </p:val>
                                        </p:tav>
                                      </p:tavLst>
                                    </p:anim>
                                  </p:childTnLst>
                                </p:cTn>
                              </p:par>
                              <p:par>
                                <p:cTn id="73" presetID="10" presetClass="entr" presetSubtype="0" fill="hold" grpId="1"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1000"/>
                                        <p:tgtEl>
                                          <p:spTgt spid="77"/>
                                        </p:tgtEl>
                                      </p:cBhvr>
                                    </p:animEffect>
                                  </p:childTnLst>
                                </p:cTn>
                              </p:par>
                            </p:childTnLst>
                          </p:cTn>
                        </p:par>
                        <p:par>
                          <p:cTn id="76" fill="hold">
                            <p:stCondLst>
                              <p:cond delay="1000"/>
                            </p:stCondLst>
                            <p:childTnLst>
                              <p:par>
                                <p:cTn id="77" presetID="12" presetClass="entr" presetSubtype="8" fill="hold" grpId="0" nodeType="afterEffect">
                                  <p:stCondLst>
                                    <p:cond delay="0"/>
                                  </p:stCondLst>
                                  <p:childTnLst>
                                    <p:set>
                                      <p:cBhvr>
                                        <p:cTn id="78" dur="1" fill="hold">
                                          <p:stCondLst>
                                            <p:cond delay="0"/>
                                          </p:stCondLst>
                                        </p:cTn>
                                        <p:tgtEl>
                                          <p:spTgt spid="84"/>
                                        </p:tgtEl>
                                        <p:attrNameLst>
                                          <p:attrName>style.visibility</p:attrName>
                                        </p:attrNameLst>
                                      </p:cBhvr>
                                      <p:to>
                                        <p:strVal val="visible"/>
                                      </p:to>
                                    </p:set>
                                    <p:anim calcmode="lin" valueType="num">
                                      <p:cBhvr additive="base">
                                        <p:cTn id="79" dur="500"/>
                                        <p:tgtEl>
                                          <p:spTgt spid="84"/>
                                        </p:tgtEl>
                                        <p:attrNameLst>
                                          <p:attrName>ppt_x</p:attrName>
                                        </p:attrNameLst>
                                      </p:cBhvr>
                                      <p:tavLst>
                                        <p:tav tm="0">
                                          <p:val>
                                            <p:strVal val="#ppt_x-#ppt_w*1.125000"/>
                                          </p:val>
                                        </p:tav>
                                        <p:tav tm="100000">
                                          <p:val>
                                            <p:strVal val="#ppt_x"/>
                                          </p:val>
                                        </p:tav>
                                      </p:tavLst>
                                    </p:anim>
                                    <p:animEffect transition="in" filter="wipe(right)">
                                      <p:cBhvr>
                                        <p:cTn id="80" dur="500"/>
                                        <p:tgtEl>
                                          <p:spTgt spid="84"/>
                                        </p:tgtEl>
                                      </p:cBhvr>
                                    </p:animEffect>
                                  </p:childTnLst>
                                </p:cTn>
                              </p:par>
                            </p:childTnLst>
                          </p:cTn>
                        </p:par>
                        <p:par>
                          <p:cTn id="81" fill="hold">
                            <p:stCondLst>
                              <p:cond delay="1500"/>
                            </p:stCondLst>
                            <p:childTnLst>
                              <p:par>
                                <p:cTn id="82" presetID="53" presetClass="entr" presetSubtype="16" fill="hold" grpId="0" nodeType="afterEffect">
                                  <p:stCondLst>
                                    <p:cond delay="0"/>
                                  </p:stCondLst>
                                  <p:iterate type="lt">
                                    <p:tmPct val="10000"/>
                                  </p:iterate>
                                  <p:childTnLst>
                                    <p:set>
                                      <p:cBhvr>
                                        <p:cTn id="83" dur="1" fill="hold">
                                          <p:stCondLst>
                                            <p:cond delay="0"/>
                                          </p:stCondLst>
                                        </p:cTn>
                                        <p:tgtEl>
                                          <p:spTgt spid="83"/>
                                        </p:tgtEl>
                                        <p:attrNameLst>
                                          <p:attrName>style.visibility</p:attrName>
                                        </p:attrNameLst>
                                      </p:cBhvr>
                                      <p:to>
                                        <p:strVal val="visible"/>
                                      </p:to>
                                    </p:set>
                                    <p:anim calcmode="lin" valueType="num">
                                      <p:cBhvr>
                                        <p:cTn id="84" dur="300" fill="hold"/>
                                        <p:tgtEl>
                                          <p:spTgt spid="83"/>
                                        </p:tgtEl>
                                        <p:attrNameLst>
                                          <p:attrName>ppt_w</p:attrName>
                                        </p:attrNameLst>
                                      </p:cBhvr>
                                      <p:tavLst>
                                        <p:tav tm="0">
                                          <p:val>
                                            <p:fltVal val="0"/>
                                          </p:val>
                                        </p:tav>
                                        <p:tav tm="100000">
                                          <p:val>
                                            <p:strVal val="#ppt_w"/>
                                          </p:val>
                                        </p:tav>
                                      </p:tavLst>
                                    </p:anim>
                                    <p:anim calcmode="lin" valueType="num">
                                      <p:cBhvr>
                                        <p:cTn id="85" dur="300" fill="hold"/>
                                        <p:tgtEl>
                                          <p:spTgt spid="83"/>
                                        </p:tgtEl>
                                        <p:attrNameLst>
                                          <p:attrName>ppt_h</p:attrName>
                                        </p:attrNameLst>
                                      </p:cBhvr>
                                      <p:tavLst>
                                        <p:tav tm="0">
                                          <p:val>
                                            <p:fltVal val="0"/>
                                          </p:val>
                                        </p:tav>
                                        <p:tav tm="100000">
                                          <p:val>
                                            <p:strVal val="#ppt_h"/>
                                          </p:val>
                                        </p:tav>
                                      </p:tavLst>
                                    </p:anim>
                                    <p:animEffect transition="in" filter="fade">
                                      <p:cBhvr>
                                        <p:cTn id="86" dur="300"/>
                                        <p:tgtEl>
                                          <p:spTgt spid="8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animEffect transition="in" filter="fade">
                                      <p:cBhvr>
                                        <p:cTn id="89" dur="500"/>
                                        <p:tgtEl>
                                          <p:spTgt spid="10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decel="100000" fill="hold" nodeType="click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additive="base">
                                        <p:cTn id="94" dur="1000" fill="hold"/>
                                        <p:tgtEl>
                                          <p:spTgt spid="86"/>
                                        </p:tgtEl>
                                        <p:attrNameLst>
                                          <p:attrName>ppt_x</p:attrName>
                                        </p:attrNameLst>
                                      </p:cBhvr>
                                      <p:tavLst>
                                        <p:tav tm="0">
                                          <p:val>
                                            <p:strVal val="1+#ppt_w/2"/>
                                          </p:val>
                                        </p:tav>
                                        <p:tav tm="100000">
                                          <p:val>
                                            <p:strVal val="#ppt_x"/>
                                          </p:val>
                                        </p:tav>
                                      </p:tavLst>
                                    </p:anim>
                                    <p:anim calcmode="lin" valueType="num">
                                      <p:cBhvr additive="base">
                                        <p:cTn id="95" dur="1000" fill="hold"/>
                                        <p:tgtEl>
                                          <p:spTgt spid="86"/>
                                        </p:tgtEl>
                                        <p:attrNameLst>
                                          <p:attrName>ppt_y</p:attrName>
                                        </p:attrNameLst>
                                      </p:cBhvr>
                                      <p:tavLst>
                                        <p:tav tm="0">
                                          <p:val>
                                            <p:strVal val="#ppt_y"/>
                                          </p:val>
                                        </p:tav>
                                        <p:tav tm="100000">
                                          <p:val>
                                            <p:strVal val="#ppt_y"/>
                                          </p:val>
                                        </p:tav>
                                      </p:tavLst>
                                    </p:anim>
                                  </p:childTnLst>
                                </p:cTn>
                              </p:par>
                              <p:par>
                                <p:cTn id="96" presetID="10" presetClass="entr" presetSubtype="0" fill="hold" nodeType="with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fade">
                                      <p:cBhvr>
                                        <p:cTn id="98" dur="1000"/>
                                        <p:tgtEl>
                                          <p:spTgt spid="86"/>
                                        </p:tgtEl>
                                      </p:cBhvr>
                                    </p:animEffect>
                                  </p:childTnLst>
                                </p:cTn>
                              </p:par>
                              <p:par>
                                <p:cTn id="99" presetID="2" presetClass="entr" presetSubtype="8" decel="100000"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anim calcmode="lin" valueType="num">
                                      <p:cBhvr additive="base">
                                        <p:cTn id="101" dur="1000" fill="hold"/>
                                        <p:tgtEl>
                                          <p:spTgt spid="85"/>
                                        </p:tgtEl>
                                        <p:attrNameLst>
                                          <p:attrName>ppt_x</p:attrName>
                                        </p:attrNameLst>
                                      </p:cBhvr>
                                      <p:tavLst>
                                        <p:tav tm="0">
                                          <p:val>
                                            <p:strVal val="0-#ppt_w/2"/>
                                          </p:val>
                                        </p:tav>
                                        <p:tav tm="100000">
                                          <p:val>
                                            <p:strVal val="#ppt_x"/>
                                          </p:val>
                                        </p:tav>
                                      </p:tavLst>
                                    </p:anim>
                                    <p:anim calcmode="lin" valueType="num">
                                      <p:cBhvr additive="base">
                                        <p:cTn id="102" dur="1000" fill="hold"/>
                                        <p:tgtEl>
                                          <p:spTgt spid="85"/>
                                        </p:tgtEl>
                                        <p:attrNameLst>
                                          <p:attrName>ppt_y</p:attrName>
                                        </p:attrNameLst>
                                      </p:cBhvr>
                                      <p:tavLst>
                                        <p:tav tm="0">
                                          <p:val>
                                            <p:strVal val="#ppt_y"/>
                                          </p:val>
                                        </p:tav>
                                        <p:tav tm="100000">
                                          <p:val>
                                            <p:strVal val="#ppt_y"/>
                                          </p:val>
                                        </p:tav>
                                      </p:tavLst>
                                    </p:anim>
                                  </p:childTnLst>
                                </p:cTn>
                              </p:par>
                              <p:par>
                                <p:cTn id="103" presetID="10" presetClass="entr" presetSubtype="0" fill="hold" grpId="1" nodeType="with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fade">
                                      <p:cBhvr>
                                        <p:cTn id="105" dur="1000"/>
                                        <p:tgtEl>
                                          <p:spTgt spid="85"/>
                                        </p:tgtEl>
                                      </p:cBhvr>
                                    </p:animEffect>
                                  </p:childTnLst>
                                </p:cTn>
                              </p:par>
                            </p:childTnLst>
                          </p:cTn>
                        </p:par>
                        <p:par>
                          <p:cTn id="106" fill="hold">
                            <p:stCondLst>
                              <p:cond delay="1000"/>
                            </p:stCondLst>
                            <p:childTnLst>
                              <p:par>
                                <p:cTn id="107" presetID="12" presetClass="entr" presetSubtype="2" fill="hold" grpId="0" nodeType="afterEffect">
                                  <p:stCondLst>
                                    <p:cond delay="0"/>
                                  </p:stCondLst>
                                  <p:childTnLst>
                                    <p:set>
                                      <p:cBhvr>
                                        <p:cTn id="108" dur="1" fill="hold">
                                          <p:stCondLst>
                                            <p:cond delay="0"/>
                                          </p:stCondLst>
                                        </p:cTn>
                                        <p:tgtEl>
                                          <p:spTgt spid="92"/>
                                        </p:tgtEl>
                                        <p:attrNameLst>
                                          <p:attrName>style.visibility</p:attrName>
                                        </p:attrNameLst>
                                      </p:cBhvr>
                                      <p:to>
                                        <p:strVal val="visible"/>
                                      </p:to>
                                    </p:set>
                                    <p:anim calcmode="lin" valueType="num">
                                      <p:cBhvr additive="base">
                                        <p:cTn id="109" dur="500"/>
                                        <p:tgtEl>
                                          <p:spTgt spid="92"/>
                                        </p:tgtEl>
                                        <p:attrNameLst>
                                          <p:attrName>ppt_x</p:attrName>
                                        </p:attrNameLst>
                                      </p:cBhvr>
                                      <p:tavLst>
                                        <p:tav tm="0">
                                          <p:val>
                                            <p:strVal val="#ppt_x+#ppt_w*1.125000"/>
                                          </p:val>
                                        </p:tav>
                                        <p:tav tm="100000">
                                          <p:val>
                                            <p:strVal val="#ppt_x"/>
                                          </p:val>
                                        </p:tav>
                                      </p:tavLst>
                                    </p:anim>
                                    <p:animEffect transition="in" filter="wipe(left)">
                                      <p:cBhvr>
                                        <p:cTn id="110" dur="500"/>
                                        <p:tgtEl>
                                          <p:spTgt spid="92"/>
                                        </p:tgtEl>
                                      </p:cBhvr>
                                    </p:animEffect>
                                  </p:childTnLst>
                                </p:cTn>
                              </p:par>
                            </p:childTnLst>
                          </p:cTn>
                        </p:par>
                        <p:par>
                          <p:cTn id="111" fill="hold">
                            <p:stCondLst>
                              <p:cond delay="1500"/>
                            </p:stCondLst>
                            <p:childTnLst>
                              <p:par>
                                <p:cTn id="112" presetID="53" presetClass="entr" presetSubtype="16" fill="hold" grpId="0" nodeType="afterEffect">
                                  <p:stCondLst>
                                    <p:cond delay="0"/>
                                  </p:stCondLst>
                                  <p:iterate type="lt">
                                    <p:tmPct val="10000"/>
                                  </p:iterate>
                                  <p:childTnLst>
                                    <p:set>
                                      <p:cBhvr>
                                        <p:cTn id="113" dur="1" fill="hold">
                                          <p:stCondLst>
                                            <p:cond delay="0"/>
                                          </p:stCondLst>
                                        </p:cTn>
                                        <p:tgtEl>
                                          <p:spTgt spid="91"/>
                                        </p:tgtEl>
                                        <p:attrNameLst>
                                          <p:attrName>style.visibility</p:attrName>
                                        </p:attrNameLst>
                                      </p:cBhvr>
                                      <p:to>
                                        <p:strVal val="visible"/>
                                      </p:to>
                                    </p:set>
                                    <p:anim calcmode="lin" valueType="num">
                                      <p:cBhvr>
                                        <p:cTn id="114" dur="300" fill="hold"/>
                                        <p:tgtEl>
                                          <p:spTgt spid="91"/>
                                        </p:tgtEl>
                                        <p:attrNameLst>
                                          <p:attrName>ppt_w</p:attrName>
                                        </p:attrNameLst>
                                      </p:cBhvr>
                                      <p:tavLst>
                                        <p:tav tm="0">
                                          <p:val>
                                            <p:fltVal val="0"/>
                                          </p:val>
                                        </p:tav>
                                        <p:tav tm="100000">
                                          <p:val>
                                            <p:strVal val="#ppt_w"/>
                                          </p:val>
                                        </p:tav>
                                      </p:tavLst>
                                    </p:anim>
                                    <p:anim calcmode="lin" valueType="num">
                                      <p:cBhvr>
                                        <p:cTn id="115" dur="300" fill="hold"/>
                                        <p:tgtEl>
                                          <p:spTgt spid="91"/>
                                        </p:tgtEl>
                                        <p:attrNameLst>
                                          <p:attrName>ppt_h</p:attrName>
                                        </p:attrNameLst>
                                      </p:cBhvr>
                                      <p:tavLst>
                                        <p:tav tm="0">
                                          <p:val>
                                            <p:fltVal val="0"/>
                                          </p:val>
                                        </p:tav>
                                        <p:tav tm="100000">
                                          <p:val>
                                            <p:strVal val="#ppt_h"/>
                                          </p:val>
                                        </p:tav>
                                      </p:tavLst>
                                    </p:anim>
                                    <p:animEffect transition="in" filter="fade">
                                      <p:cBhvr>
                                        <p:cTn id="116" dur="300"/>
                                        <p:tgtEl>
                                          <p:spTgt spid="9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1"/>
                                        </p:tgtEl>
                                        <p:attrNameLst>
                                          <p:attrName>style.visibility</p:attrName>
                                        </p:attrNameLst>
                                      </p:cBhvr>
                                      <p:to>
                                        <p:strVal val="visible"/>
                                      </p:to>
                                    </p:set>
                                    <p:animEffect transition="in" filter="fade">
                                      <p:cBhvr>
                                        <p:cTn id="119" dur="500"/>
                                        <p:tgtEl>
                                          <p:spTgt spid="10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wipe(down)">
                                      <p:cBhvr>
                                        <p:cTn id="124" dur="500"/>
                                        <p:tgtEl>
                                          <p:spTgt spid="49"/>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wipe(down)">
                                      <p:cBhvr>
                                        <p:cTn id="127" dur="500"/>
                                        <p:tgtEl>
                                          <p:spTgt spid="50"/>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ipe(down)">
                                      <p:cBhvr>
                                        <p:cTn id="1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7" grpId="0"/>
      <p:bldP spid="70" grpId="0" animBg="1"/>
      <p:bldP spid="70" grpId="1" animBg="1"/>
      <p:bldP spid="76" grpId="0"/>
      <p:bldP spid="77" grpId="0" animBg="1"/>
      <p:bldP spid="77" grpId="1" animBg="1"/>
      <p:bldP spid="83" grpId="0"/>
      <p:bldP spid="84" grpId="0" animBg="1"/>
      <p:bldP spid="85" grpId="0" animBg="1"/>
      <p:bldP spid="85" grpId="1" animBg="1"/>
      <p:bldP spid="91" grpId="0"/>
      <p:bldP spid="92" grpId="0" animBg="1"/>
      <p:bldP spid="101" grpId="0" animBg="1"/>
      <p:bldP spid="102" grpId="0" animBg="1"/>
      <p:bldP spid="49" grpId="0"/>
      <p:bldP spid="5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elpful Tip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482" y="0"/>
            <a:ext cx="3191860" cy="322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18064" y="3208228"/>
            <a:ext cx="11155872" cy="3062762"/>
          </a:xfrm>
          <a:prstGeom prst="rect">
            <a:avLst/>
          </a:prstGeom>
        </p:spPr>
        <p:txBody>
          <a:bodyPr wrap="square">
            <a:spAutoFit/>
          </a:bodyPr>
          <a:lstStyle/>
          <a:p>
            <a:pPr>
              <a:lnSpc>
                <a:spcPts val="2600"/>
              </a:lnSpc>
              <a:buClr>
                <a:srgbClr val="FF0000"/>
              </a:buClr>
            </a:pPr>
            <a:r>
              <a:rPr lang="en-US" altLang="zh-TW" sz="1800" b="1" dirty="0">
                <a:solidFill>
                  <a:schemeClr val="tx2">
                    <a:lumMod val="75000"/>
                  </a:schemeClr>
                </a:solidFill>
                <a:latin typeface="+mn-ea"/>
                <a:cs typeface="微軟正黑體 Light" pitchFamily="34" charset="-120"/>
              </a:rPr>
              <a:t>(1) </a:t>
            </a:r>
            <a:r>
              <a:rPr lang="zh-TW" altLang="en-US" sz="1800" b="1" dirty="0">
                <a:solidFill>
                  <a:schemeClr val="tx2">
                    <a:lumMod val="75000"/>
                  </a:schemeClr>
                </a:solidFill>
                <a:latin typeface="+mn-ea"/>
                <a:cs typeface="微軟正黑體 Light" pitchFamily="34" charset="-120"/>
              </a:rPr>
              <a:t>工廠滿足環境周界噪音的法規要求</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噪音管制區或土地使用許可的變化，或者如果有任何社區噪音投訴要測定</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C4.2</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a:t>
            </a:r>
            <a:r>
              <a:rPr lang="en-US" altLang="zh-TW" sz="1800" b="1" dirty="0">
                <a:solidFill>
                  <a:schemeClr val="tx2">
                    <a:lumMod val="75000"/>
                  </a:schemeClr>
                </a:solidFill>
                <a:latin typeface="+mn-ea"/>
                <a:cs typeface="微軟正黑體 Light" pitchFamily="34" charset="-120"/>
              </a:rPr>
              <a:t>(2) </a:t>
            </a:r>
            <a:r>
              <a:rPr lang="zh-TW" altLang="en-US" sz="1800" b="1" dirty="0">
                <a:solidFill>
                  <a:schemeClr val="tx2">
                    <a:lumMod val="75000"/>
                  </a:schemeClr>
                </a:solidFill>
                <a:latin typeface="+mn-ea"/>
                <a:cs typeface="微軟正黑體 Light" pitchFamily="34" charset="-120"/>
              </a:rPr>
              <a:t>飲水機水質檢驗頻率為依據政府規定</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B1.1/B7.2</a:t>
            </a:r>
            <a:r>
              <a:rPr lang="en-US" altLang="zh-TW" sz="1800" b="1" dirty="0">
                <a:solidFill>
                  <a:schemeClr val="tx2">
                    <a:lumMod val="75000"/>
                  </a:schemeClr>
                </a:solidFill>
                <a:latin typeface="+mn-ea"/>
                <a:cs typeface="微軟正黑體 Light" pitchFamily="34" charset="-120"/>
              </a:rPr>
              <a:t>)  (3) </a:t>
            </a:r>
            <a:r>
              <a:rPr lang="zh-TW" altLang="en-US" sz="1800" b="1" dirty="0">
                <a:solidFill>
                  <a:schemeClr val="tx2">
                    <a:lumMod val="75000"/>
                  </a:schemeClr>
                </a:solidFill>
                <a:latin typeface="+mn-ea"/>
                <a:cs typeface="微軟正黑體 Light" pitchFamily="34" charset="-120"/>
              </a:rPr>
              <a:t>急救箱藥品點檢頻率應符合健康保護規則，每個月一次</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B3.2/B.M.2.2</a:t>
            </a:r>
            <a:r>
              <a:rPr lang="en-US" altLang="zh-TW" sz="1800" b="1" dirty="0">
                <a:solidFill>
                  <a:schemeClr val="tx2">
                    <a:lumMod val="75000"/>
                  </a:schemeClr>
                </a:solidFill>
                <a:latin typeface="+mn-ea"/>
                <a:cs typeface="微軟正黑體 Light" pitchFamily="34" charset="-120"/>
              </a:rPr>
              <a:t>)  (4) </a:t>
            </a:r>
            <a:r>
              <a:rPr lang="zh-TW" altLang="en-US" sz="1800" b="1" dirty="0">
                <a:solidFill>
                  <a:schemeClr val="tx2">
                    <a:lumMod val="75000"/>
                  </a:schemeClr>
                </a:solidFill>
                <a:latin typeface="+mn-ea"/>
                <a:cs typeface="微軟正黑體 Light" pitchFamily="34" charset="-120"/>
              </a:rPr>
              <a:t>火警探測、警報器</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單體式</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每</a:t>
            </a:r>
            <a:r>
              <a:rPr lang="en-US" altLang="zh-TW" sz="1800" b="1" dirty="0">
                <a:solidFill>
                  <a:schemeClr val="tx2">
                    <a:lumMod val="75000"/>
                  </a:schemeClr>
                </a:solidFill>
                <a:latin typeface="+mn-ea"/>
                <a:cs typeface="微軟正黑體 Light" pitchFamily="34" charset="-120"/>
              </a:rPr>
              <a:t>6</a:t>
            </a:r>
            <a:r>
              <a:rPr lang="zh-TW" altLang="en-US" sz="1800" b="1" dirty="0">
                <a:solidFill>
                  <a:schemeClr val="tx2">
                    <a:lumMod val="75000"/>
                  </a:schemeClr>
                </a:solidFill>
                <a:latin typeface="+mn-ea"/>
                <a:cs typeface="微軟正黑體 Light" pitchFamily="34" charset="-120"/>
              </a:rPr>
              <a:t>月一次和滅火系統檢查頻率為至少每月一次</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B2.1</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(5)</a:t>
            </a:r>
            <a:r>
              <a:rPr lang="zh-TW" altLang="en-US" sz="1800" b="1" dirty="0">
                <a:solidFill>
                  <a:schemeClr val="tx2">
                    <a:lumMod val="75000"/>
                  </a:schemeClr>
                </a:solidFill>
                <a:latin typeface="+mn-ea"/>
                <a:cs typeface="微軟正黑體 Light" pitchFamily="34" charset="-120"/>
              </a:rPr>
              <a:t>夜晚天黑情况下進行每年一次演練</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B2.4</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，適當的頻率（火災緊急情况除外）（通過設施風險評估確定的頻率見 </a:t>
            </a:r>
            <a:r>
              <a:rPr lang="en-US" altLang="zh-TW" sz="1800" b="1" dirty="0">
                <a:solidFill>
                  <a:srgbClr val="FF0000"/>
                </a:solidFill>
                <a:latin typeface="+mn-ea"/>
                <a:cs typeface="微軟正黑體 Light" pitchFamily="34" charset="-120"/>
              </a:rPr>
              <a:t>B2.3</a:t>
            </a:r>
            <a:r>
              <a:rPr lang="zh-TW" altLang="en-US" sz="1800" b="1" dirty="0">
                <a:solidFill>
                  <a:schemeClr val="tx2">
                    <a:lumMod val="75000"/>
                  </a:schemeClr>
                </a:solidFill>
                <a:latin typeface="+mn-ea"/>
                <a:cs typeface="微軟正黑體 Light" pitchFamily="34" charset="-120"/>
              </a:rPr>
              <a:t>）</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B.M.4.1</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(6)</a:t>
            </a:r>
            <a:r>
              <a:rPr lang="zh-TW" altLang="en-US" sz="1800" b="1" dirty="0">
                <a:solidFill>
                  <a:schemeClr val="tx2">
                    <a:lumMod val="75000"/>
                  </a:schemeClr>
                </a:solidFill>
                <a:latin typeface="+mn-ea"/>
                <a:cs typeface="微軟正黑體 Light" pitchFamily="34" charset="-120"/>
              </a:rPr>
              <a:t>女性勞工產前、產中和產後要進行風險評估</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B1.3</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，重體力工作風險評估應至少每年一次</a:t>
            </a:r>
            <a:r>
              <a:rPr lang="en-US" altLang="zh-TW" sz="1800" b="1" dirty="0">
                <a:solidFill>
                  <a:schemeClr val="tx2">
                    <a:lumMod val="75000"/>
                  </a:schemeClr>
                </a:solidFill>
                <a:latin typeface="+mn-ea"/>
                <a:cs typeface="微軟正黑體 Light" pitchFamily="34" charset="-120"/>
              </a:rPr>
              <a:t>(B5.1/B.M.2.1)</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(7) </a:t>
            </a:r>
            <a:r>
              <a:rPr lang="zh-TW" altLang="en-US" sz="1800" b="1" dirty="0">
                <a:solidFill>
                  <a:schemeClr val="tx2">
                    <a:lumMod val="75000"/>
                  </a:schemeClr>
                </a:solidFill>
                <a:latin typeface="+mn-ea"/>
                <a:cs typeface="微軟正黑體 Light" pitchFamily="34" charset="-120"/>
              </a:rPr>
              <a:t>對從事有害廢棄物處理和運輸的公司至少每</a:t>
            </a:r>
            <a:r>
              <a:rPr lang="en-US" altLang="zh-TW" sz="1800" b="1" dirty="0">
                <a:solidFill>
                  <a:schemeClr val="tx2">
                    <a:lumMod val="75000"/>
                  </a:schemeClr>
                </a:solidFill>
                <a:latin typeface="+mn-ea"/>
                <a:cs typeface="微軟正黑體 Light" pitchFamily="34" charset="-120"/>
              </a:rPr>
              <a:t>3</a:t>
            </a:r>
            <a:r>
              <a:rPr lang="zh-TW" altLang="en-US" sz="1800" b="1" dirty="0">
                <a:solidFill>
                  <a:schemeClr val="tx2">
                    <a:lumMod val="75000"/>
                  </a:schemeClr>
                </a:solidFill>
                <a:latin typeface="+mn-ea"/>
                <a:cs typeface="微軟正黑體 Light" pitchFamily="34" charset="-120"/>
              </a:rPr>
              <a:t>年進行現場稽核和</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或評估一次</a:t>
            </a:r>
            <a:r>
              <a:rPr lang="en-US" altLang="zh-TW" sz="1800" b="1" dirty="0">
                <a:solidFill>
                  <a:schemeClr val="tx2">
                    <a:lumMod val="75000"/>
                  </a:schemeClr>
                </a:solidFill>
                <a:latin typeface="+mn-ea"/>
                <a:cs typeface="微軟正黑體 Light" pitchFamily="34" charset="-120"/>
              </a:rPr>
              <a:t>(C2.1)</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(8)</a:t>
            </a:r>
            <a:r>
              <a:rPr lang="zh-TW" altLang="en-US" sz="1800" b="1" dirty="0">
                <a:solidFill>
                  <a:schemeClr val="tx2">
                    <a:lumMod val="75000"/>
                  </a:schemeClr>
                </a:solidFill>
                <a:latin typeface="+mn-ea"/>
                <a:cs typeface="微軟正黑體 Light" pitchFamily="34" charset="-120"/>
              </a:rPr>
              <a:t>高階管理層的審查為</a:t>
            </a:r>
            <a:r>
              <a:rPr lang="zh-TW" altLang="en-US" sz="1800" b="1" dirty="0">
                <a:solidFill>
                  <a:srgbClr val="FF0000"/>
                </a:solidFill>
                <a:latin typeface="+mn-ea"/>
                <a:cs typeface="微軟正黑體 Light" pitchFamily="34" charset="-120"/>
              </a:rPr>
              <a:t>年度</a:t>
            </a:r>
            <a:r>
              <a:rPr lang="zh-TW" altLang="en-US" sz="1800" b="1" dirty="0">
                <a:solidFill>
                  <a:schemeClr val="tx2">
                    <a:lumMod val="75000"/>
                  </a:schemeClr>
                </a:solidFill>
                <a:latin typeface="+mn-ea"/>
                <a:cs typeface="微軟正黑體 Light" pitchFamily="34" charset="-120"/>
              </a:rPr>
              <a:t>，目標跨度</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基準年和目標年之間</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必須至少為</a:t>
            </a:r>
            <a:r>
              <a:rPr lang="en-US" altLang="zh-TW" sz="1800" b="1" dirty="0">
                <a:solidFill>
                  <a:srgbClr val="FF0000"/>
                </a:solidFill>
                <a:latin typeface="+mn-ea"/>
                <a:cs typeface="微軟正黑體 Light" pitchFamily="34" charset="-120"/>
              </a:rPr>
              <a:t>5</a:t>
            </a:r>
            <a:r>
              <a:rPr lang="zh-TW" altLang="en-US" sz="1800" b="1" dirty="0">
                <a:solidFill>
                  <a:srgbClr val="FF0000"/>
                </a:solidFill>
                <a:latin typeface="+mn-ea"/>
                <a:cs typeface="微軟正黑體 Light" pitchFamily="34" charset="-120"/>
              </a:rPr>
              <a:t>年</a:t>
            </a:r>
            <a:r>
              <a:rPr lang="zh-TW" altLang="en-US" sz="1800" b="1" dirty="0">
                <a:solidFill>
                  <a:schemeClr val="tx2">
                    <a:lumMod val="75000"/>
                  </a:schemeClr>
                </a:solidFill>
                <a:latin typeface="+mn-ea"/>
                <a:cs typeface="微軟正黑體 Light" pitchFamily="34" charset="-120"/>
              </a:rPr>
              <a:t>，定期績效評估不超過</a:t>
            </a:r>
            <a:r>
              <a:rPr lang="en-US" altLang="zh-TW" sz="1800" b="1" dirty="0">
                <a:solidFill>
                  <a:srgbClr val="FF0000"/>
                </a:solidFill>
                <a:latin typeface="+mn-ea"/>
                <a:cs typeface="微軟正黑體 Light" pitchFamily="34" charset="-120"/>
              </a:rPr>
              <a:t>2</a:t>
            </a:r>
            <a:r>
              <a:rPr lang="zh-TW" altLang="en-US" sz="1800" b="1" dirty="0">
                <a:solidFill>
                  <a:srgbClr val="FF0000"/>
                </a:solidFill>
                <a:latin typeface="+mn-ea"/>
                <a:cs typeface="微軟正黑體 Light" pitchFamily="34" charset="-120"/>
              </a:rPr>
              <a:t>年</a:t>
            </a:r>
            <a:r>
              <a:rPr lang="en-US" altLang="zh-TW" sz="1800" b="1" dirty="0">
                <a:solidFill>
                  <a:srgbClr val="FF0000"/>
                </a:solidFill>
                <a:latin typeface="+mn-ea"/>
                <a:cs typeface="微軟正黑體 Light" pitchFamily="34" charset="-120"/>
              </a:rPr>
              <a:t>(A.M.4.1/ B.M.4.1/C.M.4.1/D.M.4.1) </a:t>
            </a:r>
            <a:r>
              <a:rPr lang="zh-TW" altLang="en-US" sz="1800" b="1" dirty="0">
                <a:solidFill>
                  <a:schemeClr val="tx2">
                    <a:lumMod val="75000"/>
                  </a:schemeClr>
                </a:solidFill>
                <a:latin typeface="+mn-ea"/>
                <a:cs typeface="微軟正黑體 Light" pitchFamily="34" charset="-120"/>
              </a:rPr>
              <a:t>。</a:t>
            </a:r>
            <a:r>
              <a:rPr lang="en-US" altLang="zh-TW" sz="1800" b="1" dirty="0">
                <a:solidFill>
                  <a:schemeClr val="tx2">
                    <a:lumMod val="75000"/>
                  </a:schemeClr>
                </a:solidFill>
                <a:latin typeface="+mn-ea"/>
                <a:cs typeface="微軟正黑體 Light" pitchFamily="34" charset="-120"/>
              </a:rPr>
              <a:t>(9)</a:t>
            </a:r>
            <a:r>
              <a:rPr lang="zh-TW" altLang="en-US" sz="1800" b="1" dirty="0">
                <a:solidFill>
                  <a:schemeClr val="tx2">
                    <a:lumMod val="75000"/>
                  </a:schemeClr>
                </a:solidFill>
                <a:latin typeface="+mn-ea"/>
                <a:cs typeface="微軟正黑體 Light" pitchFamily="34" charset="-120"/>
              </a:rPr>
              <a:t>適用法律的要求和客戶要求的合規評估頻率為每季一次</a:t>
            </a:r>
            <a:r>
              <a:rPr lang="en-US" altLang="zh-TW" sz="1800" b="1" dirty="0">
                <a:solidFill>
                  <a:srgbClr val="FF0000"/>
                </a:solidFill>
                <a:latin typeface="+mn-ea"/>
                <a:cs typeface="微軟正黑體 Light" pitchFamily="34" charset="-120"/>
              </a:rPr>
              <a:t>(A.M.1.1/ B.M.1.1/C.M.1.1/D.M.1.1) </a:t>
            </a:r>
            <a:endParaRPr lang="zh-TW" altLang="en-US" sz="1800" b="1" dirty="0">
              <a:solidFill>
                <a:schemeClr val="tx2">
                  <a:lumMod val="75000"/>
                </a:schemeClr>
              </a:solidFill>
              <a:latin typeface="+mn-ea"/>
              <a:cs typeface="微軟正黑體 Light" pitchFamily="34" charset="-120"/>
            </a:endParaRPr>
          </a:p>
        </p:txBody>
      </p:sp>
      <p:sp>
        <p:nvSpPr>
          <p:cNvPr id="9" name="AutoShape 54"/>
          <p:cNvSpPr>
            <a:spLocks noChangeArrowheads="1"/>
          </p:cNvSpPr>
          <p:nvPr/>
        </p:nvSpPr>
        <p:spPr bwMode="gray">
          <a:xfrm>
            <a:off x="4324120" y="660660"/>
            <a:ext cx="7073982" cy="2103806"/>
          </a:xfrm>
          <a:prstGeom prst="roundRect">
            <a:avLst>
              <a:gd name="adj" fmla="val 16667"/>
            </a:avLst>
          </a:prstGeom>
          <a:solidFill>
            <a:srgbClr val="0621A6"/>
          </a:solidFill>
          <a:ln w="76200">
            <a:headEnd/>
            <a:tailEnd/>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none" anchor="ctr"/>
          <a:lstStyle/>
          <a:p>
            <a:pPr algn="ctr">
              <a:defRPr/>
            </a:pP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 當</a:t>
            </a:r>
            <a:r>
              <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RBA </a:t>
            </a: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行為準則</a:t>
            </a:r>
            <a:endPar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a:p>
            <a:pPr algn="ctr">
              <a:defRPr/>
            </a:pP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與公司程序或法規法律或客戶的要求</a:t>
            </a:r>
            <a:endPar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a:p>
            <a:pPr algn="ctr">
              <a:defRPr/>
            </a:pP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有衝突時，取其較</a:t>
            </a:r>
            <a:r>
              <a:rPr lang="zh-TW" altLang="en-US" sz="2800" b="1" dirty="0">
                <a:solidFill>
                  <a:srgbClr val="FF0000"/>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嚴格</a:t>
            </a: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者</a:t>
            </a:r>
            <a:endPar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a:p>
            <a:pPr algn="ctr">
              <a:defRPr/>
            </a:pPr>
            <a:r>
              <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a:t>
            </a:r>
            <a:r>
              <a:rPr lang="zh-TW" altLang="en-US" sz="2800" b="1" dirty="0">
                <a:solidFill>
                  <a:srgbClr val="FF0000"/>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對員工有利者</a:t>
            </a:r>
            <a:r>
              <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a:t>
            </a:r>
            <a:endParaRPr lang="zh-CN"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p:txBody>
      </p:sp>
    </p:spTree>
    <p:extLst>
      <p:ext uri="{BB962C8B-B14F-4D97-AF65-F5344CB8AC3E}">
        <p14:creationId xmlns:p14="http://schemas.microsoft.com/office/powerpoint/2010/main" val="356112518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5FFE07-0B9B-423C-ADDC-9DB44FBB672C}"/>
              </a:ext>
            </a:extLst>
          </p:cNvPr>
          <p:cNvSpPr>
            <a:spLocks noGrp="1"/>
          </p:cNvSpPr>
          <p:nvPr>
            <p:ph type="title"/>
          </p:nvPr>
        </p:nvSpPr>
        <p:spPr/>
        <p:txBody>
          <a:bodyPr/>
          <a:lstStyle/>
          <a:p>
            <a:pPr algn="ctr"/>
            <a:r>
              <a:rPr lang="en-US" altLang="zh-TW" dirty="0"/>
              <a:t>RBA</a:t>
            </a:r>
            <a:r>
              <a:rPr lang="zh-TW" altLang="en-US" dirty="0"/>
              <a:t> </a:t>
            </a:r>
            <a:r>
              <a:rPr lang="en-US" altLang="zh-TW" dirty="0"/>
              <a:t>v7.0 COC</a:t>
            </a:r>
            <a:r>
              <a:rPr lang="zh-TW" altLang="en-US" dirty="0"/>
              <a:t> 摘要要求</a:t>
            </a:r>
          </a:p>
        </p:txBody>
      </p:sp>
      <p:sp>
        <p:nvSpPr>
          <p:cNvPr id="3" name="Rectangle 2">
            <a:extLst>
              <a:ext uri="{FF2B5EF4-FFF2-40B4-BE49-F238E27FC236}">
                <a16:creationId xmlns:a16="http://schemas.microsoft.com/office/drawing/2014/main" id="{21970AC8-0C1C-404D-A6D0-98B103D08DFB}"/>
              </a:ext>
            </a:extLst>
          </p:cNvPr>
          <p:cNvSpPr>
            <a:spLocks noChangeArrowheads="1"/>
          </p:cNvSpPr>
          <p:nvPr/>
        </p:nvSpPr>
        <p:spPr bwMode="auto">
          <a:xfrm>
            <a:off x="1036320" y="4961567"/>
            <a:ext cx="97942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RBA</a:t>
            </a:r>
            <a:r>
              <a:rPr kumimoji="0" lang="zh-TW" altLang="en-US"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準則釋義指引 </a:t>
            </a: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(OM)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修訂版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7.1.1 v1 – 2022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年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9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月</a:t>
            </a:r>
            <a:r>
              <a:rPr lang="en-US" altLang="zh-TW" sz="16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 26</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日公告，</a:t>
            </a:r>
            <a:r>
              <a:rPr kumimoji="0" lang="zh-TW" altLang="en-US" sz="1600" b="1" i="0" u="none" strike="noStrike" cap="none" normalizeH="0" baseline="0" dirty="0">
                <a:ln>
                  <a:noFill/>
                </a:ln>
                <a:solidFill>
                  <a:srgbClr val="0000CC"/>
                </a:solidFill>
                <a:effectLst/>
                <a:highlight>
                  <a:srgbClr val="FFFF00"/>
                </a:highlight>
                <a:latin typeface="微軟正黑體" panose="020B0604030504040204" pitchFamily="34" charset="-120"/>
                <a:ea typeface="微軟正黑體" panose="020B0604030504040204" pitchFamily="34" charset="-120"/>
                <a:cs typeface="Arial" panose="020B0604020202020204" pitchFamily="34" charset="0"/>
              </a:rPr>
              <a:t>但尚未說明何時生效</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a:t>
            </a:r>
            <a:endParaRPr kumimoji="0" lang="zh-TW" altLang="en-US" sz="20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904D6484-C567-471B-A93F-E2637541358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149325928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a:extLst>
              <a:ext uri="{FF2B5EF4-FFF2-40B4-BE49-F238E27FC236}">
                <a16:creationId xmlns:a16="http://schemas.microsoft.com/office/drawing/2014/main" id="{F69D81DB-515D-4B20-BBC9-85190154C813}"/>
              </a:ext>
            </a:extLst>
          </p:cNvPr>
          <p:cNvCxnSpPr>
            <a:cxnSpLocks/>
          </p:cNvCxnSpPr>
          <p:nvPr/>
        </p:nvCxnSpPr>
        <p:spPr bwMode="auto">
          <a:xfrm>
            <a:off x="5635874" y="662097"/>
            <a:ext cx="0" cy="4953333"/>
          </a:xfrm>
          <a:prstGeom prst="line">
            <a:avLst/>
          </a:prstGeom>
          <a:solidFill>
            <a:schemeClr val="accent1"/>
          </a:solidFill>
          <a:ln w="57150" cap="flat" cmpd="sng" algn="ctr">
            <a:solidFill>
              <a:srgbClr val="FF0000"/>
            </a:solidFill>
            <a:prstDash val="sysDot"/>
            <a:round/>
            <a:headEnd type="none" w="med" len="med"/>
            <a:tailEnd type="none" w="med" len="med"/>
          </a:ln>
          <a:effectLst/>
        </p:spPr>
      </p:cxnSp>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b"/>
          <a:lstStyle/>
          <a:p>
            <a:pPr algn="l"/>
            <a:r>
              <a:rPr lang="zh-TW" altLang="en-US" dirty="0">
                <a:latin typeface="Microsoft YaHei" panose="020B0503020204020204" pitchFamily="34" charset="-122"/>
                <a:ea typeface="Microsoft YaHei" panose="020B0503020204020204" pitchFamily="34" charset="-122"/>
                <a:cs typeface="Calibri" pitchFamily="34" charset="0"/>
              </a:rPr>
              <a:t>工人類型 </a:t>
            </a:r>
            <a:r>
              <a:rPr lang="en-US" altLang="zh-TW" dirty="0">
                <a:latin typeface="Microsoft YaHei" panose="020B0503020204020204" pitchFamily="34" charset="-122"/>
                <a:ea typeface="Microsoft YaHei" panose="020B0503020204020204" pitchFamily="34" charset="-122"/>
                <a:cs typeface="Calibri" pitchFamily="34" charset="0"/>
              </a:rPr>
              <a:t>Worker Type (v7.0.0)</a:t>
            </a:r>
            <a:endParaRPr lang="zh-TW" altLang="en-US" dirty="0">
              <a:latin typeface="Microsoft YaHei" panose="020B0503020204020204" pitchFamily="34" charset="-122"/>
              <a:ea typeface="Microsoft YaHei" panose="020B0503020204020204" pitchFamily="34" charset="-122"/>
              <a:cs typeface="Calibri" pitchFamily="34" charset="0"/>
            </a:endParaRPr>
          </a:p>
        </p:txBody>
      </p:sp>
      <p:grpSp>
        <p:nvGrpSpPr>
          <p:cNvPr id="17" name="群組 5">
            <a:extLst>
              <a:ext uri="{FF2B5EF4-FFF2-40B4-BE49-F238E27FC236}">
                <a16:creationId xmlns:a16="http://schemas.microsoft.com/office/drawing/2014/main" id="{3CB25E62-B065-482C-93F2-3B0C9845FE4E}"/>
              </a:ext>
            </a:extLst>
          </p:cNvPr>
          <p:cNvGrpSpPr/>
          <p:nvPr/>
        </p:nvGrpSpPr>
        <p:grpSpPr>
          <a:xfrm>
            <a:off x="7882175" y="137249"/>
            <a:ext cx="1956405" cy="615554"/>
            <a:chOff x="3021715" y="3232297"/>
            <a:chExt cx="2390258" cy="821327"/>
          </a:xfrm>
        </p:grpSpPr>
        <p:grpSp>
          <p:nvGrpSpPr>
            <p:cNvPr id="18" name="群組 43">
              <a:extLst>
                <a:ext uri="{FF2B5EF4-FFF2-40B4-BE49-F238E27FC236}">
                  <a16:creationId xmlns:a16="http://schemas.microsoft.com/office/drawing/2014/main" id="{F27A75F9-FB05-4848-A4AA-A35FCCEE2F61}"/>
                </a:ext>
              </a:extLst>
            </p:cNvPr>
            <p:cNvGrpSpPr/>
            <p:nvPr/>
          </p:nvGrpSpPr>
          <p:grpSpPr>
            <a:xfrm>
              <a:off x="3021715" y="3232297"/>
              <a:ext cx="2390258" cy="821327"/>
              <a:chOff x="3021714" y="3301407"/>
              <a:chExt cx="2656293" cy="752218"/>
            </a:xfrm>
          </p:grpSpPr>
          <p:sp>
            <p:nvSpPr>
              <p:cNvPr id="23" name="Freeform 33">
                <a:extLst>
                  <a:ext uri="{FF2B5EF4-FFF2-40B4-BE49-F238E27FC236}">
                    <a16:creationId xmlns:a16="http://schemas.microsoft.com/office/drawing/2014/main" id="{A2624C21-6959-44AD-B636-DFC021570B39}"/>
                  </a:ext>
                </a:extLst>
              </p:cNvPr>
              <p:cNvSpPr>
                <a:spLocks/>
              </p:cNvSpPr>
              <p:nvPr/>
            </p:nvSpPr>
            <p:spPr bwMode="auto">
              <a:xfrm>
                <a:off x="3021714" y="3312040"/>
                <a:ext cx="789538" cy="741155"/>
              </a:xfrm>
              <a:custGeom>
                <a:avLst/>
                <a:gdLst/>
                <a:ahLst/>
                <a:cxnLst>
                  <a:cxn ang="0">
                    <a:pos x="0" y="0"/>
                  </a:cxn>
                  <a:cxn ang="0">
                    <a:pos x="0" y="1724"/>
                  </a:cxn>
                  <a:cxn ang="0">
                    <a:pos x="928" y="1724"/>
                  </a:cxn>
                  <a:cxn ang="0">
                    <a:pos x="1268" y="861"/>
                  </a:cxn>
                  <a:cxn ang="0">
                    <a:pos x="916" y="0"/>
                  </a:cxn>
                  <a:cxn ang="0">
                    <a:pos x="0" y="0"/>
                  </a:cxn>
                </a:cxnLst>
                <a:rect l="0" t="0" r="r" b="b"/>
                <a:pathLst>
                  <a:path w="1268" h="1724">
                    <a:moveTo>
                      <a:pt x="0" y="0"/>
                    </a:moveTo>
                    <a:lnTo>
                      <a:pt x="0" y="1724"/>
                    </a:lnTo>
                    <a:lnTo>
                      <a:pt x="928" y="1724"/>
                    </a:lnTo>
                    <a:lnTo>
                      <a:pt x="1268" y="861"/>
                    </a:lnTo>
                    <a:lnTo>
                      <a:pt x="916" y="0"/>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sp>
            <p:nvSpPr>
              <p:cNvPr id="24" name="Freeform 34">
                <a:extLst>
                  <a:ext uri="{FF2B5EF4-FFF2-40B4-BE49-F238E27FC236}">
                    <a16:creationId xmlns:a16="http://schemas.microsoft.com/office/drawing/2014/main" id="{B419712E-B6EF-4B2C-8EDD-9E5C8FAB6AB0}"/>
                  </a:ext>
                </a:extLst>
              </p:cNvPr>
              <p:cNvSpPr>
                <a:spLocks/>
              </p:cNvSpPr>
              <p:nvPr/>
            </p:nvSpPr>
            <p:spPr bwMode="auto">
              <a:xfrm>
                <a:off x="3652061"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rgbClr val="0070C0"/>
              </a:solidFill>
              <a:ln>
                <a:solidFill>
                  <a:srgbClr val="FFFF00"/>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sp>
            <p:nvSpPr>
              <p:cNvPr id="25" name="Freeform 34">
                <a:extLst>
                  <a:ext uri="{FF2B5EF4-FFF2-40B4-BE49-F238E27FC236}">
                    <a16:creationId xmlns:a16="http://schemas.microsoft.com/office/drawing/2014/main" id="{D48A378E-D02B-41FC-9A19-5A20F511E9EB}"/>
                  </a:ext>
                </a:extLst>
              </p:cNvPr>
              <p:cNvSpPr>
                <a:spLocks/>
              </p:cNvSpPr>
              <p:nvPr/>
            </p:nvSpPr>
            <p:spPr bwMode="auto">
              <a:xfrm>
                <a:off x="4274313"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sp>
            <p:nvSpPr>
              <p:cNvPr id="26" name="Freeform 34">
                <a:extLst>
                  <a:ext uri="{FF2B5EF4-FFF2-40B4-BE49-F238E27FC236}">
                    <a16:creationId xmlns:a16="http://schemas.microsoft.com/office/drawing/2014/main" id="{47883A10-02AF-4A82-8635-538623F0A9D5}"/>
                  </a:ext>
                </a:extLst>
              </p:cNvPr>
              <p:cNvSpPr>
                <a:spLocks/>
              </p:cNvSpPr>
              <p:nvPr/>
            </p:nvSpPr>
            <p:spPr bwMode="auto">
              <a:xfrm>
                <a:off x="4896564" y="3301407"/>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grpSp>
        <p:sp>
          <p:nvSpPr>
            <p:cNvPr id="19" name="文字方塊 18">
              <a:extLst>
                <a:ext uri="{FF2B5EF4-FFF2-40B4-BE49-F238E27FC236}">
                  <a16:creationId xmlns:a16="http://schemas.microsoft.com/office/drawing/2014/main" id="{5989FBE8-6FD3-429A-A018-24A2FCA8B5F0}"/>
                </a:ext>
              </a:extLst>
            </p:cNvPr>
            <p:cNvSpPr txBox="1"/>
            <p:nvPr/>
          </p:nvSpPr>
          <p:spPr>
            <a:xfrm>
              <a:off x="3221663" y="3429149"/>
              <a:ext cx="301606" cy="492882"/>
            </a:xfrm>
            <a:prstGeom prst="rect">
              <a:avLst/>
            </a:prstGeom>
            <a:noFill/>
          </p:spPr>
          <p:txBody>
            <a:bodyPr wrap="none" lIns="0" tIns="0" rIns="0" bIns="0" rtlCol="0">
              <a:spAutoFit/>
            </a:bodyPr>
            <a:lstStyle/>
            <a:p>
              <a:pPr>
                <a:lnSpc>
                  <a:spcPct val="90000"/>
                </a:lnSpc>
              </a:pPr>
              <a:r>
                <a:rPr lang="en-US" altLang="zh-TW" sz="2667" dirty="0">
                  <a:solidFill>
                    <a:schemeClr val="bg1">
                      <a:lumMod val="50000"/>
                    </a:schemeClr>
                  </a:solidFill>
                  <a:latin typeface="Arial Black" pitchFamily="34" charset="0"/>
                </a:rPr>
                <a:t>P</a:t>
              </a:r>
              <a:endParaRPr lang="zh-TW" altLang="en-US" sz="2667" dirty="0">
                <a:solidFill>
                  <a:schemeClr val="bg1">
                    <a:lumMod val="50000"/>
                  </a:schemeClr>
                </a:solidFill>
                <a:latin typeface="Arial Black" pitchFamily="34" charset="0"/>
              </a:endParaRPr>
            </a:p>
          </p:txBody>
        </p:sp>
        <p:sp>
          <p:nvSpPr>
            <p:cNvPr id="20" name="文字方塊 19">
              <a:extLst>
                <a:ext uri="{FF2B5EF4-FFF2-40B4-BE49-F238E27FC236}">
                  <a16:creationId xmlns:a16="http://schemas.microsoft.com/office/drawing/2014/main" id="{3017C71F-1EE3-44BF-9009-34035E471C4A}"/>
                </a:ext>
              </a:extLst>
            </p:cNvPr>
            <p:cNvSpPr txBox="1"/>
            <p:nvPr/>
          </p:nvSpPr>
          <p:spPr>
            <a:xfrm>
              <a:off x="3824798" y="3429149"/>
              <a:ext cx="325108" cy="492882"/>
            </a:xfrm>
            <a:prstGeom prst="rect">
              <a:avLst/>
            </a:prstGeom>
            <a:noFill/>
          </p:spPr>
          <p:txBody>
            <a:bodyPr wrap="none" lIns="0" tIns="0" rIns="0" bIns="0" rtlCol="0">
              <a:spAutoFit/>
            </a:bodyPr>
            <a:lstStyle/>
            <a:p>
              <a:pPr>
                <a:lnSpc>
                  <a:spcPct val="90000"/>
                </a:lnSpc>
              </a:pPr>
              <a:r>
                <a:rPr lang="en-US" altLang="zh-TW" sz="2667" dirty="0">
                  <a:solidFill>
                    <a:schemeClr val="bg1"/>
                  </a:solidFill>
                  <a:latin typeface="Arial Black" pitchFamily="34" charset="0"/>
                </a:rPr>
                <a:t>D</a:t>
              </a:r>
              <a:endParaRPr lang="zh-TW" altLang="en-US" sz="2667" dirty="0">
                <a:solidFill>
                  <a:schemeClr val="bg1"/>
                </a:solidFill>
                <a:latin typeface="Arial Black" pitchFamily="34" charset="0"/>
              </a:endParaRPr>
            </a:p>
          </p:txBody>
        </p:sp>
        <p:sp>
          <p:nvSpPr>
            <p:cNvPr id="21" name="文字方塊 20">
              <a:extLst>
                <a:ext uri="{FF2B5EF4-FFF2-40B4-BE49-F238E27FC236}">
                  <a16:creationId xmlns:a16="http://schemas.microsoft.com/office/drawing/2014/main" id="{538E918B-7656-4C9A-953E-9F0771D37F11}"/>
                </a:ext>
              </a:extLst>
            </p:cNvPr>
            <p:cNvSpPr txBox="1"/>
            <p:nvPr/>
          </p:nvSpPr>
          <p:spPr>
            <a:xfrm>
              <a:off x="4368521" y="3429149"/>
              <a:ext cx="325108" cy="492882"/>
            </a:xfrm>
            <a:prstGeom prst="rect">
              <a:avLst/>
            </a:prstGeom>
            <a:noFill/>
          </p:spPr>
          <p:txBody>
            <a:bodyPr wrap="none" lIns="0" tIns="0" rIns="0" bIns="0" rtlCol="0">
              <a:spAutoFit/>
            </a:bodyPr>
            <a:lstStyle/>
            <a:p>
              <a:pPr>
                <a:lnSpc>
                  <a:spcPct val="90000"/>
                </a:lnSpc>
              </a:pPr>
              <a:r>
                <a:rPr lang="en-US" altLang="zh-TW" sz="2667" dirty="0">
                  <a:solidFill>
                    <a:schemeClr val="bg1">
                      <a:lumMod val="50000"/>
                    </a:schemeClr>
                  </a:solidFill>
                  <a:latin typeface="Arial Black" pitchFamily="34" charset="0"/>
                </a:rPr>
                <a:t>C</a:t>
              </a:r>
              <a:endParaRPr lang="zh-TW" altLang="en-US" sz="2667" dirty="0">
                <a:solidFill>
                  <a:schemeClr val="bg1">
                    <a:lumMod val="50000"/>
                  </a:schemeClr>
                </a:solidFill>
                <a:latin typeface="Arial Black" pitchFamily="34" charset="0"/>
              </a:endParaRPr>
            </a:p>
          </p:txBody>
        </p:sp>
        <p:sp>
          <p:nvSpPr>
            <p:cNvPr id="22" name="文字方塊 21">
              <a:extLst>
                <a:ext uri="{FF2B5EF4-FFF2-40B4-BE49-F238E27FC236}">
                  <a16:creationId xmlns:a16="http://schemas.microsoft.com/office/drawing/2014/main" id="{171B7458-A12E-4ABA-A65B-08AEBD727E0A}"/>
                </a:ext>
              </a:extLst>
            </p:cNvPr>
            <p:cNvSpPr txBox="1"/>
            <p:nvPr/>
          </p:nvSpPr>
          <p:spPr>
            <a:xfrm>
              <a:off x="4954772" y="3429149"/>
              <a:ext cx="325108" cy="492882"/>
            </a:xfrm>
            <a:prstGeom prst="rect">
              <a:avLst/>
            </a:prstGeom>
            <a:noFill/>
          </p:spPr>
          <p:txBody>
            <a:bodyPr wrap="none" lIns="0" tIns="0" rIns="0" bIns="0" rtlCol="0">
              <a:spAutoFit/>
            </a:bodyPr>
            <a:lstStyle/>
            <a:p>
              <a:pPr>
                <a:lnSpc>
                  <a:spcPct val="90000"/>
                </a:lnSpc>
              </a:pPr>
              <a:r>
                <a:rPr lang="en-US" altLang="zh-TW" sz="2667" dirty="0">
                  <a:solidFill>
                    <a:schemeClr val="bg1">
                      <a:lumMod val="50000"/>
                    </a:schemeClr>
                  </a:solidFill>
                  <a:latin typeface="Arial Black" pitchFamily="34" charset="0"/>
                </a:rPr>
                <a:t>A</a:t>
              </a:r>
              <a:endParaRPr lang="zh-TW" altLang="en-US" sz="2667" dirty="0">
                <a:solidFill>
                  <a:schemeClr val="bg1">
                    <a:lumMod val="50000"/>
                  </a:schemeClr>
                </a:solidFill>
                <a:latin typeface="Arial Black" pitchFamily="34" charset="0"/>
              </a:endParaRPr>
            </a:p>
          </p:txBody>
        </p:sp>
      </p:grpSp>
      <p:grpSp>
        <p:nvGrpSpPr>
          <p:cNvPr id="8" name="群組 7">
            <a:extLst>
              <a:ext uri="{FF2B5EF4-FFF2-40B4-BE49-F238E27FC236}">
                <a16:creationId xmlns:a16="http://schemas.microsoft.com/office/drawing/2014/main" id="{B7551493-BB3C-43AF-804D-3A49F4154E6E}"/>
              </a:ext>
            </a:extLst>
          </p:cNvPr>
          <p:cNvGrpSpPr/>
          <p:nvPr/>
        </p:nvGrpSpPr>
        <p:grpSpPr>
          <a:xfrm>
            <a:off x="1172816" y="872080"/>
            <a:ext cx="9791111" cy="5417376"/>
            <a:chOff x="903606" y="1215773"/>
            <a:chExt cx="7812680" cy="4894818"/>
          </a:xfrm>
        </p:grpSpPr>
        <p:grpSp>
          <p:nvGrpSpPr>
            <p:cNvPr id="5" name="群組 4">
              <a:extLst>
                <a:ext uri="{FF2B5EF4-FFF2-40B4-BE49-F238E27FC236}">
                  <a16:creationId xmlns:a16="http://schemas.microsoft.com/office/drawing/2014/main" id="{1FF3FFD8-E326-4D4A-9BAB-6C15B4B9AAB6}"/>
                </a:ext>
              </a:extLst>
            </p:cNvPr>
            <p:cNvGrpSpPr/>
            <p:nvPr/>
          </p:nvGrpSpPr>
          <p:grpSpPr>
            <a:xfrm>
              <a:off x="1349493" y="1215773"/>
              <a:ext cx="6218247" cy="3802121"/>
              <a:chOff x="700370" y="1760807"/>
              <a:chExt cx="7653227" cy="3486761"/>
            </a:xfrm>
          </p:grpSpPr>
          <p:sp>
            <p:nvSpPr>
              <p:cNvPr id="6" name="手繪多邊形: 圖案 5">
                <a:extLst>
                  <a:ext uri="{FF2B5EF4-FFF2-40B4-BE49-F238E27FC236}">
                    <a16:creationId xmlns:a16="http://schemas.microsoft.com/office/drawing/2014/main" id="{5E4A0D6C-A875-4D87-B7DD-301470F060A4}"/>
                  </a:ext>
                </a:extLst>
              </p:cNvPr>
              <p:cNvSpPr/>
              <p:nvPr/>
            </p:nvSpPr>
            <p:spPr>
              <a:xfrm>
                <a:off x="6802350" y="3954778"/>
                <a:ext cx="122552" cy="762956"/>
              </a:xfrm>
              <a:custGeom>
                <a:avLst/>
                <a:gdLst/>
                <a:ahLst/>
                <a:cxnLst/>
                <a:rect l="0" t="0" r="0" b="0"/>
                <a:pathLst>
                  <a:path>
                    <a:moveTo>
                      <a:pt x="0" y="0"/>
                    </a:moveTo>
                    <a:lnTo>
                      <a:pt x="0" y="762956"/>
                    </a:lnTo>
                    <a:lnTo>
                      <a:pt x="122552" y="762956"/>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7" name="手繪多邊形: 圖案 6">
                <a:extLst>
                  <a:ext uri="{FF2B5EF4-FFF2-40B4-BE49-F238E27FC236}">
                    <a16:creationId xmlns:a16="http://schemas.microsoft.com/office/drawing/2014/main" id="{89B2064F-2CD9-4BBC-81C0-0E3808E767AE}"/>
                  </a:ext>
                </a:extLst>
              </p:cNvPr>
              <p:cNvSpPr/>
              <p:nvPr/>
            </p:nvSpPr>
            <p:spPr>
              <a:xfrm>
                <a:off x="6682367" y="3954778"/>
                <a:ext cx="119982" cy="525638"/>
              </a:xfrm>
              <a:custGeom>
                <a:avLst/>
                <a:gdLst/>
                <a:ahLst/>
                <a:cxnLst/>
                <a:rect l="0" t="0" r="0" b="0"/>
                <a:pathLst>
                  <a:path>
                    <a:moveTo>
                      <a:pt x="119982" y="0"/>
                    </a:moveTo>
                    <a:lnTo>
                      <a:pt x="119982" y="525638"/>
                    </a:lnTo>
                    <a:lnTo>
                      <a:pt x="0" y="525638"/>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3" name="手繪多邊形: 圖案 32">
                <a:extLst>
                  <a:ext uri="{FF2B5EF4-FFF2-40B4-BE49-F238E27FC236}">
                    <a16:creationId xmlns:a16="http://schemas.microsoft.com/office/drawing/2014/main" id="{D44A4219-8855-4591-9514-31BD0B6F0645}"/>
                  </a:ext>
                </a:extLst>
              </p:cNvPr>
              <p:cNvSpPr/>
              <p:nvPr/>
            </p:nvSpPr>
            <p:spPr>
              <a:xfrm>
                <a:off x="5419692" y="3143466"/>
                <a:ext cx="811311" cy="525638"/>
              </a:xfrm>
              <a:custGeom>
                <a:avLst/>
                <a:gdLst/>
                <a:ahLst/>
                <a:cxnLst/>
                <a:rect l="0" t="0" r="0" b="0"/>
                <a:pathLst>
                  <a:path>
                    <a:moveTo>
                      <a:pt x="0" y="0"/>
                    </a:moveTo>
                    <a:lnTo>
                      <a:pt x="0" y="525638"/>
                    </a:lnTo>
                    <a:lnTo>
                      <a:pt x="811311" y="52563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4" name="手繪多邊形: 圖案 33">
                <a:extLst>
                  <a:ext uri="{FF2B5EF4-FFF2-40B4-BE49-F238E27FC236}">
                    <a16:creationId xmlns:a16="http://schemas.microsoft.com/office/drawing/2014/main" id="{84AEEE96-D308-42D2-8A6F-74E60539CDEE}"/>
                  </a:ext>
                </a:extLst>
              </p:cNvPr>
              <p:cNvSpPr/>
              <p:nvPr/>
            </p:nvSpPr>
            <p:spPr>
              <a:xfrm>
                <a:off x="5299709" y="3143466"/>
                <a:ext cx="119982" cy="525638"/>
              </a:xfrm>
              <a:custGeom>
                <a:avLst/>
                <a:gdLst/>
                <a:ahLst/>
                <a:cxnLst/>
                <a:rect l="0" t="0" r="0" b="0"/>
                <a:pathLst>
                  <a:path>
                    <a:moveTo>
                      <a:pt x="119982" y="0"/>
                    </a:moveTo>
                    <a:lnTo>
                      <a:pt x="119982" y="525638"/>
                    </a:lnTo>
                    <a:lnTo>
                      <a:pt x="0" y="52563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5" name="手繪多邊形: 圖案 34">
                <a:extLst>
                  <a:ext uri="{FF2B5EF4-FFF2-40B4-BE49-F238E27FC236}">
                    <a16:creationId xmlns:a16="http://schemas.microsoft.com/office/drawing/2014/main" id="{D496E87E-78BF-41F9-B360-6FA83655060D}"/>
                  </a:ext>
                </a:extLst>
              </p:cNvPr>
              <p:cNvSpPr/>
              <p:nvPr/>
            </p:nvSpPr>
            <p:spPr>
              <a:xfrm>
                <a:off x="4037033" y="2332154"/>
                <a:ext cx="1382658" cy="239965"/>
              </a:xfrm>
              <a:custGeom>
                <a:avLst/>
                <a:gdLst/>
                <a:ahLst/>
                <a:cxnLst/>
                <a:rect l="0" t="0" r="0" b="0"/>
                <a:pathLst>
                  <a:path>
                    <a:moveTo>
                      <a:pt x="0" y="0"/>
                    </a:moveTo>
                    <a:lnTo>
                      <a:pt x="0" y="119982"/>
                    </a:lnTo>
                    <a:lnTo>
                      <a:pt x="1382658" y="119982"/>
                    </a:lnTo>
                    <a:lnTo>
                      <a:pt x="1382658" y="23996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6" name="手繪多邊形: 圖案 35">
                <a:extLst>
                  <a:ext uri="{FF2B5EF4-FFF2-40B4-BE49-F238E27FC236}">
                    <a16:creationId xmlns:a16="http://schemas.microsoft.com/office/drawing/2014/main" id="{582146F1-E214-448E-A40D-4AF699AE0399}"/>
                  </a:ext>
                </a:extLst>
              </p:cNvPr>
              <p:cNvSpPr/>
              <p:nvPr/>
            </p:nvSpPr>
            <p:spPr>
              <a:xfrm>
                <a:off x="2654375" y="3143466"/>
                <a:ext cx="691329" cy="239965"/>
              </a:xfrm>
              <a:custGeom>
                <a:avLst/>
                <a:gdLst/>
                <a:ahLst/>
                <a:cxnLst/>
                <a:rect l="0" t="0" r="0" b="0"/>
                <a:pathLst>
                  <a:path>
                    <a:moveTo>
                      <a:pt x="0" y="0"/>
                    </a:moveTo>
                    <a:lnTo>
                      <a:pt x="0" y="119982"/>
                    </a:lnTo>
                    <a:lnTo>
                      <a:pt x="691329" y="119982"/>
                    </a:lnTo>
                    <a:lnTo>
                      <a:pt x="691329" y="239965"/>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7" name="手繪多邊形: 圖案 36">
                <a:extLst>
                  <a:ext uri="{FF2B5EF4-FFF2-40B4-BE49-F238E27FC236}">
                    <a16:creationId xmlns:a16="http://schemas.microsoft.com/office/drawing/2014/main" id="{C309AB92-4CE4-4A31-B3C7-1CA3BA0E4AC4}"/>
                  </a:ext>
                </a:extLst>
              </p:cNvPr>
              <p:cNvSpPr/>
              <p:nvPr/>
            </p:nvSpPr>
            <p:spPr>
              <a:xfrm>
                <a:off x="1963045" y="3954778"/>
                <a:ext cx="119982" cy="739433"/>
              </a:xfrm>
              <a:custGeom>
                <a:avLst/>
                <a:gdLst/>
                <a:ahLst/>
                <a:cxnLst/>
                <a:rect l="0" t="0" r="0" b="0"/>
                <a:pathLst>
                  <a:path>
                    <a:moveTo>
                      <a:pt x="0" y="0"/>
                    </a:moveTo>
                    <a:lnTo>
                      <a:pt x="0" y="739433"/>
                    </a:lnTo>
                    <a:lnTo>
                      <a:pt x="119982" y="739433"/>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8" name="手繪多邊形: 圖案 37">
                <a:extLst>
                  <a:ext uri="{FF2B5EF4-FFF2-40B4-BE49-F238E27FC236}">
                    <a16:creationId xmlns:a16="http://schemas.microsoft.com/office/drawing/2014/main" id="{AEF7728E-6715-46BD-A276-E2EA43AB9F07}"/>
                  </a:ext>
                </a:extLst>
              </p:cNvPr>
              <p:cNvSpPr/>
              <p:nvPr/>
            </p:nvSpPr>
            <p:spPr>
              <a:xfrm>
                <a:off x="1843063" y="3954778"/>
                <a:ext cx="119982" cy="764113"/>
              </a:xfrm>
              <a:custGeom>
                <a:avLst/>
                <a:gdLst/>
                <a:ahLst/>
                <a:cxnLst/>
                <a:rect l="0" t="0" r="0" b="0"/>
                <a:pathLst>
                  <a:path>
                    <a:moveTo>
                      <a:pt x="119982" y="0"/>
                    </a:moveTo>
                    <a:lnTo>
                      <a:pt x="119982" y="764113"/>
                    </a:lnTo>
                    <a:lnTo>
                      <a:pt x="0" y="764113"/>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9" name="手繪多邊形: 圖案 38">
                <a:extLst>
                  <a:ext uri="{FF2B5EF4-FFF2-40B4-BE49-F238E27FC236}">
                    <a16:creationId xmlns:a16="http://schemas.microsoft.com/office/drawing/2014/main" id="{20C77927-328A-40A3-85AF-59A1EC550B54}"/>
                  </a:ext>
                </a:extLst>
              </p:cNvPr>
              <p:cNvSpPr/>
              <p:nvPr/>
            </p:nvSpPr>
            <p:spPr>
              <a:xfrm>
                <a:off x="1963045" y="3143466"/>
                <a:ext cx="691329" cy="239965"/>
              </a:xfrm>
              <a:custGeom>
                <a:avLst/>
                <a:gdLst/>
                <a:ahLst/>
                <a:cxnLst/>
                <a:rect l="0" t="0" r="0" b="0"/>
                <a:pathLst>
                  <a:path>
                    <a:moveTo>
                      <a:pt x="691329" y="0"/>
                    </a:moveTo>
                    <a:lnTo>
                      <a:pt x="691329" y="119982"/>
                    </a:lnTo>
                    <a:lnTo>
                      <a:pt x="0" y="119982"/>
                    </a:lnTo>
                    <a:lnTo>
                      <a:pt x="0" y="239965"/>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40" name="手繪多邊形: 圖案 39">
                <a:extLst>
                  <a:ext uri="{FF2B5EF4-FFF2-40B4-BE49-F238E27FC236}">
                    <a16:creationId xmlns:a16="http://schemas.microsoft.com/office/drawing/2014/main" id="{401F3A21-6034-4886-94C4-2895C1BE9AD3}"/>
                  </a:ext>
                </a:extLst>
              </p:cNvPr>
              <p:cNvSpPr/>
              <p:nvPr/>
            </p:nvSpPr>
            <p:spPr>
              <a:xfrm>
                <a:off x="2654375" y="2332154"/>
                <a:ext cx="1382658" cy="239965"/>
              </a:xfrm>
              <a:custGeom>
                <a:avLst/>
                <a:gdLst/>
                <a:ahLst/>
                <a:cxnLst/>
                <a:rect l="0" t="0" r="0" b="0"/>
                <a:pathLst>
                  <a:path>
                    <a:moveTo>
                      <a:pt x="1382658" y="0"/>
                    </a:moveTo>
                    <a:lnTo>
                      <a:pt x="1382658" y="119982"/>
                    </a:lnTo>
                    <a:lnTo>
                      <a:pt x="0" y="119982"/>
                    </a:lnTo>
                    <a:lnTo>
                      <a:pt x="0" y="23996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42" name="手繪多邊形: 圖案 41">
                <a:extLst>
                  <a:ext uri="{FF2B5EF4-FFF2-40B4-BE49-F238E27FC236}">
                    <a16:creationId xmlns:a16="http://schemas.microsoft.com/office/drawing/2014/main" id="{877286BF-63BE-4316-8B05-33AF0FB9DEBE}"/>
                  </a:ext>
                </a:extLst>
              </p:cNvPr>
              <p:cNvSpPr/>
              <p:nvPr/>
            </p:nvSpPr>
            <p:spPr>
              <a:xfrm>
                <a:off x="2083028" y="2572119"/>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400" b="1" dirty="0">
                    <a:latin typeface="微軟正黑體" panose="020B0604030504040204" pitchFamily="34" charset="-120"/>
                    <a:ea typeface="微軟正黑體" panose="020B0604030504040204" pitchFamily="34" charset="-120"/>
                  </a:rPr>
                  <a:t>直接雇用工人</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Direct </a:t>
                </a: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Workers</a:t>
                </a:r>
                <a:endParaRPr lang="zh-TW" altLang="en-US" sz="1200" b="1" dirty="0">
                  <a:latin typeface="微軟正黑體" panose="020B0604030504040204" pitchFamily="34" charset="-120"/>
                  <a:ea typeface="微軟正黑體" panose="020B0604030504040204" pitchFamily="34" charset="-120"/>
                </a:endParaRPr>
              </a:p>
            </p:txBody>
          </p:sp>
          <p:sp>
            <p:nvSpPr>
              <p:cNvPr id="44" name="手繪多邊形: 圖案 43">
                <a:extLst>
                  <a:ext uri="{FF2B5EF4-FFF2-40B4-BE49-F238E27FC236}">
                    <a16:creationId xmlns:a16="http://schemas.microsoft.com/office/drawing/2014/main" id="{FEA02BF7-B633-4C03-A71D-7B8D80BD3287}"/>
                  </a:ext>
                </a:extLst>
              </p:cNvPr>
              <p:cNvSpPr/>
              <p:nvPr/>
            </p:nvSpPr>
            <p:spPr>
              <a:xfrm>
                <a:off x="700370" y="4194743"/>
                <a:ext cx="1142692" cy="1048295"/>
              </a:xfrm>
              <a:custGeom>
                <a:avLst/>
                <a:gdLst>
                  <a:gd name="connsiteX0" fmla="*/ 0 w 1142692"/>
                  <a:gd name="connsiteY0" fmla="*/ 0 h 1048295"/>
                  <a:gd name="connsiteX1" fmla="*/ 1142692 w 1142692"/>
                  <a:gd name="connsiteY1" fmla="*/ 0 h 1048295"/>
                  <a:gd name="connsiteX2" fmla="*/ 1142692 w 1142692"/>
                  <a:gd name="connsiteY2" fmla="*/ 1048295 h 1048295"/>
                  <a:gd name="connsiteX3" fmla="*/ 0 w 1142692"/>
                  <a:gd name="connsiteY3" fmla="*/ 1048295 h 1048295"/>
                  <a:gd name="connsiteX4" fmla="*/ 0 w 1142692"/>
                  <a:gd name="connsiteY4" fmla="*/ 0 h 104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1048295">
                    <a:moveTo>
                      <a:pt x="0" y="0"/>
                    </a:moveTo>
                    <a:lnTo>
                      <a:pt x="1142692" y="0"/>
                    </a:lnTo>
                    <a:lnTo>
                      <a:pt x="1142692" y="1048295"/>
                    </a:lnTo>
                    <a:lnTo>
                      <a:pt x="0" y="1048295"/>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200" b="1" dirty="0">
                    <a:latin typeface="微軟正黑體" panose="020B0604030504040204" pitchFamily="34" charset="-120"/>
                    <a:ea typeface="微軟正黑體" panose="020B0604030504040204" pitchFamily="34" charset="-120"/>
                  </a:rPr>
                  <a:t>受加班工作</a:t>
                </a:r>
                <a:endParaRPr lang="en-US" altLang="zh-TW" sz="12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OT</a:t>
                </a:r>
                <a:r>
                  <a:rPr lang="zh-TW" altLang="en-US" sz="1200" b="1" dirty="0">
                    <a:latin typeface="微軟正黑體" panose="020B0604030504040204" pitchFamily="34" charset="-120"/>
                    <a:ea typeface="微軟正黑體" panose="020B0604030504040204" pitchFamily="34" charset="-120"/>
                  </a:rPr>
                  <a:t>法律管理</a:t>
                </a:r>
              </a:p>
              <a:p>
                <a:pPr algn="ctr" defTabSz="505606">
                  <a:lnSpc>
                    <a:spcPts val="1625"/>
                  </a:lnSpc>
                </a:pPr>
                <a:r>
                  <a:rPr lang="en-US" altLang="zh-TW" sz="1000" b="1" dirty="0">
                    <a:latin typeface="微軟正黑體" panose="020B0604030504040204" pitchFamily="34" charset="-120"/>
                    <a:ea typeface="微軟正黑體" panose="020B0604030504040204" pitchFamily="34" charset="-120"/>
                  </a:rPr>
                  <a:t>Covered by</a:t>
                </a:r>
              </a:p>
              <a:p>
                <a:pPr algn="ctr" defTabSz="505606">
                  <a:lnSpc>
                    <a:spcPts val="1625"/>
                  </a:lnSpc>
                </a:pPr>
                <a:r>
                  <a:rPr lang="en-US" altLang="zh-TW" sz="1000" b="1" dirty="0">
                    <a:latin typeface="微軟正黑體" panose="020B0604030504040204" pitchFamily="34" charset="-120"/>
                    <a:ea typeface="微軟正黑體" panose="020B0604030504040204" pitchFamily="34" charset="-120"/>
                  </a:rPr>
                  <a:t>Overtime law</a:t>
                </a:r>
              </a:p>
              <a:p>
                <a:pPr algn="ctr" defTabSz="505606">
                  <a:lnSpc>
                    <a:spcPts val="1625"/>
                  </a:lnSpc>
                </a:pPr>
                <a:r>
                  <a:rPr lang="en-US" altLang="zh-TW" sz="1100" b="1" dirty="0">
                    <a:latin typeface="微軟正黑體" panose="020B0604030504040204" pitchFamily="34" charset="-120"/>
                    <a:ea typeface="微軟正黑體" panose="020B0604030504040204" pitchFamily="34" charset="-120"/>
                  </a:rPr>
                  <a:t>(A1/A2/A3/A4)</a:t>
                </a:r>
                <a:endParaRPr lang="zh-TW" altLang="en-US" sz="1100" b="1" dirty="0">
                  <a:latin typeface="微軟正黑體" panose="020B0604030504040204" pitchFamily="34" charset="-120"/>
                  <a:ea typeface="微軟正黑體" panose="020B0604030504040204" pitchFamily="34" charset="-120"/>
                </a:endParaRPr>
              </a:p>
            </p:txBody>
          </p:sp>
          <p:sp>
            <p:nvSpPr>
              <p:cNvPr id="45" name="手繪多邊形: 圖案 44">
                <a:extLst>
                  <a:ext uri="{FF2B5EF4-FFF2-40B4-BE49-F238E27FC236}">
                    <a16:creationId xmlns:a16="http://schemas.microsoft.com/office/drawing/2014/main" id="{24F70436-9242-456E-97F1-83A121EFC893}"/>
                  </a:ext>
                </a:extLst>
              </p:cNvPr>
              <p:cNvSpPr/>
              <p:nvPr/>
            </p:nvSpPr>
            <p:spPr>
              <a:xfrm>
                <a:off x="2083027" y="4194743"/>
                <a:ext cx="1392813" cy="998936"/>
              </a:xfrm>
              <a:custGeom>
                <a:avLst/>
                <a:gdLst>
                  <a:gd name="connsiteX0" fmla="*/ 0 w 1142692"/>
                  <a:gd name="connsiteY0" fmla="*/ 0 h 998936"/>
                  <a:gd name="connsiteX1" fmla="*/ 1142692 w 1142692"/>
                  <a:gd name="connsiteY1" fmla="*/ 0 h 998936"/>
                  <a:gd name="connsiteX2" fmla="*/ 1142692 w 1142692"/>
                  <a:gd name="connsiteY2" fmla="*/ 998936 h 998936"/>
                  <a:gd name="connsiteX3" fmla="*/ 0 w 1142692"/>
                  <a:gd name="connsiteY3" fmla="*/ 998936 h 998936"/>
                  <a:gd name="connsiteX4" fmla="*/ 0 w 1142692"/>
                  <a:gd name="connsiteY4" fmla="*/ 0 h 99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998936">
                    <a:moveTo>
                      <a:pt x="0" y="0"/>
                    </a:moveTo>
                    <a:lnTo>
                      <a:pt x="1142692" y="0"/>
                    </a:lnTo>
                    <a:lnTo>
                      <a:pt x="1142692" y="998936"/>
                    </a:lnTo>
                    <a:lnTo>
                      <a:pt x="0" y="998936"/>
                    </a:lnTo>
                    <a:lnTo>
                      <a:pt x="0" y="0"/>
                    </a:lnTo>
                    <a:close/>
                  </a:path>
                </a:pathLst>
              </a:custGeom>
              <a:solidFill>
                <a:srgbClr val="A6A6A6"/>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CN" altLang="en-US" sz="1400" b="1" dirty="0">
                    <a:latin typeface="微軟正黑體" panose="020B0604030504040204" pitchFamily="34" charset="-120"/>
                    <a:ea typeface="微軟正黑體" panose="020B0604030504040204" pitchFamily="34" charset="-120"/>
                  </a:rPr>
                  <a:t>不受</a:t>
                </a:r>
                <a:r>
                  <a:rPr lang="zh-TW" altLang="en-US" sz="1400" b="1" dirty="0">
                    <a:latin typeface="微軟正黑體" panose="020B0604030504040204" pitchFamily="34" charset="-120"/>
                    <a:ea typeface="微軟正黑體" panose="020B0604030504040204" pitchFamily="34" charset="-120"/>
                  </a:rPr>
                  <a:t>加班工作</a:t>
                </a:r>
                <a:r>
                  <a:rPr lang="en-US" altLang="zh-TW" sz="1400" b="1" dirty="0">
                    <a:latin typeface="微軟正黑體" panose="020B0604030504040204" pitchFamily="34" charset="-120"/>
                    <a:ea typeface="微軟正黑體" panose="020B0604030504040204" pitchFamily="34" charset="-120"/>
                  </a:rPr>
                  <a:t>OT</a:t>
                </a:r>
                <a:r>
                  <a:rPr lang="zh-CN" altLang="en-US" sz="1400" b="1" dirty="0">
                    <a:latin typeface="微軟正黑體" panose="020B0604030504040204" pitchFamily="34" charset="-120"/>
                    <a:ea typeface="微軟正黑體" panose="020B0604030504040204" pitchFamily="34" charset="-120"/>
                  </a:rPr>
                  <a:t>法律管理</a:t>
                </a:r>
                <a:endParaRPr lang="en-US" altLang="zh-CN" sz="1400" b="1" dirty="0">
                  <a:latin typeface="微軟正黑體" panose="020B0604030504040204" pitchFamily="34" charset="-120"/>
                  <a:ea typeface="微軟正黑體" panose="020B0604030504040204" pitchFamily="34" charset="-120"/>
                </a:endParaRPr>
              </a:p>
              <a:p>
                <a:pPr algn="ctr"/>
                <a:r>
                  <a:rPr lang="zh-TW" altLang="en-US" sz="1200" dirty="0"/>
                  <a:t>Not covered by</a:t>
                </a:r>
              </a:p>
              <a:p>
                <a:pPr algn="ctr"/>
                <a:r>
                  <a:rPr lang="zh-TW" altLang="en-US" sz="1200" dirty="0"/>
                  <a:t>Overtime law</a:t>
                </a:r>
                <a:endParaRPr lang="en-US" altLang="zh-CN" sz="12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不在</a:t>
                </a:r>
                <a:r>
                  <a:rPr lang="en-US" altLang="zh-TW" sz="1400" b="1" dirty="0">
                    <a:latin typeface="微軟正黑體" panose="020B0604030504040204" pitchFamily="34" charset="-120"/>
                    <a:ea typeface="微軟正黑體" panose="020B0604030504040204" pitchFamily="34" charset="-120"/>
                  </a:rPr>
                  <a:t>VAP</a:t>
                </a:r>
                <a:r>
                  <a:rPr lang="zh-CN" altLang="en-US" sz="1400" b="1" dirty="0">
                    <a:latin typeface="微軟正黑體" panose="020B0604030504040204" pitchFamily="34" charset="-120"/>
                    <a:ea typeface="微軟正黑體" panose="020B0604030504040204" pitchFamily="34" charset="-120"/>
                  </a:rPr>
                  <a:t>範圍內</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46" name="手繪多邊形: 圖案 45">
                <a:extLst>
                  <a:ext uri="{FF2B5EF4-FFF2-40B4-BE49-F238E27FC236}">
                    <a16:creationId xmlns:a16="http://schemas.microsoft.com/office/drawing/2014/main" id="{4E6C303B-015E-4A20-9ADA-4C2C258EB9F8}"/>
                  </a:ext>
                </a:extLst>
              </p:cNvPr>
              <p:cNvSpPr/>
              <p:nvPr/>
            </p:nvSpPr>
            <p:spPr>
              <a:xfrm>
                <a:off x="2774357" y="3383431"/>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與產量有關</a:t>
                </a:r>
                <a:endParaRPr lang="en-US" altLang="zh-TW" sz="1400" b="1" dirty="0">
                  <a:latin typeface="微軟正黑體" panose="020B0604030504040204" pitchFamily="34" charset="-120"/>
                  <a:ea typeface="微軟正黑體" panose="020B0604030504040204" pitchFamily="34" charset="-120"/>
                </a:endParaRPr>
              </a:p>
              <a:p>
                <a:pPr algn="ctr" defTabSz="505606"/>
                <a:r>
                  <a:rPr lang="en-US" altLang="zh-TW" sz="1050" b="1" dirty="0">
                    <a:latin typeface="微軟正黑體" panose="020B0604030504040204" pitchFamily="34" charset="-120"/>
                    <a:ea typeface="微軟正黑體" panose="020B0604030504040204" pitchFamily="34" charset="-120"/>
                  </a:rPr>
                  <a:t>Core Business*</a:t>
                </a:r>
              </a:p>
              <a:p>
                <a:pPr algn="ctr" defTabSz="505606"/>
                <a:r>
                  <a:rPr lang="en-US" altLang="zh-TW" sz="1050" b="1" dirty="0">
                    <a:latin typeface="微軟正黑體" panose="020B0604030504040204" pitchFamily="34" charset="-120"/>
                    <a:ea typeface="微軟正黑體" panose="020B0604030504040204" pitchFamily="34" charset="-120"/>
                  </a:rPr>
                  <a:t>related</a:t>
                </a:r>
              </a:p>
              <a:p>
                <a:pPr algn="ctr" defTabSz="505606"/>
                <a:r>
                  <a:rPr lang="en-US" altLang="zh-TW" sz="1200" b="1" dirty="0">
                    <a:latin typeface="微軟正黑體" panose="020B0604030504040204" pitchFamily="34" charset="-120"/>
                    <a:ea typeface="微軟正黑體" panose="020B0604030504040204" pitchFamily="34" charset="-120"/>
                  </a:rPr>
                  <a:t>(A3/A4)</a:t>
                </a:r>
                <a:endParaRPr lang="zh-TW" altLang="en-US" sz="1200" b="1" dirty="0">
                  <a:latin typeface="微軟正黑體" panose="020B0604030504040204" pitchFamily="34" charset="-120"/>
                  <a:ea typeface="微軟正黑體" panose="020B0604030504040204" pitchFamily="34" charset="-120"/>
                </a:endParaRPr>
              </a:p>
            </p:txBody>
          </p:sp>
          <p:sp>
            <p:nvSpPr>
              <p:cNvPr id="47" name="手繪多邊形: 圖案 46">
                <a:extLst>
                  <a:ext uri="{FF2B5EF4-FFF2-40B4-BE49-F238E27FC236}">
                    <a16:creationId xmlns:a16="http://schemas.microsoft.com/office/drawing/2014/main" id="{CEC542A5-D37D-470E-B1DF-2BB646118F39}"/>
                  </a:ext>
                </a:extLst>
              </p:cNvPr>
              <p:cNvSpPr/>
              <p:nvPr/>
            </p:nvSpPr>
            <p:spPr>
              <a:xfrm>
                <a:off x="4848345" y="2572119"/>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400" b="1" dirty="0">
                    <a:latin typeface="微軟正黑體" panose="020B0604030504040204" pitchFamily="34" charset="-120"/>
                    <a:ea typeface="微軟正黑體" panose="020B0604030504040204" pitchFamily="34" charset="-120"/>
                  </a:rPr>
                  <a:t>間接雇用工人</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Indirect Workers</a:t>
                </a:r>
                <a:endParaRPr lang="zh-TW" altLang="en-US" sz="1200" b="1" dirty="0">
                  <a:latin typeface="微軟正黑體" panose="020B0604030504040204" pitchFamily="34" charset="-120"/>
                  <a:ea typeface="微軟正黑體" panose="020B0604030504040204" pitchFamily="34" charset="-120"/>
                </a:endParaRPr>
              </a:p>
            </p:txBody>
          </p:sp>
          <p:sp>
            <p:nvSpPr>
              <p:cNvPr id="48" name="手繪多邊形: 圖案 47">
                <a:extLst>
                  <a:ext uri="{FF2B5EF4-FFF2-40B4-BE49-F238E27FC236}">
                    <a16:creationId xmlns:a16="http://schemas.microsoft.com/office/drawing/2014/main" id="{168C4329-7825-4B94-B7AA-AF011F642AF0}"/>
                  </a:ext>
                </a:extLst>
              </p:cNvPr>
              <p:cNvSpPr/>
              <p:nvPr/>
            </p:nvSpPr>
            <p:spPr>
              <a:xfrm>
                <a:off x="4096534" y="3383431"/>
                <a:ext cx="1266808"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與產量有關</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050" dirty="0"/>
                  <a:t>Core Business*</a:t>
                </a:r>
              </a:p>
              <a:p>
                <a:pPr algn="ctr"/>
                <a:r>
                  <a:rPr lang="zh-TW" altLang="en-US" sz="1050" dirty="0"/>
                  <a:t>related</a:t>
                </a:r>
                <a:endParaRPr lang="zh-TW" altLang="en-US" sz="1050" b="1" dirty="0">
                  <a:latin typeface="微軟正黑體" panose="020B0604030504040204" pitchFamily="34" charset="-120"/>
                  <a:ea typeface="微軟正黑體" panose="020B0604030504040204" pitchFamily="34" charset="-120"/>
                </a:endParaRPr>
              </a:p>
              <a:p>
                <a:pPr algn="ctr" defTabSz="505606"/>
                <a:r>
                  <a:rPr lang="en-US" altLang="zh-TW" sz="1200" b="1" dirty="0">
                    <a:latin typeface="微軟正黑體" panose="020B0604030504040204" pitchFamily="34" charset="-120"/>
                    <a:ea typeface="微軟正黑體" panose="020B0604030504040204" pitchFamily="34" charset="-120"/>
                  </a:rPr>
                  <a:t>(A3/A4)</a:t>
                </a:r>
                <a:endParaRPr lang="zh-TW" altLang="en-US" sz="1200" b="1" dirty="0">
                  <a:latin typeface="微軟正黑體" panose="020B0604030504040204" pitchFamily="34" charset="-120"/>
                  <a:ea typeface="微軟正黑體" panose="020B0604030504040204" pitchFamily="34" charset="-120"/>
                </a:endParaRPr>
              </a:p>
            </p:txBody>
          </p:sp>
          <p:sp>
            <p:nvSpPr>
              <p:cNvPr id="49" name="手繪多邊形: 圖案 48">
                <a:extLst>
                  <a:ext uri="{FF2B5EF4-FFF2-40B4-BE49-F238E27FC236}">
                    <a16:creationId xmlns:a16="http://schemas.microsoft.com/office/drawing/2014/main" id="{1195C8F7-18CE-4B66-A998-ED0C1F9D3AEE}"/>
                  </a:ext>
                </a:extLst>
              </p:cNvPr>
              <p:cNvSpPr/>
              <p:nvPr/>
            </p:nvSpPr>
            <p:spPr>
              <a:xfrm>
                <a:off x="6231003" y="3383431"/>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與產量無關</a:t>
                </a:r>
                <a:endParaRPr lang="en-US" altLang="zh-TW" sz="1400" b="1" dirty="0">
                  <a:latin typeface="微軟正黑體" panose="020B0604030504040204" pitchFamily="34" charset="-120"/>
                  <a:ea typeface="微軟正黑體" panose="020B0604030504040204" pitchFamily="34" charset="-120"/>
                </a:endParaRPr>
              </a:p>
              <a:p>
                <a:pPr algn="ctr" defTabSz="505606"/>
                <a:r>
                  <a:rPr lang="en-US" altLang="zh-TW" sz="1050" b="1" dirty="0">
                    <a:latin typeface="微軟正黑體" panose="020B0604030504040204" pitchFamily="34" charset="-120"/>
                    <a:ea typeface="微軟正黑體" panose="020B0604030504040204" pitchFamily="34" charset="-120"/>
                  </a:rPr>
                  <a:t>Not related to Core Business</a:t>
                </a:r>
                <a:endParaRPr lang="en-US" altLang="zh-TW" sz="1400" b="1" dirty="0">
                  <a:latin typeface="微軟正黑體" panose="020B0604030504040204" pitchFamily="34" charset="-120"/>
                  <a:ea typeface="微軟正黑體" panose="020B0604030504040204" pitchFamily="34" charset="-120"/>
                </a:endParaRPr>
              </a:p>
            </p:txBody>
          </p:sp>
          <p:sp>
            <p:nvSpPr>
              <p:cNvPr id="50" name="手繪多邊形: 圖案 49">
                <a:extLst>
                  <a:ext uri="{FF2B5EF4-FFF2-40B4-BE49-F238E27FC236}">
                    <a16:creationId xmlns:a16="http://schemas.microsoft.com/office/drawing/2014/main" id="{173D7CC3-DD1D-4845-B95E-197141174A6E}"/>
                  </a:ext>
                </a:extLst>
              </p:cNvPr>
              <p:cNvSpPr/>
              <p:nvPr/>
            </p:nvSpPr>
            <p:spPr>
              <a:xfrm>
                <a:off x="5539674" y="4062923"/>
                <a:ext cx="1142692" cy="76295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7D9F1"/>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200"/>
                  </a:lnSpc>
                </a:pPr>
                <a:r>
                  <a:rPr lang="zh-TW" altLang="en-US" sz="1200" b="1" dirty="0">
                    <a:latin typeface="微軟正黑體" panose="020B0604030504040204" pitchFamily="34" charset="-120"/>
                    <a:ea typeface="微軟正黑體" panose="020B0604030504040204" pitchFamily="34" charset="-120"/>
                  </a:rPr>
                  <a:t>受加班工作</a:t>
                </a:r>
                <a:endParaRPr lang="en-US" altLang="zh-TW" sz="1200" b="1" dirty="0">
                  <a:latin typeface="微軟正黑體" panose="020B0604030504040204" pitchFamily="34" charset="-120"/>
                  <a:ea typeface="微軟正黑體" panose="020B0604030504040204" pitchFamily="34" charset="-120"/>
                </a:endParaRPr>
              </a:p>
              <a:p>
                <a:pPr algn="ctr" defTabSz="505606">
                  <a:lnSpc>
                    <a:spcPts val="1200"/>
                  </a:lnSpc>
                </a:pPr>
                <a:r>
                  <a:rPr lang="en-US" altLang="zh-TW" sz="1200" b="1" dirty="0">
                    <a:latin typeface="微軟正黑體" panose="020B0604030504040204" pitchFamily="34" charset="-120"/>
                    <a:ea typeface="微軟正黑體" panose="020B0604030504040204" pitchFamily="34" charset="-120"/>
                  </a:rPr>
                  <a:t>OT</a:t>
                </a:r>
                <a:r>
                  <a:rPr lang="zh-TW" altLang="en-US" sz="1200" b="1" dirty="0">
                    <a:latin typeface="微軟正黑體" panose="020B0604030504040204" pitchFamily="34" charset="-120"/>
                    <a:ea typeface="微軟正黑體" panose="020B0604030504040204" pitchFamily="34" charset="-120"/>
                  </a:rPr>
                  <a:t>法律管理</a:t>
                </a:r>
                <a:endParaRPr lang="en-US" altLang="zh-TW" sz="1200" b="1" dirty="0">
                  <a:latin typeface="微軟正黑體" panose="020B0604030504040204" pitchFamily="34" charset="-120"/>
                  <a:ea typeface="微軟正黑體" panose="020B0604030504040204" pitchFamily="34" charset="-120"/>
                </a:endParaRPr>
              </a:p>
              <a:p>
                <a:pPr algn="ctr" defTabSz="505606">
                  <a:lnSpc>
                    <a:spcPts val="1200"/>
                  </a:lnSpc>
                </a:pPr>
                <a:r>
                  <a:rPr lang="en-US" altLang="zh-TW" sz="900" b="1" dirty="0">
                    <a:latin typeface="微軟正黑體" panose="020B0604030504040204" pitchFamily="34" charset="-120"/>
                    <a:ea typeface="微軟正黑體" panose="020B0604030504040204" pitchFamily="34" charset="-120"/>
                  </a:rPr>
                  <a:t>Covered by</a:t>
                </a:r>
              </a:p>
              <a:p>
                <a:pPr algn="ctr" defTabSz="505606">
                  <a:lnSpc>
                    <a:spcPts val="1200"/>
                  </a:lnSpc>
                </a:pPr>
                <a:r>
                  <a:rPr lang="en-US" altLang="zh-TW" sz="900" b="1" dirty="0">
                    <a:latin typeface="微軟正黑體" panose="020B0604030504040204" pitchFamily="34" charset="-120"/>
                    <a:ea typeface="微軟正黑體" panose="020B0604030504040204" pitchFamily="34" charset="-120"/>
                  </a:rPr>
                  <a:t>Overtime law</a:t>
                </a:r>
              </a:p>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(A1/A2/E4.3)</a:t>
                </a:r>
                <a:endParaRPr lang="zh-TW" altLang="en-US" sz="1100" b="1" dirty="0">
                  <a:latin typeface="微軟正黑體" panose="020B0604030504040204" pitchFamily="34" charset="-120"/>
                  <a:ea typeface="微軟正黑體" panose="020B0604030504040204" pitchFamily="34" charset="-120"/>
                </a:endParaRPr>
              </a:p>
            </p:txBody>
          </p:sp>
          <p:sp>
            <p:nvSpPr>
              <p:cNvPr id="51" name="手繪多邊形: 圖案 50">
                <a:extLst>
                  <a:ext uri="{FF2B5EF4-FFF2-40B4-BE49-F238E27FC236}">
                    <a16:creationId xmlns:a16="http://schemas.microsoft.com/office/drawing/2014/main" id="{2BF2101F-7646-4D71-AE71-AD273E9537D6}"/>
                  </a:ext>
                </a:extLst>
              </p:cNvPr>
              <p:cNvSpPr/>
              <p:nvPr/>
            </p:nvSpPr>
            <p:spPr>
              <a:xfrm>
                <a:off x="6924903" y="4187898"/>
                <a:ext cx="1428694" cy="1059670"/>
              </a:xfrm>
              <a:custGeom>
                <a:avLst/>
                <a:gdLst>
                  <a:gd name="connsiteX0" fmla="*/ 0 w 1352605"/>
                  <a:gd name="connsiteY0" fmla="*/ 0 h 1059670"/>
                  <a:gd name="connsiteX1" fmla="*/ 1352605 w 1352605"/>
                  <a:gd name="connsiteY1" fmla="*/ 0 h 1059670"/>
                  <a:gd name="connsiteX2" fmla="*/ 1352605 w 1352605"/>
                  <a:gd name="connsiteY2" fmla="*/ 1059670 h 1059670"/>
                  <a:gd name="connsiteX3" fmla="*/ 0 w 1352605"/>
                  <a:gd name="connsiteY3" fmla="*/ 1059670 h 1059670"/>
                  <a:gd name="connsiteX4" fmla="*/ 0 w 1352605"/>
                  <a:gd name="connsiteY4" fmla="*/ 0 h 105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605" h="1059670">
                    <a:moveTo>
                      <a:pt x="0" y="0"/>
                    </a:moveTo>
                    <a:lnTo>
                      <a:pt x="1352605" y="0"/>
                    </a:lnTo>
                    <a:lnTo>
                      <a:pt x="1352605" y="1059670"/>
                    </a:lnTo>
                    <a:lnTo>
                      <a:pt x="0" y="1059670"/>
                    </a:lnTo>
                    <a:lnTo>
                      <a:pt x="0" y="0"/>
                    </a:lnTo>
                    <a:close/>
                  </a:path>
                </a:pathLst>
              </a:custGeom>
              <a:solidFill>
                <a:srgbClr val="A6A6A6"/>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CN" altLang="en-US" sz="1400" b="1" dirty="0">
                    <a:latin typeface="微軟正黑體" panose="020B0604030504040204" pitchFamily="34" charset="-120"/>
                    <a:ea typeface="微軟正黑體" panose="020B0604030504040204" pitchFamily="34" charset="-120"/>
                  </a:rPr>
                  <a:t>不受</a:t>
                </a:r>
                <a:r>
                  <a:rPr lang="zh-TW" altLang="en-US" sz="1400" b="1" dirty="0">
                    <a:latin typeface="微軟正黑體" panose="020B0604030504040204" pitchFamily="34" charset="-120"/>
                    <a:ea typeface="微軟正黑體" panose="020B0604030504040204" pitchFamily="34" charset="-120"/>
                  </a:rPr>
                  <a:t>加班工作</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OT</a:t>
                </a:r>
                <a:r>
                  <a:rPr lang="zh-CN" altLang="en-US" sz="1400" b="1" dirty="0">
                    <a:latin typeface="微軟正黑體" panose="020B0604030504040204" pitchFamily="34" charset="-120"/>
                    <a:ea typeface="微軟正黑體" panose="020B0604030504040204" pitchFamily="34" charset="-120"/>
                  </a:rPr>
                  <a:t>法律管理</a:t>
                </a:r>
                <a:endParaRPr lang="en-US" altLang="zh-CN" sz="1400" b="1" dirty="0">
                  <a:latin typeface="微軟正黑體" panose="020B0604030504040204" pitchFamily="34" charset="-120"/>
                  <a:ea typeface="微軟正黑體" panose="020B0604030504040204" pitchFamily="34" charset="-120"/>
                </a:endParaRPr>
              </a:p>
              <a:p>
                <a:pPr algn="ctr"/>
                <a:r>
                  <a:rPr lang="zh-TW" altLang="en-US" sz="1200" dirty="0"/>
                  <a:t>Not covered by</a:t>
                </a:r>
              </a:p>
              <a:p>
                <a:pPr algn="ctr"/>
                <a:r>
                  <a:rPr lang="zh-TW" altLang="en-US" sz="1200" dirty="0"/>
                  <a:t>Overtime law</a:t>
                </a:r>
                <a:endParaRPr lang="en-US" altLang="zh-CN" sz="12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不在</a:t>
                </a:r>
                <a:r>
                  <a:rPr lang="en-US" altLang="zh-TW" sz="1400" b="1" dirty="0">
                    <a:latin typeface="微軟正黑體" panose="020B0604030504040204" pitchFamily="34" charset="-120"/>
                    <a:ea typeface="微軟正黑體" panose="020B0604030504040204" pitchFamily="34" charset="-120"/>
                  </a:rPr>
                  <a:t>VAP</a:t>
                </a:r>
                <a:r>
                  <a:rPr lang="zh-CN" altLang="en-US" sz="1400" b="1" dirty="0">
                    <a:latin typeface="微軟正黑體" panose="020B0604030504040204" pitchFamily="34" charset="-120"/>
                    <a:ea typeface="微軟正黑體" panose="020B0604030504040204" pitchFamily="34" charset="-120"/>
                  </a:rPr>
                  <a:t>範圍內</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41" name="手繪多邊形: 圖案 40">
                <a:extLst>
                  <a:ext uri="{FF2B5EF4-FFF2-40B4-BE49-F238E27FC236}">
                    <a16:creationId xmlns:a16="http://schemas.microsoft.com/office/drawing/2014/main" id="{4C3233B4-1390-40A1-8FF0-2006ED4B3438}"/>
                  </a:ext>
                </a:extLst>
              </p:cNvPr>
              <p:cNvSpPr/>
              <p:nvPr/>
            </p:nvSpPr>
            <p:spPr>
              <a:xfrm>
                <a:off x="3465687" y="1760807"/>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400" b="1" dirty="0">
                    <a:latin typeface="微軟正黑體" panose="020B0604030504040204" pitchFamily="34" charset="-120"/>
                    <a:ea typeface="微軟正黑體" panose="020B0604030504040204" pitchFamily="34" charset="-120"/>
                  </a:rPr>
                  <a:t>工人類型</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Worker</a:t>
                </a: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Type</a:t>
                </a:r>
                <a:endParaRPr lang="zh-TW" altLang="en-US" sz="1400" b="1" dirty="0">
                  <a:latin typeface="微軟正黑體" panose="020B0604030504040204" pitchFamily="34" charset="-120"/>
                  <a:ea typeface="微軟正黑體" panose="020B0604030504040204" pitchFamily="34" charset="-120"/>
                </a:endParaRPr>
              </a:p>
            </p:txBody>
          </p:sp>
          <p:sp>
            <p:nvSpPr>
              <p:cNvPr id="43" name="手繪多邊形: 圖案 42">
                <a:extLst>
                  <a:ext uri="{FF2B5EF4-FFF2-40B4-BE49-F238E27FC236}">
                    <a16:creationId xmlns:a16="http://schemas.microsoft.com/office/drawing/2014/main" id="{B2AB5E8B-E316-4AC4-B8D4-CC98B5796902}"/>
                  </a:ext>
                </a:extLst>
              </p:cNvPr>
              <p:cNvSpPr/>
              <p:nvPr/>
            </p:nvSpPr>
            <p:spPr>
              <a:xfrm>
                <a:off x="1391699" y="3383431"/>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與產量無關</a:t>
                </a:r>
                <a:endParaRPr lang="en-US" altLang="zh-TW" sz="1400" b="1" dirty="0">
                  <a:latin typeface="微軟正黑體" panose="020B0604030504040204" pitchFamily="34" charset="-120"/>
                  <a:ea typeface="微軟正黑體" panose="020B0604030504040204" pitchFamily="34" charset="-120"/>
                </a:endParaRPr>
              </a:p>
              <a:p>
                <a:pPr algn="ctr" defTabSz="505606"/>
                <a:r>
                  <a:rPr lang="en-US" altLang="zh-TW" sz="1050" b="1" dirty="0">
                    <a:latin typeface="微軟正黑體" panose="020B0604030504040204" pitchFamily="34" charset="-120"/>
                    <a:ea typeface="微軟正黑體" panose="020B0604030504040204" pitchFamily="34" charset="-120"/>
                  </a:rPr>
                  <a:t>Not related to Core Business</a:t>
                </a:r>
                <a:endParaRPr lang="en-US" altLang="zh-TW" sz="1400" b="1" dirty="0">
                  <a:latin typeface="微軟正黑體" panose="020B0604030504040204" pitchFamily="34" charset="-120"/>
                  <a:ea typeface="微軟正黑體" panose="020B0604030504040204" pitchFamily="34" charset="-120"/>
                </a:endParaRPr>
              </a:p>
            </p:txBody>
          </p:sp>
        </p:grpSp>
        <p:sp>
          <p:nvSpPr>
            <p:cNvPr id="3" name="文字方塊 2">
              <a:extLst>
                <a:ext uri="{FF2B5EF4-FFF2-40B4-BE49-F238E27FC236}">
                  <a16:creationId xmlns:a16="http://schemas.microsoft.com/office/drawing/2014/main" id="{4F7AD8DA-971A-4491-B539-BD4CFEEE2E18}"/>
                </a:ext>
              </a:extLst>
            </p:cNvPr>
            <p:cNvSpPr txBox="1"/>
            <p:nvPr/>
          </p:nvSpPr>
          <p:spPr>
            <a:xfrm>
              <a:off x="922738" y="1558785"/>
              <a:ext cx="1948316" cy="528368"/>
            </a:xfrm>
            <a:prstGeom prst="rect">
              <a:avLst/>
            </a:prstGeom>
            <a:noFill/>
          </p:spPr>
          <p:txBody>
            <a:bodyPr wrap="none" rtlCol="0">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作業員</a:t>
              </a:r>
              <a:r>
                <a:rPr lang="en-US" altLang="zh-TW" sz="1600" b="1" dirty="0">
                  <a:solidFill>
                    <a:srgbClr val="0033CC"/>
                  </a:solidFill>
                  <a:latin typeface="微軟正黑體" panose="020B0604030504040204" pitchFamily="34" charset="-120"/>
                  <a:ea typeface="微軟正黑體" panose="020B0604030504040204" pitchFamily="34" charset="-120"/>
                </a:rPr>
                <a:t>(</a:t>
              </a:r>
              <a:r>
                <a:rPr lang="zh-TW" altLang="en-US" sz="1600" b="1" dirty="0">
                  <a:solidFill>
                    <a:srgbClr val="0033CC"/>
                  </a:solidFill>
                  <a:latin typeface="微軟正黑體" panose="020B0604030504040204" pitchFamily="34" charset="-120"/>
                  <a:ea typeface="微軟正黑體" panose="020B0604030504040204" pitchFamily="34" charset="-120"/>
                </a:rPr>
                <a:t>含產線和辦公室</a:t>
              </a:r>
              <a:r>
                <a:rPr lang="en-US" altLang="zh-TW" sz="1600" b="1" dirty="0">
                  <a:solidFill>
                    <a:srgbClr val="0033CC"/>
                  </a:solidFill>
                  <a:latin typeface="微軟正黑體" panose="020B0604030504040204" pitchFamily="34" charset="-120"/>
                  <a:ea typeface="微軟正黑體" panose="020B0604030504040204" pitchFamily="34" charset="-120"/>
                </a:rPr>
                <a:t>)</a:t>
              </a:r>
            </a:p>
            <a:p>
              <a:r>
                <a:rPr lang="zh-TW" altLang="en-US" sz="1600" b="1" dirty="0">
                  <a:solidFill>
                    <a:srgbClr val="0033CC"/>
                  </a:solidFill>
                  <a:latin typeface="微軟正黑體" panose="020B0604030504040204" pitchFamily="34" charset="-120"/>
                  <a:ea typeface="微軟正黑體" panose="020B0604030504040204" pitchFamily="34" charset="-120"/>
                </a:rPr>
                <a:t>、司機、自聘保安、雜工</a:t>
              </a:r>
            </a:p>
          </p:txBody>
        </p:sp>
        <p:sp>
          <p:nvSpPr>
            <p:cNvPr id="9" name="文字方塊 8">
              <a:extLst>
                <a:ext uri="{FF2B5EF4-FFF2-40B4-BE49-F238E27FC236}">
                  <a16:creationId xmlns:a16="http://schemas.microsoft.com/office/drawing/2014/main" id="{31B40941-60BC-421B-B9E4-8B59346AB7EE}"/>
                </a:ext>
              </a:extLst>
            </p:cNvPr>
            <p:cNvSpPr txBox="1"/>
            <p:nvPr/>
          </p:nvSpPr>
          <p:spPr>
            <a:xfrm>
              <a:off x="5258512" y="1544138"/>
              <a:ext cx="2766936" cy="528368"/>
            </a:xfrm>
            <a:prstGeom prst="rect">
              <a:avLst/>
            </a:prstGeom>
            <a:noFill/>
          </p:spPr>
          <p:txBody>
            <a:bodyPr wrap="none" rtlCol="0">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派遣工、清潔工、學生工、園藝工、</a:t>
              </a:r>
              <a:endParaRPr lang="en-US" altLang="zh-TW" sz="1600" b="1" dirty="0">
                <a:solidFill>
                  <a:srgbClr val="0033CC"/>
                </a:solidFill>
                <a:latin typeface="微軟正黑體" panose="020B0604030504040204" pitchFamily="34" charset="-120"/>
                <a:ea typeface="微軟正黑體" panose="020B0604030504040204" pitchFamily="34" charset="-120"/>
              </a:endParaRPr>
            </a:p>
            <a:p>
              <a:r>
                <a:rPr lang="zh-TW" altLang="en-US" sz="1600" b="1" dirty="0">
                  <a:solidFill>
                    <a:srgbClr val="0033CC"/>
                  </a:solidFill>
                  <a:latin typeface="微軟正黑體" panose="020B0604030504040204" pitchFamily="34" charset="-120"/>
                  <a:ea typeface="微軟正黑體" panose="020B0604030504040204" pitchFamily="34" charset="-120"/>
                </a:rPr>
                <a:t>勞務外包工、餐廳外包工、外聘保安</a:t>
              </a:r>
            </a:p>
          </p:txBody>
        </p:sp>
        <p:sp>
          <p:nvSpPr>
            <p:cNvPr id="10" name="文字方塊 9">
              <a:extLst>
                <a:ext uri="{FF2B5EF4-FFF2-40B4-BE49-F238E27FC236}">
                  <a16:creationId xmlns:a16="http://schemas.microsoft.com/office/drawing/2014/main" id="{17B6C98B-9463-4D0F-955C-8E88588F7839}"/>
                </a:ext>
              </a:extLst>
            </p:cNvPr>
            <p:cNvSpPr txBox="1"/>
            <p:nvPr/>
          </p:nvSpPr>
          <p:spPr>
            <a:xfrm>
              <a:off x="3463246" y="2736948"/>
              <a:ext cx="638524" cy="305897"/>
            </a:xfrm>
            <a:prstGeom prst="rect">
              <a:avLst/>
            </a:prstGeom>
            <a:noFill/>
          </p:spPr>
          <p:txBody>
            <a:bodyPr wrap="none" rtlCol="0">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作業員</a:t>
              </a:r>
            </a:p>
          </p:txBody>
        </p:sp>
        <p:sp>
          <p:nvSpPr>
            <p:cNvPr id="11" name="矩形 10">
              <a:extLst>
                <a:ext uri="{FF2B5EF4-FFF2-40B4-BE49-F238E27FC236}">
                  <a16:creationId xmlns:a16="http://schemas.microsoft.com/office/drawing/2014/main" id="{10AF6CBA-D927-4CE3-A476-3395EA0391AC}"/>
                </a:ext>
              </a:extLst>
            </p:cNvPr>
            <p:cNvSpPr/>
            <p:nvPr/>
          </p:nvSpPr>
          <p:spPr>
            <a:xfrm>
              <a:off x="1030115" y="2727037"/>
              <a:ext cx="1651822" cy="528368"/>
            </a:xfrm>
            <a:prstGeom prst="rect">
              <a:avLst/>
            </a:prstGeom>
          </p:spPr>
          <p:txBody>
            <a:bodyPr wrap="square">
              <a:spAutoFit/>
            </a:bodyPr>
            <a:lstStyle/>
            <a:p>
              <a:r>
                <a:rPr lang="zh-TW" altLang="en-US" sz="1600" b="1" dirty="0">
                  <a:solidFill>
                    <a:srgbClr val="336600"/>
                  </a:solidFill>
                  <a:latin typeface="微軟正黑體" panose="020B0604030504040204" pitchFamily="34" charset="-120"/>
                  <a:ea typeface="微軟正黑體" panose="020B0604030504040204" pitchFamily="34" charset="-120"/>
                </a:rPr>
                <a:t>司機、自聘保安</a:t>
              </a:r>
              <a:endParaRPr lang="en-US" altLang="zh-TW" sz="1600" b="1" dirty="0">
                <a:solidFill>
                  <a:srgbClr val="336600"/>
                </a:solidFill>
                <a:latin typeface="微軟正黑體" panose="020B0604030504040204" pitchFamily="34" charset="-120"/>
                <a:ea typeface="微軟正黑體" panose="020B0604030504040204" pitchFamily="34" charset="-120"/>
              </a:endParaRPr>
            </a:p>
            <a:p>
              <a:r>
                <a:rPr lang="zh-TW" altLang="en-US" sz="1600" b="1" dirty="0">
                  <a:solidFill>
                    <a:srgbClr val="336600"/>
                  </a:solidFill>
                  <a:latin typeface="微軟正黑體" panose="020B0604030504040204" pitchFamily="34" charset="-120"/>
                  <a:ea typeface="微軟正黑體" panose="020B0604030504040204" pitchFamily="34" charset="-120"/>
                </a:rPr>
                <a:t>、雜工</a:t>
              </a:r>
            </a:p>
          </p:txBody>
        </p:sp>
        <p:sp>
          <p:nvSpPr>
            <p:cNvPr id="12" name="矩形 11">
              <a:extLst>
                <a:ext uri="{FF2B5EF4-FFF2-40B4-BE49-F238E27FC236}">
                  <a16:creationId xmlns:a16="http://schemas.microsoft.com/office/drawing/2014/main" id="{8901A6A6-4A03-4847-8B56-3F07886B8787}"/>
                </a:ext>
              </a:extLst>
            </p:cNvPr>
            <p:cNvSpPr/>
            <p:nvPr/>
          </p:nvSpPr>
          <p:spPr>
            <a:xfrm>
              <a:off x="1194385" y="5017894"/>
              <a:ext cx="802247" cy="305897"/>
            </a:xfrm>
            <a:prstGeom prst="rect">
              <a:avLst/>
            </a:prstGeom>
          </p:spPr>
          <p:txBody>
            <a:bodyPr wrap="none">
              <a:spAutoFit/>
            </a:bodyPr>
            <a:lstStyle/>
            <a:p>
              <a:r>
                <a:rPr lang="zh-TW" altLang="en-US" sz="1600" b="1" dirty="0">
                  <a:solidFill>
                    <a:srgbClr val="336600"/>
                  </a:solidFill>
                  <a:latin typeface="微軟正黑體" panose="020B0604030504040204" pitchFamily="34" charset="-120"/>
                  <a:ea typeface="微軟正黑體" panose="020B0604030504040204" pitchFamily="34" charset="-120"/>
                </a:rPr>
                <a:t>自聘保安</a:t>
              </a:r>
            </a:p>
          </p:txBody>
        </p:sp>
        <p:sp>
          <p:nvSpPr>
            <p:cNvPr id="13" name="矩形 12">
              <a:extLst>
                <a:ext uri="{FF2B5EF4-FFF2-40B4-BE49-F238E27FC236}">
                  <a16:creationId xmlns:a16="http://schemas.microsoft.com/office/drawing/2014/main" id="{3F0A4DBC-B48C-48EA-B597-6E740FC6FD5A}"/>
                </a:ext>
              </a:extLst>
            </p:cNvPr>
            <p:cNvSpPr/>
            <p:nvPr/>
          </p:nvSpPr>
          <p:spPr>
            <a:xfrm>
              <a:off x="2879239" y="4989125"/>
              <a:ext cx="965972" cy="305897"/>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司機、雜工</a:t>
              </a:r>
            </a:p>
          </p:txBody>
        </p:sp>
        <p:sp>
          <p:nvSpPr>
            <p:cNvPr id="14" name="文字方塊 13">
              <a:extLst>
                <a:ext uri="{FF2B5EF4-FFF2-40B4-BE49-F238E27FC236}">
                  <a16:creationId xmlns:a16="http://schemas.microsoft.com/office/drawing/2014/main" id="{44A976B2-1601-458E-989E-F5579864B073}"/>
                </a:ext>
              </a:extLst>
            </p:cNvPr>
            <p:cNvSpPr txBox="1"/>
            <p:nvPr/>
          </p:nvSpPr>
          <p:spPr>
            <a:xfrm>
              <a:off x="4166267" y="3603893"/>
              <a:ext cx="965972" cy="750839"/>
            </a:xfrm>
            <a:prstGeom prst="rect">
              <a:avLst/>
            </a:prstGeom>
            <a:noFill/>
          </p:spPr>
          <p:txBody>
            <a:bodyPr wrap="none" rtlCol="0">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派遣工、</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學生工、</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勞務外包工</a:t>
              </a:r>
            </a:p>
          </p:txBody>
        </p:sp>
        <p:sp>
          <p:nvSpPr>
            <p:cNvPr id="15" name="文字方塊 14">
              <a:extLst>
                <a:ext uri="{FF2B5EF4-FFF2-40B4-BE49-F238E27FC236}">
                  <a16:creationId xmlns:a16="http://schemas.microsoft.com/office/drawing/2014/main" id="{8810FB20-DA13-4971-9F25-E9650E569535}"/>
                </a:ext>
              </a:extLst>
            </p:cNvPr>
            <p:cNvSpPr txBox="1"/>
            <p:nvPr/>
          </p:nvSpPr>
          <p:spPr>
            <a:xfrm>
              <a:off x="5626900" y="2651701"/>
              <a:ext cx="2285540" cy="528368"/>
            </a:xfrm>
            <a:prstGeom prst="rect">
              <a:avLst/>
            </a:prstGeom>
            <a:noFill/>
          </p:spPr>
          <p:txBody>
            <a:bodyPr wrap="square" rtlCol="0">
              <a:spAutoFit/>
            </a:bodyPr>
            <a:lstStyle/>
            <a:p>
              <a:r>
                <a:rPr lang="zh-TW" altLang="en-US" sz="1600" b="1" dirty="0">
                  <a:solidFill>
                    <a:srgbClr val="336600"/>
                  </a:solidFill>
                  <a:latin typeface="微軟正黑體" panose="020B0604030504040204" pitchFamily="34" charset="-120"/>
                  <a:ea typeface="微軟正黑體" panose="020B0604030504040204" pitchFamily="34" charset="-120"/>
                </a:rPr>
                <a:t>清潔工、園藝工、餐廳外包工、                      、外聘保安</a:t>
              </a:r>
            </a:p>
          </p:txBody>
        </p:sp>
        <p:sp>
          <p:nvSpPr>
            <p:cNvPr id="16" name="文字方塊 15">
              <a:extLst>
                <a:ext uri="{FF2B5EF4-FFF2-40B4-BE49-F238E27FC236}">
                  <a16:creationId xmlns:a16="http://schemas.microsoft.com/office/drawing/2014/main" id="{9858B01A-9CA0-432A-9361-FDA263B2E230}"/>
                </a:ext>
              </a:extLst>
            </p:cNvPr>
            <p:cNvSpPr txBox="1"/>
            <p:nvPr/>
          </p:nvSpPr>
          <p:spPr>
            <a:xfrm>
              <a:off x="4558594" y="4558067"/>
              <a:ext cx="1755157" cy="528368"/>
            </a:xfrm>
            <a:prstGeom prst="rect">
              <a:avLst/>
            </a:prstGeom>
            <a:noFill/>
          </p:spPr>
          <p:txBody>
            <a:bodyPr wrap="square" rtlCol="0">
              <a:spAutoFit/>
            </a:bodyPr>
            <a:lstStyle/>
            <a:p>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清潔工、花木工、餐廳外包工、外聘保安</a:t>
              </a:r>
            </a:p>
          </p:txBody>
        </p:sp>
        <p:sp>
          <p:nvSpPr>
            <p:cNvPr id="4" name="矩形 3">
              <a:extLst>
                <a:ext uri="{FF2B5EF4-FFF2-40B4-BE49-F238E27FC236}">
                  <a16:creationId xmlns:a16="http://schemas.microsoft.com/office/drawing/2014/main" id="{5F953A59-B4C2-455C-A9E0-BD075CEBCFD1}"/>
                </a:ext>
              </a:extLst>
            </p:cNvPr>
            <p:cNvSpPr/>
            <p:nvPr/>
          </p:nvSpPr>
          <p:spPr>
            <a:xfrm>
              <a:off x="903606" y="5360039"/>
              <a:ext cx="7209390" cy="472750"/>
            </a:xfrm>
            <a:prstGeom prst="rect">
              <a:avLst/>
            </a:prstGeom>
          </p:spPr>
          <p:txBody>
            <a:bodyPr wrap="square">
              <a:spAutoFit/>
            </a:bodyPr>
            <a:lstStyle/>
            <a:p>
              <a:pPr marL="243001" indent="-232682">
                <a:buFont typeface="MS UI Gothic"/>
                <a:buChar char="❑"/>
                <a:tabLst>
                  <a:tab pos="243517" algn="l"/>
                </a:tabLst>
              </a:pPr>
              <a:r>
                <a:rPr lang="zh-TW" altLang="en-US" sz="1400" b="1" dirty="0">
                  <a:latin typeface="微軟正黑體" panose="020B0604030504040204" pitchFamily="34" charset="-120"/>
                  <a:ea typeface="微軟正黑體" panose="020B0604030504040204" pitchFamily="34" charset="-120"/>
                  <a:cs typeface="Microsoft YaHei"/>
                </a:rPr>
                <a:t>直接雇用的工人</a:t>
              </a:r>
              <a:r>
                <a:rPr lang="en-US" altLang="zh-TW" sz="1400" b="1" dirty="0">
                  <a:latin typeface="微軟正黑體" panose="020B0604030504040204" pitchFamily="34" charset="-120"/>
                  <a:ea typeface="微軟正黑體" panose="020B0604030504040204" pitchFamily="34" charset="-120"/>
                  <a:cs typeface="Microsoft YaHei"/>
                </a:rPr>
                <a:t>(</a:t>
              </a:r>
              <a:r>
                <a:rPr lang="en-US" altLang="zh-TW" sz="1400" b="1" dirty="0">
                  <a:solidFill>
                    <a:srgbClr val="FF0000"/>
                  </a:solidFill>
                  <a:latin typeface="微軟正黑體" panose="020B0604030504040204" pitchFamily="34" charset="-120"/>
                  <a:ea typeface="微軟正黑體" panose="020B0604030504040204" pitchFamily="34" charset="-120"/>
                  <a:cs typeface="Microsoft YaHei"/>
                </a:rPr>
                <a:t>Direct Workers</a:t>
              </a:r>
              <a:r>
                <a:rPr lang="en-US" altLang="zh-TW" sz="1400" b="1" dirty="0">
                  <a:latin typeface="微軟正黑體" panose="020B0604030504040204" pitchFamily="34" charset="-120"/>
                  <a:ea typeface="微軟正黑體" panose="020B0604030504040204" pitchFamily="34" charset="-120"/>
                  <a:cs typeface="Microsoft YaHei"/>
                </a:rPr>
                <a:t>)</a:t>
              </a:r>
              <a:r>
                <a:rPr lang="zh-TW" altLang="en-US" sz="1400" b="1" dirty="0">
                  <a:latin typeface="微軟正黑體" panose="020B0604030504040204" pitchFamily="34" charset="-120"/>
                  <a:ea typeface="微軟正黑體" panose="020B0604030504040204" pitchFamily="34" charset="-120"/>
                  <a:cs typeface="Microsoft YaHei"/>
                </a:rPr>
                <a:t>：直接由受稽核公司聘用，非經由勞務仲介、承攬商或派遣聘用。</a:t>
              </a:r>
              <a:endParaRPr lang="zh-TW" altLang="en-US" sz="1400" b="1" dirty="0">
                <a:latin typeface="微軟正黑體" panose="020B0604030504040204" pitchFamily="34" charset="-120"/>
                <a:ea typeface="微軟正黑體" panose="020B0604030504040204" pitchFamily="34" charset="-120"/>
                <a:cs typeface="Times New Roman"/>
              </a:endParaRPr>
            </a:p>
            <a:p>
              <a:pPr marL="243001" indent="-232682">
                <a:buFont typeface="MS UI Gothic"/>
                <a:buChar char="❑"/>
                <a:tabLst>
                  <a:tab pos="243517" algn="l"/>
                </a:tabLst>
              </a:pPr>
              <a:r>
                <a:rPr lang="zh-TW" altLang="en-US" sz="1400" b="1" dirty="0">
                  <a:latin typeface="微軟正黑體" panose="020B0604030504040204" pitchFamily="34" charset="-120"/>
                  <a:ea typeface="微軟正黑體" panose="020B0604030504040204" pitchFamily="34" charset="-120"/>
                  <a:cs typeface="Microsoft YaHei"/>
                </a:rPr>
                <a:t>間接雇用的工人</a:t>
              </a:r>
              <a:r>
                <a:rPr lang="en-US" altLang="zh-TW" sz="1400" b="1" dirty="0">
                  <a:latin typeface="微軟正黑體" panose="020B0604030504040204" pitchFamily="34" charset="-120"/>
                  <a:ea typeface="微軟正黑體" panose="020B0604030504040204" pitchFamily="34" charset="-120"/>
                  <a:cs typeface="Microsoft YaHei"/>
                </a:rPr>
                <a:t>(</a:t>
              </a:r>
              <a:r>
                <a:rPr lang="en-US" altLang="zh-TW" sz="1400" b="1" dirty="0">
                  <a:solidFill>
                    <a:srgbClr val="FF0000"/>
                  </a:solidFill>
                  <a:latin typeface="微軟正黑體" panose="020B0604030504040204" pitchFamily="34" charset="-120"/>
                  <a:ea typeface="微軟正黑體" panose="020B0604030504040204" pitchFamily="34" charset="-120"/>
                  <a:cs typeface="Microsoft YaHei"/>
                </a:rPr>
                <a:t>Indirect Workers</a:t>
              </a:r>
              <a:r>
                <a:rPr lang="en-US" altLang="zh-TW" sz="1400" b="1" dirty="0">
                  <a:latin typeface="微軟正黑體" panose="020B0604030504040204" pitchFamily="34" charset="-120"/>
                  <a:ea typeface="微軟正黑體" panose="020B0604030504040204" pitchFamily="34" charset="-120"/>
                  <a:cs typeface="Microsoft YaHei"/>
                </a:rPr>
                <a:t>)</a:t>
              </a:r>
              <a:r>
                <a:rPr lang="zh-TW" altLang="en-US" sz="1400" b="1" dirty="0">
                  <a:latin typeface="微軟正黑體" panose="020B0604030504040204" pitchFamily="34" charset="-120"/>
                  <a:ea typeface="微軟正黑體" panose="020B0604030504040204" pitchFamily="34" charset="-120"/>
                  <a:cs typeface="Microsoft YaHei"/>
                </a:rPr>
                <a:t>：由勞務仲介、承攬商或派遣聘用在受稽核公司工作。</a:t>
              </a:r>
            </a:p>
          </p:txBody>
        </p:sp>
        <p:sp>
          <p:nvSpPr>
            <p:cNvPr id="52" name="矩形 51">
              <a:extLst>
                <a:ext uri="{FF2B5EF4-FFF2-40B4-BE49-F238E27FC236}">
                  <a16:creationId xmlns:a16="http://schemas.microsoft.com/office/drawing/2014/main" id="{972C5D9B-67BC-43F8-8798-C482C8B9F34A}"/>
                </a:ext>
              </a:extLst>
            </p:cNvPr>
            <p:cNvSpPr/>
            <p:nvPr/>
          </p:nvSpPr>
          <p:spPr>
            <a:xfrm>
              <a:off x="2310787" y="5832502"/>
              <a:ext cx="6405499" cy="278089"/>
            </a:xfrm>
            <a:prstGeom prst="rect">
              <a:avLst/>
            </a:prstGeom>
          </p:spPr>
          <p:txBody>
            <a:bodyPr wrap="square">
              <a:spAutoFit/>
            </a:bodyPr>
            <a:lstStyle/>
            <a:p>
              <a:pPr algn="r"/>
              <a:r>
                <a:rPr lang="zh-TW" altLang="en-US" sz="1400" b="1" dirty="0">
                  <a:latin typeface="微軟正黑體" panose="020B0604030504040204" pitchFamily="34" charset="-120"/>
                  <a:ea typeface="微軟正黑體" panose="020B0604030504040204" pitchFamily="34" charset="-120"/>
                </a:rPr>
                <a:t>資料來源: </a:t>
              </a:r>
              <a:r>
                <a:rPr lang="en-US" altLang="zh-TW" sz="1400" b="1" dirty="0">
                  <a:latin typeface="微軟正黑體" panose="020B0604030504040204" pitchFamily="34" charset="-120"/>
                  <a:ea typeface="微軟正黑體" panose="020B0604030504040204" pitchFamily="34" charset="-120"/>
                </a:rPr>
                <a:t>Prepare for VAP audit v6.0.1 Traditional Chinese – Taipei 2019.pptx</a:t>
              </a:r>
              <a:endParaRPr lang="zh-TW" altLang="en-US" sz="1400" b="1" dirty="0">
                <a:latin typeface="微軟正黑體" panose="020B0604030504040204" pitchFamily="34" charset="-120"/>
                <a:ea typeface="微軟正黑體" panose="020B0604030504040204" pitchFamily="34" charset="-120"/>
              </a:endParaRPr>
            </a:p>
          </p:txBody>
        </p:sp>
      </p:grpSp>
      <p:pic>
        <p:nvPicPr>
          <p:cNvPr id="53" name="Picture 4" descr="http://www.jsconsulting.com.tw/wp-content/uploads/2017/10/RBA_CodeofConduct.png">
            <a:extLst>
              <a:ext uri="{FF2B5EF4-FFF2-40B4-BE49-F238E27FC236}">
                <a16:creationId xmlns:a16="http://schemas.microsoft.com/office/drawing/2014/main" id="{57475BEC-B3EC-4631-8E50-AF0CB6CFCE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41" y="5157192"/>
            <a:ext cx="1191355" cy="1197312"/>
          </a:xfrm>
          <a:prstGeom prst="flowChartConnector">
            <a:avLst/>
          </a:prstGeom>
          <a:solidFill>
            <a:schemeClr val="bg1"/>
          </a:solidFill>
        </p:spPr>
      </p:pic>
      <p:sp>
        <p:nvSpPr>
          <p:cNvPr id="55" name="手繪多邊形: 圖案 54">
            <a:extLst>
              <a:ext uri="{FF2B5EF4-FFF2-40B4-BE49-F238E27FC236}">
                <a16:creationId xmlns:a16="http://schemas.microsoft.com/office/drawing/2014/main" id="{56664D94-9527-8F6B-6210-1FE99871C8BA}"/>
              </a:ext>
            </a:extLst>
          </p:cNvPr>
          <p:cNvSpPr/>
          <p:nvPr/>
        </p:nvSpPr>
        <p:spPr>
          <a:xfrm>
            <a:off x="10251663" y="3948959"/>
            <a:ext cx="1454771" cy="426824"/>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工人類型</a:t>
            </a:r>
          </a:p>
          <a:p>
            <a:pPr algn="ctr" defTabSz="505606"/>
            <a:r>
              <a:rPr lang="en-US" altLang="zh-TW" sz="1050" b="1" dirty="0">
                <a:latin typeface="微軟正黑體" panose="020B0604030504040204" pitchFamily="34" charset="-120"/>
                <a:ea typeface="微軟正黑體" panose="020B0604030504040204" pitchFamily="34" charset="-120"/>
              </a:rPr>
              <a:t>Worker type</a:t>
            </a:r>
          </a:p>
        </p:txBody>
      </p:sp>
      <p:sp>
        <p:nvSpPr>
          <p:cNvPr id="56" name="手繪多邊形: 圖案 55">
            <a:extLst>
              <a:ext uri="{FF2B5EF4-FFF2-40B4-BE49-F238E27FC236}">
                <a16:creationId xmlns:a16="http://schemas.microsoft.com/office/drawing/2014/main" id="{81A210EB-9C1A-6920-AC86-442190006159}"/>
              </a:ext>
            </a:extLst>
          </p:cNvPr>
          <p:cNvSpPr/>
          <p:nvPr/>
        </p:nvSpPr>
        <p:spPr>
          <a:xfrm>
            <a:off x="10256679" y="3286360"/>
            <a:ext cx="1454771" cy="514875"/>
          </a:xfrm>
          <a:custGeom>
            <a:avLst/>
            <a:gdLst>
              <a:gd name="connsiteX0" fmla="*/ 0 w 1352605"/>
              <a:gd name="connsiteY0" fmla="*/ 0 h 1059670"/>
              <a:gd name="connsiteX1" fmla="*/ 1352605 w 1352605"/>
              <a:gd name="connsiteY1" fmla="*/ 0 h 1059670"/>
              <a:gd name="connsiteX2" fmla="*/ 1352605 w 1352605"/>
              <a:gd name="connsiteY2" fmla="*/ 1059670 h 1059670"/>
              <a:gd name="connsiteX3" fmla="*/ 0 w 1352605"/>
              <a:gd name="connsiteY3" fmla="*/ 1059670 h 1059670"/>
              <a:gd name="connsiteX4" fmla="*/ 0 w 1352605"/>
              <a:gd name="connsiteY4" fmla="*/ 0 h 105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605" h="1059670">
                <a:moveTo>
                  <a:pt x="0" y="0"/>
                </a:moveTo>
                <a:lnTo>
                  <a:pt x="1352605" y="0"/>
                </a:lnTo>
                <a:lnTo>
                  <a:pt x="1352605" y="1059670"/>
                </a:lnTo>
                <a:lnTo>
                  <a:pt x="0" y="1059670"/>
                </a:lnTo>
                <a:lnTo>
                  <a:pt x="0" y="0"/>
                </a:lnTo>
                <a:close/>
              </a:path>
            </a:pathLst>
          </a:custGeom>
          <a:solidFill>
            <a:srgbClr val="A6A6A6"/>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en-US" altLang="zh-CN" sz="1100" b="1" dirty="0">
                <a:latin typeface="微軟正黑體" panose="020B0604030504040204" pitchFamily="34" charset="-120"/>
                <a:ea typeface="微軟正黑體" panose="020B0604030504040204" pitchFamily="34" charset="-120"/>
              </a:rPr>
              <a:t>Out of Scope of VAP</a:t>
            </a: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不在</a:t>
            </a:r>
            <a:r>
              <a:rPr lang="en-US" altLang="zh-TW" sz="1400" b="1" dirty="0">
                <a:latin typeface="微軟正黑體" panose="020B0604030504040204" pitchFamily="34" charset="-120"/>
                <a:ea typeface="微軟正黑體" panose="020B0604030504040204" pitchFamily="34" charset="-120"/>
              </a:rPr>
              <a:t>VAP</a:t>
            </a:r>
            <a:r>
              <a:rPr lang="zh-CN" altLang="en-US" sz="1400" b="1" dirty="0">
                <a:latin typeface="微軟正黑體" panose="020B0604030504040204" pitchFamily="34" charset="-120"/>
                <a:ea typeface="微軟正黑體" panose="020B0604030504040204" pitchFamily="34" charset="-120"/>
              </a:rPr>
              <a:t>範圍內</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57" name="手繪多邊形: 圖案 56">
            <a:extLst>
              <a:ext uri="{FF2B5EF4-FFF2-40B4-BE49-F238E27FC236}">
                <a16:creationId xmlns:a16="http://schemas.microsoft.com/office/drawing/2014/main" id="{693F9A64-6EC5-C438-B144-00EF8C2AE381}"/>
              </a:ext>
            </a:extLst>
          </p:cNvPr>
          <p:cNvSpPr/>
          <p:nvPr/>
        </p:nvSpPr>
        <p:spPr>
          <a:xfrm>
            <a:off x="10254012" y="2421699"/>
            <a:ext cx="1452421" cy="689533"/>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7D9F1"/>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200"/>
              </a:lnSpc>
            </a:pPr>
            <a:r>
              <a:rPr lang="en-US" altLang="zh-TW" sz="1050" b="1" dirty="0">
                <a:latin typeface="微軟正黑體" panose="020B0604030504040204" pitchFamily="34" charset="-120"/>
                <a:ea typeface="微軟正黑體" panose="020B0604030504040204" pitchFamily="34" charset="-120"/>
              </a:rPr>
              <a:t>Findings for these</a:t>
            </a:r>
          </a:p>
          <a:p>
            <a:pPr algn="ctr" defTabSz="505606">
              <a:lnSpc>
                <a:spcPts val="1200"/>
              </a:lnSpc>
            </a:pPr>
            <a:r>
              <a:rPr lang="en-US" altLang="zh-TW" sz="1050" b="1" dirty="0">
                <a:latin typeface="微軟正黑體" panose="020B0604030504040204" pitchFamily="34" charset="-120"/>
                <a:ea typeface="微軟正黑體" panose="020B0604030504040204" pitchFamily="34" charset="-120"/>
              </a:rPr>
              <a:t>workers belong in</a:t>
            </a:r>
          </a:p>
          <a:p>
            <a:pPr algn="ctr" defTabSz="505606">
              <a:lnSpc>
                <a:spcPts val="1200"/>
              </a:lnSpc>
            </a:pPr>
            <a:r>
              <a:rPr lang="en-US" altLang="zh-TW" sz="1050" b="1" dirty="0">
                <a:latin typeface="微軟正黑體" panose="020B0604030504040204" pitchFamily="34" charset="-120"/>
                <a:ea typeface="微軟正黑體" panose="020B0604030504040204" pitchFamily="34" charset="-120"/>
              </a:rPr>
              <a:t>A1,A2,E12 in VAP Audits</a:t>
            </a:r>
          </a:p>
        </p:txBody>
      </p:sp>
      <p:sp>
        <p:nvSpPr>
          <p:cNvPr id="58" name="手繪多邊形: 圖案 57">
            <a:extLst>
              <a:ext uri="{FF2B5EF4-FFF2-40B4-BE49-F238E27FC236}">
                <a16:creationId xmlns:a16="http://schemas.microsoft.com/office/drawing/2014/main" id="{9939C803-0445-E279-99EF-62E9030C188A}"/>
              </a:ext>
            </a:extLst>
          </p:cNvPr>
          <p:cNvSpPr/>
          <p:nvPr/>
        </p:nvSpPr>
        <p:spPr>
          <a:xfrm>
            <a:off x="10253628" y="1557037"/>
            <a:ext cx="1452421" cy="689534"/>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Findings for these</a:t>
            </a:r>
          </a:p>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workers belong in</a:t>
            </a:r>
          </a:p>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A1,A2,A3,A4 in VAP Audits</a:t>
            </a:r>
          </a:p>
        </p:txBody>
      </p:sp>
    </p:spTree>
    <p:extLst>
      <p:ext uri="{BB962C8B-B14F-4D97-AF65-F5344CB8AC3E}">
        <p14:creationId xmlns:p14="http://schemas.microsoft.com/office/powerpoint/2010/main" val="3207661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p:txBody>
          <a:bodyPr/>
          <a:lstStyle/>
          <a:p>
            <a:r>
              <a:rPr lang="zh-TW" altLang="en-US" sz="2400" dirty="0"/>
              <a:t>學生工</a:t>
            </a:r>
            <a:r>
              <a:rPr lang="en-US" altLang="zh-TW" sz="2400" dirty="0"/>
              <a:t>/</a:t>
            </a:r>
            <a:r>
              <a:rPr lang="zh-TW" altLang="en-US" sz="2400" dirty="0"/>
              <a:t>實習工</a:t>
            </a:r>
            <a:r>
              <a:rPr lang="en-US" altLang="zh-TW" sz="2400" dirty="0"/>
              <a:t>/</a:t>
            </a:r>
            <a:r>
              <a:rPr lang="zh-TW" altLang="en-US" sz="2400" dirty="0"/>
              <a:t>見習生定義區分 </a:t>
            </a:r>
            <a:r>
              <a:rPr lang="en-US" altLang="zh-TW" sz="2000" dirty="0"/>
              <a:t>Apprentice/Intern/Student Worker Definition </a:t>
            </a:r>
            <a:endParaRPr lang="zh-TW" altLang="en-US" sz="2400" dirty="0">
              <a:solidFill>
                <a:schemeClr val="accent2">
                  <a:lumMod val="75000"/>
                </a:schemeClr>
              </a:solidFill>
            </a:endParaRPr>
          </a:p>
        </p:txBody>
      </p:sp>
      <p:grpSp>
        <p:nvGrpSpPr>
          <p:cNvPr id="25" name="群組 24">
            <a:extLst>
              <a:ext uri="{FF2B5EF4-FFF2-40B4-BE49-F238E27FC236}">
                <a16:creationId xmlns:a16="http://schemas.microsoft.com/office/drawing/2014/main" id="{35777CE0-2304-4F69-B461-1B63BD69E5F2}"/>
              </a:ext>
            </a:extLst>
          </p:cNvPr>
          <p:cNvGrpSpPr/>
          <p:nvPr/>
        </p:nvGrpSpPr>
        <p:grpSpPr>
          <a:xfrm>
            <a:off x="588694" y="964517"/>
            <a:ext cx="11034346" cy="5455646"/>
            <a:chOff x="197534" y="906896"/>
            <a:chExt cx="9574700" cy="5455646"/>
          </a:xfrm>
        </p:grpSpPr>
        <p:sp>
          <p:nvSpPr>
            <p:cNvPr id="3" name="矩形 2">
              <a:extLst>
                <a:ext uri="{FF2B5EF4-FFF2-40B4-BE49-F238E27FC236}">
                  <a16:creationId xmlns:a16="http://schemas.microsoft.com/office/drawing/2014/main" id="{049CD5FE-EADA-4E1D-A584-82D207CD4C9E}"/>
                </a:ext>
              </a:extLst>
            </p:cNvPr>
            <p:cNvSpPr/>
            <p:nvPr/>
          </p:nvSpPr>
          <p:spPr>
            <a:xfrm>
              <a:off x="197534" y="6023988"/>
              <a:ext cx="4953000" cy="338554"/>
            </a:xfrm>
            <a:prstGeom prst="rect">
              <a:avLst/>
            </a:prstGeom>
          </p:spPr>
          <p:txBody>
            <a:bodyPr>
              <a:spAutoFit/>
            </a:bodyPr>
            <a:lstStyle/>
            <a:p>
              <a:r>
                <a:rPr lang="zh-TW" altLang="en-US" sz="1600" dirty="0"/>
                <a:t>Note: Color coding is only to show different options </a:t>
              </a:r>
            </a:p>
          </p:txBody>
        </p:sp>
        <p:pic>
          <p:nvPicPr>
            <p:cNvPr id="4" name="圖片 3">
              <a:extLst>
                <a:ext uri="{FF2B5EF4-FFF2-40B4-BE49-F238E27FC236}">
                  <a16:creationId xmlns:a16="http://schemas.microsoft.com/office/drawing/2014/main" id="{896064A5-E6B0-4737-9AF1-D367A0A8FF34}"/>
                </a:ext>
              </a:extLst>
            </p:cNvPr>
            <p:cNvPicPr>
              <a:picLocks noChangeAspect="1"/>
            </p:cNvPicPr>
            <p:nvPr/>
          </p:nvPicPr>
          <p:blipFill>
            <a:blip r:embed="rId2"/>
            <a:stretch>
              <a:fillRect/>
            </a:stretch>
          </p:blipFill>
          <p:spPr>
            <a:xfrm>
              <a:off x="488785" y="1016322"/>
              <a:ext cx="9124431" cy="5056642"/>
            </a:xfrm>
            <a:prstGeom prst="rect">
              <a:avLst/>
            </a:prstGeom>
          </p:spPr>
        </p:pic>
        <p:sp>
          <p:nvSpPr>
            <p:cNvPr id="6" name="矩形 5">
              <a:extLst>
                <a:ext uri="{FF2B5EF4-FFF2-40B4-BE49-F238E27FC236}">
                  <a16:creationId xmlns:a16="http://schemas.microsoft.com/office/drawing/2014/main" id="{14BD7B3A-C956-4643-8960-96EE842A3653}"/>
                </a:ext>
              </a:extLst>
            </p:cNvPr>
            <p:cNvSpPr/>
            <p:nvPr/>
          </p:nvSpPr>
          <p:spPr>
            <a:xfrm>
              <a:off x="4932617" y="3296885"/>
              <a:ext cx="1278235" cy="584775"/>
            </a:xfrm>
            <a:prstGeom prst="rect">
              <a:avLst/>
            </a:prstGeom>
          </p:spPr>
          <p:txBody>
            <a:bodyPr wrap="none">
              <a:spAutoFit/>
            </a:bodyPr>
            <a:lstStyle/>
            <a:p>
              <a:r>
                <a:rPr lang="en-US" altLang="zh-TW" sz="1600" b="1" dirty="0">
                  <a:solidFill>
                    <a:srgbClr val="0033CC"/>
                  </a:solidFill>
                  <a:latin typeface="微軟正黑體" panose="020B0604030504040204" pitchFamily="34" charset="-120"/>
                  <a:ea typeface="微軟正黑體" panose="020B0604030504040204" pitchFamily="34" charset="-120"/>
                </a:rPr>
                <a:t>Apprentice</a:t>
              </a:r>
            </a:p>
            <a:p>
              <a:r>
                <a:rPr lang="zh-TW" altLang="en-US" sz="1600" b="1" dirty="0">
                  <a:solidFill>
                    <a:srgbClr val="0033CC"/>
                  </a:solidFill>
                  <a:latin typeface="微軟正黑體" panose="020B0604030504040204" pitchFamily="34" charset="-120"/>
                  <a:ea typeface="微軟正黑體" panose="020B0604030504040204" pitchFamily="34" charset="-120"/>
                </a:rPr>
                <a:t>見習工</a:t>
              </a:r>
            </a:p>
          </p:txBody>
        </p:sp>
        <p:sp>
          <p:nvSpPr>
            <p:cNvPr id="7" name="矩形 6">
              <a:extLst>
                <a:ext uri="{FF2B5EF4-FFF2-40B4-BE49-F238E27FC236}">
                  <a16:creationId xmlns:a16="http://schemas.microsoft.com/office/drawing/2014/main" id="{9D01490D-A4EE-4714-8A15-3CFA6990AE5A}"/>
                </a:ext>
              </a:extLst>
            </p:cNvPr>
            <p:cNvSpPr/>
            <p:nvPr/>
          </p:nvSpPr>
          <p:spPr>
            <a:xfrm>
              <a:off x="4011822" y="3103763"/>
              <a:ext cx="800219" cy="584775"/>
            </a:xfrm>
            <a:prstGeom prst="rect">
              <a:avLst/>
            </a:prstGeom>
          </p:spPr>
          <p:txBody>
            <a:bodyPr wrap="none">
              <a:spAutoFit/>
            </a:bodyPr>
            <a:lstStyle/>
            <a:p>
              <a:r>
                <a:rPr lang="en-US" altLang="zh-TW" sz="1600" b="1" dirty="0">
                  <a:solidFill>
                    <a:srgbClr val="0033CC"/>
                  </a:solidFill>
                  <a:latin typeface="微軟正黑體" panose="020B0604030504040204" pitchFamily="34" charset="-120"/>
                  <a:ea typeface="微軟正黑體" panose="020B0604030504040204" pitchFamily="34" charset="-120"/>
                </a:rPr>
                <a:t>Intern</a:t>
              </a:r>
            </a:p>
            <a:p>
              <a:r>
                <a:rPr lang="zh-TW" altLang="en-US" sz="1600" b="1" dirty="0">
                  <a:solidFill>
                    <a:srgbClr val="0033CC"/>
                  </a:solidFill>
                  <a:latin typeface="微軟正黑體" panose="020B0604030504040204" pitchFamily="34" charset="-120"/>
                  <a:ea typeface="微軟正黑體" panose="020B0604030504040204" pitchFamily="34" charset="-120"/>
                </a:rPr>
                <a:t>實習工</a:t>
              </a:r>
            </a:p>
          </p:txBody>
        </p:sp>
        <p:sp>
          <p:nvSpPr>
            <p:cNvPr id="8" name="矩形 7">
              <a:extLst>
                <a:ext uri="{FF2B5EF4-FFF2-40B4-BE49-F238E27FC236}">
                  <a16:creationId xmlns:a16="http://schemas.microsoft.com/office/drawing/2014/main" id="{B256D37A-FFCE-47C3-B200-0AA56DBD8FAD}"/>
                </a:ext>
              </a:extLst>
            </p:cNvPr>
            <p:cNvSpPr/>
            <p:nvPr/>
          </p:nvSpPr>
          <p:spPr>
            <a:xfrm>
              <a:off x="633470" y="3103763"/>
              <a:ext cx="1012713" cy="830997"/>
            </a:xfrm>
            <a:prstGeom prst="rect">
              <a:avLst/>
            </a:prstGeom>
          </p:spPr>
          <p:txBody>
            <a:bodyPr wrap="none">
              <a:spAutoFit/>
            </a:bodyPr>
            <a:lstStyle/>
            <a:p>
              <a:r>
                <a:rPr lang="en-US" altLang="zh-TW" sz="1600" b="1" dirty="0">
                  <a:solidFill>
                    <a:srgbClr val="0033CC"/>
                  </a:solidFill>
                  <a:latin typeface="微軟正黑體" panose="020B0604030504040204" pitchFamily="34" charset="-120"/>
                  <a:ea typeface="微軟正黑體" panose="020B0604030504040204" pitchFamily="34" charset="-120"/>
                </a:rPr>
                <a:t>Student </a:t>
              </a:r>
            </a:p>
            <a:p>
              <a:r>
                <a:rPr lang="en-US" altLang="zh-TW" sz="1600" b="1" dirty="0">
                  <a:solidFill>
                    <a:srgbClr val="0033CC"/>
                  </a:solidFill>
                  <a:latin typeface="微軟正黑體" panose="020B0604030504040204" pitchFamily="34" charset="-120"/>
                  <a:ea typeface="微軟正黑體" panose="020B0604030504040204" pitchFamily="34" charset="-120"/>
                </a:rPr>
                <a:t>worker</a:t>
              </a:r>
            </a:p>
            <a:p>
              <a:r>
                <a:rPr lang="zh-TW" altLang="en-US" sz="1600" b="1" dirty="0">
                  <a:solidFill>
                    <a:srgbClr val="0033CC"/>
                  </a:solidFill>
                  <a:latin typeface="微軟正黑體" panose="020B0604030504040204" pitchFamily="34" charset="-120"/>
                  <a:ea typeface="微軟正黑體" panose="020B0604030504040204" pitchFamily="34" charset="-120"/>
                </a:rPr>
                <a:t>學生工</a:t>
              </a:r>
            </a:p>
          </p:txBody>
        </p:sp>
        <p:sp>
          <p:nvSpPr>
            <p:cNvPr id="9" name="矩形 8">
              <a:extLst>
                <a:ext uri="{FF2B5EF4-FFF2-40B4-BE49-F238E27FC236}">
                  <a16:creationId xmlns:a16="http://schemas.microsoft.com/office/drawing/2014/main" id="{243AC1CD-CE66-491E-8D21-D5A71662CBCE}"/>
                </a:ext>
              </a:extLst>
            </p:cNvPr>
            <p:cNvSpPr/>
            <p:nvPr/>
          </p:nvSpPr>
          <p:spPr>
            <a:xfrm>
              <a:off x="2246807" y="4075769"/>
              <a:ext cx="1346844" cy="338554"/>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是否</a:t>
              </a:r>
              <a:r>
                <a:rPr lang="en-US" altLang="zh-TW" sz="1600" b="1" dirty="0">
                  <a:solidFill>
                    <a:srgbClr val="FF0000"/>
                  </a:solidFill>
                  <a:latin typeface="微軟正黑體" panose="020B0604030504040204" pitchFamily="34" charset="-120"/>
                  <a:ea typeface="微軟正黑體" panose="020B0604030504040204" pitchFamily="34" charset="-120"/>
                </a:rPr>
                <a:t>&lt;</a:t>
              </a:r>
              <a:r>
                <a:rPr lang="zh-TW" altLang="en-US" sz="1600" b="1" dirty="0">
                  <a:solidFill>
                    <a:srgbClr val="FF0000"/>
                  </a:solidFill>
                  <a:latin typeface="微軟正黑體" panose="020B0604030504040204" pitchFamily="34" charset="-120"/>
                  <a:ea typeface="微軟正黑體" panose="020B0604030504040204" pitchFamily="34" charset="-120"/>
                </a:rPr>
                <a:t>18 歲</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6607DAFE-A788-49D2-A8FF-1886810A6A25}"/>
                </a:ext>
              </a:extLst>
            </p:cNvPr>
            <p:cNvSpPr/>
            <p:nvPr/>
          </p:nvSpPr>
          <p:spPr>
            <a:xfrm>
              <a:off x="3272721" y="2156840"/>
              <a:ext cx="1103187" cy="584775"/>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是否經由</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學校安排</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33FE3825-AF42-4867-8A08-7B10E224CED7}"/>
                </a:ext>
              </a:extLst>
            </p:cNvPr>
            <p:cNvSpPr/>
            <p:nvPr/>
          </p:nvSpPr>
          <p:spPr>
            <a:xfrm>
              <a:off x="354037" y="5491325"/>
              <a:ext cx="1574116" cy="523220"/>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學生工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12" name="矩形 11">
              <a:extLst>
                <a:ext uri="{FF2B5EF4-FFF2-40B4-BE49-F238E27FC236}">
                  <a16:creationId xmlns:a16="http://schemas.microsoft.com/office/drawing/2014/main" id="{6E21B732-EA6D-4185-AEB4-757BEC9A5FBE}"/>
                </a:ext>
              </a:extLst>
            </p:cNvPr>
            <p:cNvSpPr/>
            <p:nvPr/>
          </p:nvSpPr>
          <p:spPr>
            <a:xfrm>
              <a:off x="2029590" y="5803099"/>
              <a:ext cx="1346844" cy="307777"/>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學生工</a:t>
              </a:r>
            </a:p>
          </p:txBody>
        </p:sp>
        <p:sp>
          <p:nvSpPr>
            <p:cNvPr id="13" name="矩形 12">
              <a:extLst>
                <a:ext uri="{FF2B5EF4-FFF2-40B4-BE49-F238E27FC236}">
                  <a16:creationId xmlns:a16="http://schemas.microsoft.com/office/drawing/2014/main" id="{E0DDD042-57E8-451D-8F98-604580DFBAB2}"/>
                </a:ext>
              </a:extLst>
            </p:cNvPr>
            <p:cNvSpPr/>
            <p:nvPr/>
          </p:nvSpPr>
          <p:spPr>
            <a:xfrm>
              <a:off x="2480918" y="5491324"/>
              <a:ext cx="1765910" cy="523220"/>
            </a:xfrm>
            <a:prstGeom prst="rect">
              <a:avLst/>
            </a:prstGeom>
          </p:spPr>
          <p:txBody>
            <a:bodyPr wrap="square">
              <a:spAutoFit/>
            </a:bodyPr>
            <a:lstStyle/>
            <a:p>
              <a:pPr algn="r"/>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實習工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pPr algn="r"/>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14" name="矩形 13">
              <a:extLst>
                <a:ext uri="{FF2B5EF4-FFF2-40B4-BE49-F238E27FC236}">
                  <a16:creationId xmlns:a16="http://schemas.microsoft.com/office/drawing/2014/main" id="{1B8CF333-317E-4CA5-A6C1-51E181CF3DB4}"/>
                </a:ext>
              </a:extLst>
            </p:cNvPr>
            <p:cNvSpPr/>
            <p:nvPr/>
          </p:nvSpPr>
          <p:spPr>
            <a:xfrm>
              <a:off x="4174029" y="5885488"/>
              <a:ext cx="1574116" cy="307777"/>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A2.4</a:t>
              </a:r>
              <a:r>
                <a:rPr lang="zh-TW" altLang="en-US" sz="1400" b="1" dirty="0">
                  <a:solidFill>
                    <a:srgbClr val="0033CC"/>
                  </a:solidFill>
                  <a:latin typeface="微軟正黑體" panose="020B0604030504040204" pitchFamily="34" charset="-120"/>
                  <a:ea typeface="微軟正黑體" panose="020B0604030504040204" pitchFamily="34" charset="-120"/>
                </a:rPr>
                <a:t>實習工</a:t>
              </a:r>
            </a:p>
          </p:txBody>
        </p:sp>
        <p:sp>
          <p:nvSpPr>
            <p:cNvPr id="15" name="矩形 14">
              <a:extLst>
                <a:ext uri="{FF2B5EF4-FFF2-40B4-BE49-F238E27FC236}">
                  <a16:creationId xmlns:a16="http://schemas.microsoft.com/office/drawing/2014/main" id="{BC1823DE-9303-4ED1-B4F6-1AE33CE677BD}"/>
                </a:ext>
              </a:extLst>
            </p:cNvPr>
            <p:cNvSpPr/>
            <p:nvPr/>
          </p:nvSpPr>
          <p:spPr>
            <a:xfrm>
              <a:off x="3289840" y="1780374"/>
              <a:ext cx="800219" cy="338554"/>
            </a:xfrm>
            <a:prstGeom prst="rect">
              <a:avLst/>
            </a:prstGeom>
          </p:spPr>
          <p:txBody>
            <a:bodyPr wrap="none">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學習者</a:t>
              </a:r>
            </a:p>
          </p:txBody>
        </p:sp>
        <p:sp>
          <p:nvSpPr>
            <p:cNvPr id="16" name="矩形 15">
              <a:extLst>
                <a:ext uri="{FF2B5EF4-FFF2-40B4-BE49-F238E27FC236}">
                  <a16:creationId xmlns:a16="http://schemas.microsoft.com/office/drawing/2014/main" id="{287D76AC-7414-4678-BA01-6FCC9D7B2808}"/>
                </a:ext>
              </a:extLst>
            </p:cNvPr>
            <p:cNvSpPr/>
            <p:nvPr/>
          </p:nvSpPr>
          <p:spPr>
            <a:xfrm>
              <a:off x="5142851" y="906896"/>
              <a:ext cx="1210588" cy="584775"/>
            </a:xfrm>
            <a:prstGeom prst="rect">
              <a:avLst/>
            </a:prstGeom>
          </p:spPr>
          <p:txBody>
            <a:bodyPr wrap="none">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勞工被安排</a:t>
              </a:r>
              <a:endParaRPr lang="en-US" altLang="zh-TW" sz="1600" b="1" dirty="0">
                <a:solidFill>
                  <a:srgbClr val="0033CC"/>
                </a:solidFill>
                <a:latin typeface="微軟正黑體" panose="020B0604030504040204" pitchFamily="34" charset="-120"/>
                <a:ea typeface="微軟正黑體" panose="020B0604030504040204" pitchFamily="34" charset="-120"/>
              </a:endParaRPr>
            </a:p>
            <a:p>
              <a:pPr algn="r"/>
              <a:r>
                <a:rPr lang="zh-TW" altLang="en-US" sz="1600" b="1" dirty="0">
                  <a:solidFill>
                    <a:srgbClr val="0033CC"/>
                  </a:solidFill>
                  <a:latin typeface="微軟正黑體" panose="020B0604030504040204" pitchFamily="34" charset="-120"/>
                  <a:ea typeface="微軟正黑體" panose="020B0604030504040204" pitchFamily="34" charset="-120"/>
                </a:rPr>
                <a:t>完成教育</a:t>
              </a:r>
            </a:p>
          </p:txBody>
        </p:sp>
        <p:sp>
          <p:nvSpPr>
            <p:cNvPr id="17" name="矩形 16">
              <a:extLst>
                <a:ext uri="{FF2B5EF4-FFF2-40B4-BE49-F238E27FC236}">
                  <a16:creationId xmlns:a16="http://schemas.microsoft.com/office/drawing/2014/main" id="{5F249705-121D-459A-AD9A-1766B4A718DE}"/>
                </a:ext>
              </a:extLst>
            </p:cNvPr>
            <p:cNvSpPr/>
            <p:nvPr/>
          </p:nvSpPr>
          <p:spPr>
            <a:xfrm>
              <a:off x="7738722" y="1487986"/>
              <a:ext cx="1005403" cy="584775"/>
            </a:xfrm>
            <a:prstGeom prst="rect">
              <a:avLst/>
            </a:prstGeom>
          </p:spPr>
          <p:txBody>
            <a:bodyPr wrap="none">
              <a:spAutoFit/>
            </a:bodyPr>
            <a:lstStyle/>
            <a:p>
              <a:pPr algn="r"/>
              <a:r>
                <a:rPr lang="zh-TW" altLang="en-US" sz="1600" b="1" dirty="0">
                  <a:solidFill>
                    <a:srgbClr val="0033CC"/>
                  </a:solidFill>
                  <a:latin typeface="微軟正黑體" panose="020B0604030504040204" pitchFamily="34" charset="-120"/>
                  <a:ea typeface="微軟正黑體" panose="020B0604030504040204" pitchFamily="34" charset="-120"/>
                </a:rPr>
                <a:t>一般工或</a:t>
              </a:r>
              <a:endParaRPr lang="en-US" altLang="zh-TW" sz="1600" b="1" dirty="0">
                <a:solidFill>
                  <a:srgbClr val="0033CC"/>
                </a:solidFill>
                <a:latin typeface="微軟正黑體" panose="020B0604030504040204" pitchFamily="34" charset="-120"/>
                <a:ea typeface="微軟正黑體" panose="020B0604030504040204" pitchFamily="34" charset="-120"/>
              </a:endParaRPr>
            </a:p>
            <a:p>
              <a:pPr algn="r"/>
              <a:r>
                <a:rPr lang="zh-TW" altLang="en-US" sz="1600" b="1" dirty="0">
                  <a:solidFill>
                    <a:srgbClr val="0033CC"/>
                  </a:solidFill>
                  <a:latin typeface="微軟正黑體" panose="020B0604030504040204" pitchFamily="34" charset="-120"/>
                  <a:ea typeface="微軟正黑體" panose="020B0604030504040204" pitchFamily="34" charset="-120"/>
                </a:rPr>
                <a:t>臨時工</a:t>
              </a:r>
            </a:p>
          </p:txBody>
        </p:sp>
        <p:sp>
          <p:nvSpPr>
            <p:cNvPr id="18" name="矩形 17">
              <a:extLst>
                <a:ext uri="{FF2B5EF4-FFF2-40B4-BE49-F238E27FC236}">
                  <a16:creationId xmlns:a16="http://schemas.microsoft.com/office/drawing/2014/main" id="{8ADF3505-ADD7-4B7D-88C1-48D26ED3AC0B}"/>
                </a:ext>
              </a:extLst>
            </p:cNvPr>
            <p:cNvSpPr/>
            <p:nvPr/>
          </p:nvSpPr>
          <p:spPr>
            <a:xfrm>
              <a:off x="5714321" y="2156840"/>
              <a:ext cx="1308371" cy="584775"/>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勞工被要求</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新職的教育</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28CBF1C1-87E3-4CD1-8978-59774F8C8E5B}"/>
                </a:ext>
              </a:extLst>
            </p:cNvPr>
            <p:cNvSpPr/>
            <p:nvPr/>
          </p:nvSpPr>
          <p:spPr>
            <a:xfrm>
              <a:off x="8241423" y="2895503"/>
              <a:ext cx="973112" cy="769441"/>
            </a:xfrm>
            <a:prstGeom prst="rect">
              <a:avLst/>
            </a:prstGeom>
          </p:spPr>
          <p:txBody>
            <a:bodyPr wrap="none">
              <a:spAutoFit/>
            </a:bodyPr>
            <a:lstStyle/>
            <a:p>
              <a:pPr algn="r"/>
              <a:r>
                <a:rPr lang="en-US" altLang="zh-TW" sz="1400" b="1" dirty="0">
                  <a:solidFill>
                    <a:srgbClr val="0033CC"/>
                  </a:solidFill>
                  <a:latin typeface="微軟正黑體" panose="020B0604030504040204" pitchFamily="34" charset="-120"/>
                  <a:ea typeface="微軟正黑體" panose="020B0604030504040204" pitchFamily="34" charset="-120"/>
                </a:rPr>
                <a:t>Temporary</a:t>
              </a:r>
            </a:p>
            <a:p>
              <a:pPr algn="r"/>
              <a:r>
                <a:rPr lang="en-US" altLang="zh-TW" sz="1400" b="1" dirty="0">
                  <a:solidFill>
                    <a:srgbClr val="0033CC"/>
                  </a:solidFill>
                  <a:latin typeface="微軟正黑體" panose="020B0604030504040204" pitchFamily="34" charset="-120"/>
                  <a:ea typeface="微軟正黑體" panose="020B0604030504040204" pitchFamily="34" charset="-120"/>
                </a:rPr>
                <a:t>Worker</a:t>
              </a:r>
            </a:p>
            <a:p>
              <a:pPr algn="r"/>
              <a:r>
                <a:rPr lang="zh-TW" altLang="en-US" sz="1600" b="1" dirty="0">
                  <a:solidFill>
                    <a:srgbClr val="0033CC"/>
                  </a:solidFill>
                  <a:latin typeface="微軟正黑體" panose="020B0604030504040204" pitchFamily="34" charset="-120"/>
                  <a:ea typeface="微軟正黑體" panose="020B0604030504040204" pitchFamily="34" charset="-120"/>
                </a:rPr>
                <a:t>臨時工</a:t>
              </a:r>
            </a:p>
          </p:txBody>
        </p:sp>
        <p:sp>
          <p:nvSpPr>
            <p:cNvPr id="20" name="矩形 19">
              <a:extLst>
                <a:ext uri="{FF2B5EF4-FFF2-40B4-BE49-F238E27FC236}">
                  <a16:creationId xmlns:a16="http://schemas.microsoft.com/office/drawing/2014/main" id="{84C65E62-4BC5-4210-9BE4-749DBBB665FF}"/>
                </a:ext>
              </a:extLst>
            </p:cNvPr>
            <p:cNvSpPr/>
            <p:nvPr/>
          </p:nvSpPr>
          <p:spPr>
            <a:xfrm>
              <a:off x="6523532" y="4116386"/>
              <a:ext cx="1346844" cy="338554"/>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是否</a:t>
              </a:r>
              <a:r>
                <a:rPr lang="en-US" altLang="zh-TW" sz="1600" b="1" dirty="0">
                  <a:solidFill>
                    <a:srgbClr val="FF0000"/>
                  </a:solidFill>
                  <a:latin typeface="微軟正黑體" panose="020B0604030504040204" pitchFamily="34" charset="-120"/>
                  <a:ea typeface="微軟正黑體" panose="020B0604030504040204" pitchFamily="34" charset="-120"/>
                </a:rPr>
                <a:t>&lt;</a:t>
              </a:r>
              <a:r>
                <a:rPr lang="zh-TW" altLang="en-US" sz="1600" b="1" dirty="0">
                  <a:solidFill>
                    <a:srgbClr val="FF0000"/>
                  </a:solidFill>
                  <a:latin typeface="微軟正黑體" panose="020B0604030504040204" pitchFamily="34" charset="-120"/>
                  <a:ea typeface="微軟正黑體" panose="020B0604030504040204" pitchFamily="34" charset="-120"/>
                </a:rPr>
                <a:t>18 歲</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4E5643DF-73AA-4F34-9C18-F8066E020B37}"/>
                </a:ext>
              </a:extLst>
            </p:cNvPr>
            <p:cNvSpPr/>
            <p:nvPr/>
          </p:nvSpPr>
          <p:spPr>
            <a:xfrm>
              <a:off x="5117223" y="5528929"/>
              <a:ext cx="1574116" cy="523220"/>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見習工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22" name="矩形 21">
              <a:extLst>
                <a:ext uri="{FF2B5EF4-FFF2-40B4-BE49-F238E27FC236}">
                  <a16:creationId xmlns:a16="http://schemas.microsoft.com/office/drawing/2014/main" id="{E1996E26-2ED0-4B04-909F-FE86FF26E098}"/>
                </a:ext>
              </a:extLst>
            </p:cNvPr>
            <p:cNvSpPr/>
            <p:nvPr/>
          </p:nvSpPr>
          <p:spPr>
            <a:xfrm>
              <a:off x="6235634" y="5979226"/>
              <a:ext cx="1574116" cy="307777"/>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A2.4</a:t>
              </a:r>
              <a:r>
                <a:rPr lang="zh-TW" altLang="en-US" sz="1400" b="1" dirty="0">
                  <a:solidFill>
                    <a:srgbClr val="0033CC"/>
                  </a:solidFill>
                  <a:latin typeface="微軟正黑體" panose="020B0604030504040204" pitchFamily="34" charset="-120"/>
                  <a:ea typeface="微軟正黑體" panose="020B0604030504040204" pitchFamily="34" charset="-120"/>
                </a:rPr>
                <a:t>見習工</a:t>
              </a:r>
            </a:p>
          </p:txBody>
        </p:sp>
        <p:sp>
          <p:nvSpPr>
            <p:cNvPr id="23" name="矩形 22">
              <a:extLst>
                <a:ext uri="{FF2B5EF4-FFF2-40B4-BE49-F238E27FC236}">
                  <a16:creationId xmlns:a16="http://schemas.microsoft.com/office/drawing/2014/main" id="{54F66E32-BAC2-4903-97C2-EDC277ADF0B6}"/>
                </a:ext>
              </a:extLst>
            </p:cNvPr>
            <p:cNvSpPr/>
            <p:nvPr/>
          </p:nvSpPr>
          <p:spPr>
            <a:xfrm>
              <a:off x="7244103" y="5528929"/>
              <a:ext cx="1574116" cy="523220"/>
            </a:xfrm>
            <a:prstGeom prst="rect">
              <a:avLst/>
            </a:prstGeom>
          </p:spPr>
          <p:txBody>
            <a:bodyPr wrap="square">
              <a:spAutoFit/>
            </a:bodyPr>
            <a:lstStyle/>
            <a:p>
              <a:r>
                <a:rPr lang="zh-TW" altLang="en-US" sz="1400" b="1" dirty="0">
                  <a:solidFill>
                    <a:srgbClr val="0033CC"/>
                  </a:solidFill>
                  <a:latin typeface="微軟正黑體" panose="020B0604030504040204" pitchFamily="34" charset="-120"/>
                  <a:ea typeface="微軟正黑體" panose="020B0604030504040204" pitchFamily="34" charset="-120"/>
                </a:rPr>
                <a:t>臨時工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24" name="矩形 23">
              <a:extLst>
                <a:ext uri="{FF2B5EF4-FFF2-40B4-BE49-F238E27FC236}">
                  <a16:creationId xmlns:a16="http://schemas.microsoft.com/office/drawing/2014/main" id="{BBD838B7-8667-4687-9F74-5C43446F6E25}"/>
                </a:ext>
              </a:extLst>
            </p:cNvPr>
            <p:cNvSpPr/>
            <p:nvPr/>
          </p:nvSpPr>
          <p:spPr>
            <a:xfrm>
              <a:off x="8972015" y="5337436"/>
              <a:ext cx="800219" cy="307777"/>
            </a:xfrm>
            <a:prstGeom prst="rect">
              <a:avLst/>
            </a:prstGeom>
          </p:spPr>
          <p:txBody>
            <a:bodyPr wrap="square">
              <a:spAutoFit/>
            </a:bodyPr>
            <a:lstStyle/>
            <a:p>
              <a:r>
                <a:rPr lang="zh-TW" altLang="en-US" sz="1400" b="1" dirty="0">
                  <a:solidFill>
                    <a:srgbClr val="0033CC"/>
                  </a:solidFill>
                  <a:latin typeface="微軟正黑體" panose="020B0604030504040204" pitchFamily="34" charset="-120"/>
                  <a:ea typeface="微軟正黑體" panose="020B0604030504040204" pitchFamily="34" charset="-120"/>
                </a:rPr>
                <a:t>臨時工</a:t>
              </a:r>
            </a:p>
          </p:txBody>
        </p:sp>
      </p:grpSp>
      <p:cxnSp>
        <p:nvCxnSpPr>
          <p:cNvPr id="36" name="直線接點 35">
            <a:extLst>
              <a:ext uri="{FF2B5EF4-FFF2-40B4-BE49-F238E27FC236}">
                <a16:creationId xmlns:a16="http://schemas.microsoft.com/office/drawing/2014/main" id="{7293CAE8-7A00-270E-9611-66D5D35D54C3}"/>
              </a:ext>
            </a:extLst>
          </p:cNvPr>
          <p:cNvCxnSpPr>
            <a:cxnSpLocks/>
          </p:cNvCxnSpPr>
          <p:nvPr/>
        </p:nvCxnSpPr>
        <p:spPr bwMode="auto">
          <a:xfrm>
            <a:off x="5965484" y="907387"/>
            <a:ext cx="0" cy="4953333"/>
          </a:xfrm>
          <a:prstGeom prst="line">
            <a:avLst/>
          </a:prstGeom>
          <a:solidFill>
            <a:schemeClr val="accent1"/>
          </a:solidFill>
          <a:ln w="57150" cap="flat" cmpd="sng" algn="ctr">
            <a:solidFill>
              <a:srgbClr val="FF0000"/>
            </a:solidFill>
            <a:prstDash val="sysDot"/>
            <a:round/>
            <a:headEnd type="none" w="med" len="med"/>
            <a:tailEnd type="none" w="med" len="med"/>
          </a:ln>
          <a:effectLst/>
        </p:spPr>
      </p:cxnSp>
    </p:spTree>
    <p:extLst>
      <p:ext uri="{BB962C8B-B14F-4D97-AF65-F5344CB8AC3E}">
        <p14:creationId xmlns:p14="http://schemas.microsoft.com/office/powerpoint/2010/main" val="908159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5062" y="176315"/>
            <a:ext cx="11176938" cy="503766"/>
          </a:xfrm>
          <a:prstGeom prst="rect">
            <a:avLst/>
          </a:prstGeom>
        </p:spPr>
        <p:txBody>
          <a:bodyPr/>
          <a:lstStyle/>
          <a:p>
            <a:r>
              <a:rPr lang="en-US" altLang="zh-TW" dirty="0"/>
              <a:t>A2 </a:t>
            </a:r>
            <a:r>
              <a:rPr lang="zh-TW" altLang="en-US" dirty="0"/>
              <a:t>青年勞工</a:t>
            </a:r>
            <a:r>
              <a:rPr lang="en-US" altLang="zh-TW" dirty="0"/>
              <a:t>=&gt;</a:t>
            </a:r>
            <a:r>
              <a:rPr lang="zh-TW" altLang="en-US" dirty="0"/>
              <a:t>童工補救措施</a:t>
            </a:r>
          </a:p>
        </p:txBody>
      </p:sp>
      <p:sp>
        <p:nvSpPr>
          <p:cNvPr id="36869" name="Rectangle 5"/>
          <p:cNvSpPr>
            <a:spLocks noGrp="1" noChangeArrowheads="1"/>
          </p:cNvSpPr>
          <p:nvPr>
            <p:ph idx="4294967295"/>
          </p:nvPr>
        </p:nvSpPr>
        <p:spPr>
          <a:xfrm>
            <a:off x="4554538" y="881063"/>
            <a:ext cx="7637462" cy="4914900"/>
          </a:xfrm>
          <a:prstGeom prst="rect">
            <a:avLst/>
          </a:prstGeom>
        </p:spPr>
        <p:txBody>
          <a:bodyPr/>
          <a:lstStyle/>
          <a:p>
            <a:pPr>
              <a:lnSpc>
                <a:spcPts val="3000"/>
              </a:lnSpc>
              <a:spcBef>
                <a:spcPts val="0"/>
              </a:spcBef>
              <a:buClr>
                <a:srgbClr val="FF0000"/>
              </a:buClr>
            </a:pP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確保低於法定最低工作年齡</a:t>
            </a:r>
            <a:r>
              <a:rPr lang="en-US" altLang="zh-TW" sz="1800" b="1" dirty="0">
                <a:solidFill>
                  <a:srgbClr val="FF0000"/>
                </a:solidFill>
                <a:effectLst>
                  <a:outerShdw blurRad="38100" dist="38100" dir="2700000" algn="tl">
                    <a:srgbClr val="C0C0C0"/>
                  </a:outerShdw>
                </a:effectLst>
                <a:latin typeface="+mn-ea"/>
                <a:cs typeface="Arial" panose="020B0604020202020204" pitchFamily="34" charset="0"/>
              </a:rPr>
              <a:t>(15~18</a:t>
            </a:r>
            <a:r>
              <a:rPr lang="zh-TW" altLang="en-US" sz="1800" b="1" dirty="0">
                <a:solidFill>
                  <a:srgbClr val="FF0000"/>
                </a:solidFill>
                <a:effectLst>
                  <a:outerShdw blurRad="38100" dist="38100" dir="2700000" algn="tl">
                    <a:srgbClr val="C0C0C0"/>
                  </a:outerShdw>
                </a:effectLst>
                <a:latin typeface="+mn-ea"/>
                <a:cs typeface="Arial" panose="020B0604020202020204" pitchFamily="34" charset="0"/>
              </a:rPr>
              <a:t>歲</a:t>
            </a:r>
            <a:r>
              <a:rPr lang="en-US" altLang="zh-TW" sz="1800" b="1" dirty="0">
                <a:solidFill>
                  <a:srgbClr val="FF0000"/>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的工人，不會經由勞務仲介</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承包商</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直接或間接</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雇傭，且不能夜間工作或加班</a:t>
            </a:r>
            <a:endParaRPr lang="en-US" altLang="zh-TW" sz="1800" b="1" dirty="0">
              <a:solidFill>
                <a:srgbClr val="0000FF"/>
              </a:solidFill>
              <a:effectLst>
                <a:outerShdw blurRad="38100" dist="38100" dir="2700000" algn="tl">
                  <a:srgbClr val="C0C0C0"/>
                </a:outerShdw>
              </a:effectLst>
              <a:latin typeface="+mn-ea"/>
              <a:cs typeface="Arial" panose="020B0604020202020204" pitchFamily="34" charset="0"/>
            </a:endParaRPr>
          </a:p>
          <a:p>
            <a:pPr>
              <a:lnSpc>
                <a:spcPts val="3000"/>
              </a:lnSpc>
              <a:spcBef>
                <a:spcPts val="0"/>
              </a:spcBef>
              <a:buClr>
                <a:srgbClr val="FF0000"/>
              </a:buClr>
            </a:pP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當孩童的年齡符合法律規定後，不得拒絕孩童的求職申請</a:t>
            </a:r>
            <a:endPar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endParaRPr>
          </a:p>
          <a:p>
            <a:pPr>
              <a:lnSpc>
                <a:spcPts val="3000"/>
              </a:lnSpc>
              <a:spcBef>
                <a:spcPts val="0"/>
              </a:spcBef>
              <a:buClr>
                <a:srgbClr val="FF0000"/>
              </a:buClr>
            </a:pP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童工補救措施</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FF0000"/>
                </a:solidFill>
                <a:effectLst>
                  <a:outerShdw blurRad="38100" dist="38100" dir="2700000" algn="tl">
                    <a:srgbClr val="C0C0C0"/>
                  </a:outerShdw>
                </a:effectLst>
                <a:latin typeface="+mn-ea"/>
                <a:cs typeface="Arial" panose="020B0604020202020204" pitchFamily="34" charset="0"/>
              </a:rPr>
              <a:t>當發現誤招用不滿</a:t>
            </a:r>
            <a:r>
              <a:rPr lang="en-US" altLang="zh-TW" sz="1800" b="1" dirty="0">
                <a:solidFill>
                  <a:srgbClr val="FF0000"/>
                </a:solidFill>
                <a:effectLst>
                  <a:outerShdw blurRad="38100" dist="38100" dir="2700000" algn="tl">
                    <a:srgbClr val="C0C0C0"/>
                  </a:outerShdw>
                </a:effectLst>
                <a:latin typeface="+mn-ea"/>
                <a:cs typeface="Arial" panose="020B0604020202020204" pitchFamily="34" charset="0"/>
              </a:rPr>
              <a:t>15</a:t>
            </a:r>
            <a:r>
              <a:rPr lang="zh-CN" altLang="en-US" sz="1800" b="1" dirty="0">
                <a:solidFill>
                  <a:srgbClr val="FF0000"/>
                </a:solidFill>
                <a:effectLst>
                  <a:outerShdw blurRad="38100" dist="38100" dir="2700000" algn="tl">
                    <a:srgbClr val="C0C0C0"/>
                  </a:outerShdw>
                </a:effectLst>
                <a:latin typeface="+mn-ea"/>
                <a:cs typeface="Arial" panose="020B0604020202020204" pitchFamily="34" charset="0"/>
              </a:rPr>
              <a:t>周</a:t>
            </a:r>
            <a:r>
              <a:rPr lang="zh-TW" altLang="en-US" sz="1800" b="1" dirty="0">
                <a:solidFill>
                  <a:srgbClr val="FF0000"/>
                </a:solidFill>
                <a:effectLst>
                  <a:outerShdw blurRad="38100" dist="38100" dir="2700000" algn="tl">
                    <a:srgbClr val="C0C0C0"/>
                  </a:outerShdw>
                </a:effectLst>
                <a:latin typeface="+mn-ea"/>
                <a:cs typeface="Arial" panose="020B0604020202020204" pitchFamily="34" charset="0"/>
              </a:rPr>
              <a:t>歲以下的兒童時與之後</a:t>
            </a:r>
            <a:r>
              <a:rPr lang="en-US" altLang="zh-TW" sz="1800" b="1" dirty="0">
                <a:solidFill>
                  <a:schemeClr val="accent2">
                    <a:lumMod val="75000"/>
                  </a:schemeClr>
                </a:solidFill>
                <a:effectLst>
                  <a:outerShdw blurRad="38100" dist="38100" dir="2700000" algn="tl">
                    <a:srgbClr val="C0C0C0"/>
                  </a:outerShdw>
                </a:effectLst>
                <a:latin typeface="+mn-ea"/>
                <a:cs typeface="Arial" panose="020B0604020202020204" pitchFamily="34" charset="0"/>
              </a:rPr>
              <a:t>)</a:t>
            </a:r>
            <a:endParaRPr lang="zh-TW" altLang="en-US" sz="1800" b="1" dirty="0">
              <a:solidFill>
                <a:schemeClr val="accent2">
                  <a:lumMod val="75000"/>
                </a:schemeClr>
              </a:solidFill>
              <a:effectLst>
                <a:outerShdw blurRad="38100" dist="38100" dir="2700000" algn="tl">
                  <a:srgbClr val="C0C0C0"/>
                </a:outerShdw>
              </a:effectLst>
              <a:latin typeface="+mn-ea"/>
              <a:cs typeface="Arial" panose="020B0604020202020204" pitchFamily="34" charset="0"/>
            </a:endParaRPr>
          </a:p>
          <a:p>
            <a:pPr>
              <a:lnSpc>
                <a:spcPts val="3000"/>
              </a:lnSpc>
              <a:spcBef>
                <a:spcPts val="0"/>
              </a:spcBef>
              <a:buClr>
                <a:srgbClr val="FF0000"/>
              </a:buClr>
            </a:pP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幫助在受稽核者工作的不滿年齡的童工、旨在為童工提供福利的程序，包括：</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體檢和必要時的適當行動</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完成義務教育</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直到具有法律資格工作，維護童工收入</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如存在合法的不到年齡的工人，不應當解雇他們，亦不應當對他們處以罰金，而是應當盡力將他們調到適當的學徒工崗位，在必要時限制他們的工作時間和工作類型，以滿足教育需要</a:t>
            </a:r>
          </a:p>
        </p:txBody>
      </p:sp>
      <p:pic>
        <p:nvPicPr>
          <p:cNvPr id="265217" name="Picture 1"/>
          <p:cNvPicPr>
            <a:picLocks noChangeAspect="1" noChangeArrowheads="1"/>
          </p:cNvPicPr>
          <p:nvPr/>
        </p:nvPicPr>
        <p:blipFill>
          <a:blip r:embed="rId3" cstate="print"/>
          <a:srcRect/>
          <a:stretch>
            <a:fillRect/>
          </a:stretch>
        </p:blipFill>
        <p:spPr bwMode="auto">
          <a:xfrm>
            <a:off x="893802" y="709864"/>
            <a:ext cx="2382264" cy="2168803"/>
          </a:xfrm>
          <a:prstGeom prst="rect">
            <a:avLst/>
          </a:prstGeom>
          <a:noFill/>
          <a:ln w="9525">
            <a:noFill/>
            <a:miter lim="800000"/>
            <a:headEnd/>
            <a:tailEnd/>
          </a:ln>
        </p:spPr>
      </p:pic>
      <p:grpSp>
        <p:nvGrpSpPr>
          <p:cNvPr id="5" name="群組 4"/>
          <p:cNvGrpSpPr/>
          <p:nvPr/>
        </p:nvGrpSpPr>
        <p:grpSpPr>
          <a:xfrm>
            <a:off x="807353" y="4807319"/>
            <a:ext cx="6611135" cy="1444365"/>
            <a:chOff x="1737697" y="4528414"/>
            <a:chExt cx="6611135" cy="1444365"/>
          </a:xfrm>
        </p:grpSpPr>
        <p:sp>
          <p:nvSpPr>
            <p:cNvPr id="6" name="矩形 5"/>
            <p:cNvSpPr/>
            <p:nvPr/>
          </p:nvSpPr>
          <p:spPr bwMode="auto">
            <a:xfrm>
              <a:off x="2532225" y="5271461"/>
              <a:ext cx="5816607" cy="701318"/>
            </a:xfrm>
            <a:prstGeom prst="rect">
              <a:avLst/>
            </a:prstGeom>
            <a:blipFill>
              <a:blip r:embed="rId4" cstate="print"/>
              <a:tile tx="0" ty="0" sx="100000" sy="100000" flip="none" algn="tl"/>
            </a:blipFill>
            <a:ln w="19050" cmpd="sng">
              <a:solidFill>
                <a:schemeClr val="accent5">
                  <a:lumMod val="75000"/>
                </a:schemeClr>
              </a:solidFill>
              <a:prstDash val="soli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07287" tIns="53643" rIns="107287" bIns="53643" anchor="ctr"/>
            <a:lstStyle/>
            <a:p>
              <a:pPr eaLnBrk="1" hangingPunct="1">
                <a:lnSpc>
                  <a:spcPts val="2000"/>
                </a:lnSpc>
                <a:buClr>
                  <a:srgbClr val="C00000"/>
                </a:buClr>
              </a:pPr>
              <a:r>
                <a:rPr lang="zh-TW" altLang="en-US" sz="1600" b="1" dirty="0">
                  <a:solidFill>
                    <a:srgbClr val="000099"/>
                  </a:solidFill>
                  <a:latin typeface="Microsoft YaHei" pitchFamily="34" charset="-122"/>
                  <a:ea typeface="Microsoft YaHei" pitchFamily="34" charset="-122"/>
                  <a:cs typeface="微軟正黑體 Light" pitchFamily="34" charset="-120"/>
                </a:rPr>
                <a:t>       </a:t>
              </a:r>
              <a:r>
                <a:rPr lang="en-US" altLang="zh-TW" sz="1600" b="1" dirty="0">
                  <a:solidFill>
                    <a:srgbClr val="000099"/>
                  </a:solidFill>
                  <a:latin typeface="Microsoft YaHei" pitchFamily="34" charset="-122"/>
                  <a:ea typeface="Microsoft YaHei" pitchFamily="34" charset="-122"/>
                  <a:cs typeface="微軟正黑體 Light" pitchFamily="34" charset="-120"/>
                </a:rPr>
                <a:t>[NOTE]</a:t>
              </a:r>
              <a:r>
                <a:rPr lang="zh-TW" altLang="en-US" sz="1600" b="1" dirty="0">
                  <a:solidFill>
                    <a:srgbClr val="000099"/>
                  </a:solidFill>
                  <a:latin typeface="Microsoft YaHei" pitchFamily="34" charset="-122"/>
                  <a:ea typeface="Microsoft YaHei" pitchFamily="34" charset="-122"/>
                  <a:cs typeface="微軟正黑體 Light" pitchFamily="34" charset="-120"/>
                </a:rPr>
                <a:t>：</a:t>
              </a:r>
              <a:endParaRPr lang="en-US" altLang="zh-TW" sz="1600" b="1" dirty="0">
                <a:solidFill>
                  <a:srgbClr val="000099"/>
                </a:solidFill>
                <a:latin typeface="Microsoft YaHei" pitchFamily="34" charset="-122"/>
                <a:ea typeface="Microsoft YaHei" pitchFamily="34" charset="-122"/>
                <a:cs typeface="微軟正黑體 Light" pitchFamily="34" charset="-120"/>
              </a:endParaRPr>
            </a:p>
            <a:p>
              <a:pPr eaLnBrk="1" hangingPunct="1">
                <a:lnSpc>
                  <a:spcPts val="2000"/>
                </a:lnSpc>
                <a:buClr>
                  <a:srgbClr val="C00000"/>
                </a:buClr>
              </a:pPr>
              <a:r>
                <a:rPr lang="zh-TW" altLang="en-US" sz="1600" b="1">
                  <a:solidFill>
                    <a:srgbClr val="C00000"/>
                  </a:solidFill>
                  <a:latin typeface="Microsoft YaHei" pitchFamily="34" charset="-122"/>
                  <a:ea typeface="Microsoft YaHei" pitchFamily="34" charset="-122"/>
                  <a:cs typeface="微軟正黑體 Light" pitchFamily="34" charset="-120"/>
                </a:rPr>
                <a:t>招聘人員實際年齡的驗證人員是否接受</a:t>
              </a:r>
              <a:r>
                <a:rPr lang="en-US" altLang="zh-TW" sz="1600" b="1">
                  <a:solidFill>
                    <a:srgbClr val="C00000"/>
                  </a:solidFill>
                  <a:latin typeface="Microsoft YaHei" pitchFamily="34" charset="-122"/>
                  <a:ea typeface="Microsoft YaHei" pitchFamily="34" charset="-122"/>
                  <a:cs typeface="微軟正黑體 Light" pitchFamily="34" charset="-120"/>
                </a:rPr>
                <a:t>[</a:t>
              </a:r>
              <a:r>
                <a:rPr lang="en-US" altLang="zh-CN" sz="1600" b="1">
                  <a:solidFill>
                    <a:srgbClr val="C00000"/>
                  </a:solidFill>
                  <a:latin typeface="Microsoft YaHei" pitchFamily="34" charset="-122"/>
                  <a:ea typeface="Microsoft YaHei" pitchFamily="34" charset="-122"/>
                  <a:cs typeface="微軟正黑體 Light" pitchFamily="34" charset="-120"/>
                </a:rPr>
                <a:t>ID</a:t>
              </a:r>
              <a:r>
                <a:rPr lang="zh-CN" altLang="en-US" sz="1600" b="1">
                  <a:solidFill>
                    <a:srgbClr val="C00000"/>
                  </a:solidFill>
                  <a:latin typeface="Microsoft YaHei" pitchFamily="34" charset="-122"/>
                  <a:ea typeface="Microsoft YaHei" pitchFamily="34" charset="-122"/>
                  <a:cs typeface="微軟正黑體 Light" pitchFamily="34" charset="-120"/>
                </a:rPr>
                <a:t>核查系統</a:t>
              </a:r>
              <a:r>
                <a:rPr lang="en-US" altLang="zh-TW" sz="1600" b="1">
                  <a:solidFill>
                    <a:srgbClr val="C00000"/>
                  </a:solidFill>
                  <a:latin typeface="Microsoft YaHei" pitchFamily="34" charset="-122"/>
                  <a:ea typeface="Microsoft YaHei" pitchFamily="34" charset="-122"/>
                  <a:cs typeface="微軟正黑體 Light" pitchFamily="34" charset="-120"/>
                </a:rPr>
                <a:t>]</a:t>
              </a:r>
              <a:r>
                <a:rPr lang="zh-CN" altLang="en-US" sz="1600" b="1">
                  <a:solidFill>
                    <a:srgbClr val="C00000"/>
                  </a:solidFill>
                  <a:latin typeface="Microsoft YaHei" pitchFamily="34" charset="-122"/>
                  <a:ea typeface="Microsoft YaHei" pitchFamily="34" charset="-122"/>
                  <a:cs typeface="微軟正黑體 Light" pitchFamily="34" charset="-120"/>
                </a:rPr>
                <a:t>專業訓練</a:t>
              </a:r>
              <a:r>
                <a:rPr lang="en-US" altLang="zh-TW" sz="1600" b="1">
                  <a:solidFill>
                    <a:srgbClr val="C00000"/>
                  </a:solidFill>
                  <a:latin typeface="Microsoft YaHei" pitchFamily="34" charset="-122"/>
                  <a:ea typeface="Microsoft YaHei" pitchFamily="34" charset="-122"/>
                  <a:cs typeface="微軟正黑體 Light" pitchFamily="34" charset="-120"/>
                </a:rPr>
                <a:t>?</a:t>
              </a:r>
              <a:endParaRPr lang="zh-CN" altLang="en-US" sz="1600" b="1" dirty="0">
                <a:solidFill>
                  <a:schemeClr val="tx1"/>
                </a:solidFill>
                <a:latin typeface="Microsoft YaHei" pitchFamily="34" charset="-122"/>
                <a:ea typeface="Microsoft YaHei" pitchFamily="34" charset="-122"/>
                <a:cs typeface="微軟正黑體 Light" pitchFamily="34" charset="-120"/>
              </a:endParaRPr>
            </a:p>
          </p:txBody>
        </p:sp>
        <p:pic>
          <p:nvPicPr>
            <p:cNvPr id="7" name="Picture 2" descr="http://d.lanrentuku.com/down/png/0904/3dicon/3dicon_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35147" flipH="1">
              <a:off x="1737697" y="4528414"/>
              <a:ext cx="1410766" cy="13697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群組 7">
            <a:extLst>
              <a:ext uri="{FF2B5EF4-FFF2-40B4-BE49-F238E27FC236}">
                <a16:creationId xmlns:a16="http://schemas.microsoft.com/office/drawing/2014/main" id="{FC32E173-E827-4287-83BE-C6FAB4F938B8}"/>
              </a:ext>
            </a:extLst>
          </p:cNvPr>
          <p:cNvGrpSpPr/>
          <p:nvPr/>
        </p:nvGrpSpPr>
        <p:grpSpPr>
          <a:xfrm>
            <a:off x="1015062" y="3022557"/>
            <a:ext cx="2611166" cy="2244020"/>
            <a:chOff x="4283968" y="2276872"/>
            <a:chExt cx="3240360" cy="2520280"/>
          </a:xfrm>
          <a:solidFill>
            <a:srgbClr val="FF0000"/>
          </a:solidFill>
        </p:grpSpPr>
        <p:sp>
          <p:nvSpPr>
            <p:cNvPr id="9" name="星形: 七角 8">
              <a:extLst>
                <a:ext uri="{FF2B5EF4-FFF2-40B4-BE49-F238E27FC236}">
                  <a16:creationId xmlns:a16="http://schemas.microsoft.com/office/drawing/2014/main" id="{E25A4307-BBFD-4E1B-8BCC-704440FE34B1}"/>
                </a:ext>
              </a:extLst>
            </p:cNvPr>
            <p:cNvSpPr/>
            <p:nvPr/>
          </p:nvSpPr>
          <p:spPr bwMode="auto">
            <a:xfrm>
              <a:off x="4283968" y="2276872"/>
              <a:ext cx="3240360" cy="2520280"/>
            </a:xfrm>
            <a:prstGeom prst="star7">
              <a:avLst/>
            </a:prstGeom>
            <a:grpFill/>
            <a:ln/>
          </p:spPr>
          <p:style>
            <a:lnRef idx="3">
              <a:schemeClr val="lt1"/>
            </a:lnRef>
            <a:fillRef idx="1">
              <a:schemeClr val="accent6"/>
            </a:fillRef>
            <a:effectRef idx="1">
              <a:schemeClr val="accent6"/>
            </a:effectRef>
            <a:fontRef idx="minor">
              <a:schemeClr val="lt1"/>
            </a:fontRef>
          </p:style>
          <p:txBody>
            <a:bodyPr lIns="107287" tIns="53643" rIns="107287" bIns="53643" anchor="ctr"/>
            <a:lstStyle/>
            <a:p>
              <a:pPr algn="ctr" eaLnBrk="1" hangingPunct="1"/>
              <a:endParaRPr lang="zh-TW" altLang="en-US" sz="2000" dirty="0">
                <a:solidFill>
                  <a:schemeClr val="bg1"/>
                </a:solidFill>
                <a:latin typeface="Microsoft YaHei" panose="020B0503020204020204" pitchFamily="34" charset="-122"/>
                <a:ea typeface="Microsoft YaHei" panose="020B0503020204020204" pitchFamily="34" charset="-122"/>
                <a:cs typeface="微軟正黑體 Light" pitchFamily="34" charset="-120"/>
              </a:endParaRPr>
            </a:p>
          </p:txBody>
        </p:sp>
        <p:sp>
          <p:nvSpPr>
            <p:cNvPr id="10" name="矩形 9">
              <a:extLst>
                <a:ext uri="{FF2B5EF4-FFF2-40B4-BE49-F238E27FC236}">
                  <a16:creationId xmlns:a16="http://schemas.microsoft.com/office/drawing/2014/main" id="{EA4B45E7-819A-4BC0-AA1B-0BEE916AE4ED}"/>
                </a:ext>
              </a:extLst>
            </p:cNvPr>
            <p:cNvSpPr/>
            <p:nvPr/>
          </p:nvSpPr>
          <p:spPr bwMode="auto">
            <a:xfrm>
              <a:off x="5004048" y="2646017"/>
              <a:ext cx="2111380" cy="198663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lIns="107287" tIns="53643" rIns="107287" bIns="53643" anchor="ct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cs typeface="微軟正黑體 Light" pitchFamily="34" charset="-120"/>
                </a:rPr>
                <a:t>縱使目前沒有童工，也要建立此</a:t>
              </a:r>
              <a:r>
                <a:rPr lang="en-US" altLang="zh-TW" sz="2000" b="1" dirty="0">
                  <a:solidFill>
                    <a:schemeClr val="bg1"/>
                  </a:solidFill>
                  <a:latin typeface="Microsoft YaHei" panose="020B0503020204020204" pitchFamily="34" charset="-122"/>
                  <a:ea typeface="Microsoft YaHei" panose="020B0503020204020204" pitchFamily="34" charset="-122"/>
                  <a:cs typeface="微軟正黑體 Light" pitchFamily="34" charset="-120"/>
                </a:rPr>
                <a:t>SOP</a:t>
              </a:r>
              <a:endParaRPr lang="zh-TW" altLang="en-US" sz="2000" b="1" dirty="0">
                <a:solidFill>
                  <a:schemeClr val="bg1"/>
                </a:solidFill>
                <a:latin typeface="Microsoft YaHei" panose="020B0503020204020204" pitchFamily="34" charset="-122"/>
                <a:ea typeface="Microsoft YaHei" panose="020B0503020204020204" pitchFamily="34" charset="-122"/>
                <a:cs typeface="微軟正黑體 Light" pitchFamily="34" charset="-120"/>
              </a:endParaRPr>
            </a:p>
          </p:txBody>
        </p:sp>
      </p:grpSp>
      <p:pic>
        <p:nvPicPr>
          <p:cNvPr id="11" name="Picture 2" descr="new-icon-yellow-flag-250x126 - Trividia Health Australia">
            <a:extLst>
              <a:ext uri="{FF2B5EF4-FFF2-40B4-BE49-F238E27FC236}">
                <a16:creationId xmlns:a16="http://schemas.microsoft.com/office/drawing/2014/main" id="{8F481594-09C8-49C3-94FC-C9675D753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7941" y="1966303"/>
            <a:ext cx="1254927" cy="63248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E442849D-A8BF-DEC8-4EDF-EA72BDBF956A}"/>
              </a:ext>
            </a:extLst>
          </p:cNvPr>
          <p:cNvSpPr/>
          <p:nvPr/>
        </p:nvSpPr>
        <p:spPr>
          <a:xfrm>
            <a:off x="9215328" y="281974"/>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群聯電子</a:t>
            </a:r>
            <a:r>
              <a:rPr kumimoji="1" lang="en-US" altLang="zh-TW"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RBA</a:t>
            </a:r>
            <a:r>
              <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供應商責任商業聯盟行為準則</a:t>
            </a:r>
            <a:r>
              <a:rPr kumimoji="1" lang="en-US" altLang="zh-TW"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.pdf P.2</a:t>
            </a:r>
            <a:endPar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24251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5648" y="1241551"/>
            <a:ext cx="9265920" cy="3686387"/>
            <a:chOff x="1571736" y="931163"/>
            <a:chExt cx="6949440" cy="2764790"/>
          </a:xfrm>
        </p:grpSpPr>
        <p:pic>
          <p:nvPicPr>
            <p:cNvPr id="3" name="object 3"/>
            <p:cNvPicPr/>
            <p:nvPr/>
          </p:nvPicPr>
          <p:blipFill>
            <a:blip r:embed="rId2" cstate="print"/>
            <a:stretch>
              <a:fillRect/>
            </a:stretch>
          </p:blipFill>
          <p:spPr>
            <a:xfrm>
              <a:off x="1571736" y="1593738"/>
              <a:ext cx="1029267" cy="1055550"/>
            </a:xfrm>
            <a:prstGeom prst="rect">
              <a:avLst/>
            </a:prstGeom>
          </p:spPr>
        </p:pic>
        <p:pic>
          <p:nvPicPr>
            <p:cNvPr id="4" name="object 4"/>
            <p:cNvPicPr/>
            <p:nvPr/>
          </p:nvPicPr>
          <p:blipFill>
            <a:blip r:embed="rId3" cstate="print"/>
            <a:stretch>
              <a:fillRect/>
            </a:stretch>
          </p:blipFill>
          <p:spPr>
            <a:xfrm>
              <a:off x="1821180" y="931163"/>
              <a:ext cx="6699504" cy="2764536"/>
            </a:xfrm>
            <a:prstGeom prst="rect">
              <a:avLst/>
            </a:prstGeom>
          </p:spPr>
        </p:pic>
      </p:grpSp>
      <p:sp>
        <p:nvSpPr>
          <p:cNvPr id="5" name="object 5"/>
          <p:cNvSpPr txBox="1">
            <a:spLocks noGrp="1"/>
          </p:cNvSpPr>
          <p:nvPr>
            <p:ph type="title"/>
          </p:nvPr>
        </p:nvSpPr>
        <p:spPr>
          <a:xfrm>
            <a:off x="1925659" y="1704379"/>
            <a:ext cx="8328660" cy="2068024"/>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13333" spc="-73" dirty="0">
                <a:solidFill>
                  <a:srgbClr val="F79546"/>
                </a:solidFill>
              </a:rPr>
              <a:t>B.</a:t>
            </a:r>
            <a:r>
              <a:rPr sz="13333" spc="-133" dirty="0">
                <a:solidFill>
                  <a:srgbClr val="F79546"/>
                </a:solidFill>
              </a:rPr>
              <a:t>安全衛</a:t>
            </a:r>
            <a:r>
              <a:rPr sz="13333" spc="-67" dirty="0">
                <a:solidFill>
                  <a:srgbClr val="F79546"/>
                </a:solidFill>
              </a:rPr>
              <a:t>生</a:t>
            </a:r>
            <a:endParaRPr sz="13333"/>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6765" y="2403877"/>
            <a:ext cx="8078470" cy="2540866"/>
          </a:xfrm>
          <a:prstGeom prst="rect">
            <a:avLst/>
          </a:prstGeom>
        </p:spPr>
        <p:txBody>
          <a:bodyPr vert="horz" wrap="square" lIns="0" tIns="16933" rIns="0" bIns="0" numCol="1" rtlCol="0" anchor="ctr" anchorCtr="0" compatLnSpc="1">
            <a:prstTxWarp prst="textNoShape">
              <a:avLst/>
            </a:prstTxWarp>
            <a:spAutoFit/>
          </a:bodyPr>
          <a:lstStyle/>
          <a:p>
            <a:pPr marL="2230063" marR="2224984" algn="ctr">
              <a:spcBef>
                <a:spcPts val="133"/>
              </a:spcBef>
            </a:pPr>
            <a:r>
              <a:rPr lang="zh-TW" altLang="en-US" sz="5400" spc="-7" dirty="0">
                <a:solidFill>
                  <a:schemeClr val="tx1">
                    <a:lumMod val="75000"/>
                    <a:lumOff val="25000"/>
                  </a:schemeClr>
                </a:solidFill>
              </a:rPr>
              <a:t>前      言</a:t>
            </a:r>
            <a:br>
              <a:rPr lang="en-US" altLang="zh-TW" sz="5400" spc="-7" dirty="0">
                <a:solidFill>
                  <a:schemeClr val="tx1">
                    <a:lumMod val="75000"/>
                    <a:lumOff val="25000"/>
                  </a:schemeClr>
                </a:solidFill>
              </a:rPr>
            </a:br>
            <a:r>
              <a:rPr lang="en-US" altLang="zh-TW" sz="1400" spc="-7" dirty="0">
                <a:solidFill>
                  <a:schemeClr val="tx1">
                    <a:lumMod val="75000"/>
                    <a:lumOff val="25000"/>
                  </a:schemeClr>
                </a:solidFill>
              </a:rPr>
              <a:t>  </a:t>
            </a:r>
            <a:br>
              <a:rPr lang="zh-TW" altLang="en-US" sz="5400" spc="-7" dirty="0">
                <a:solidFill>
                  <a:schemeClr val="tx1">
                    <a:lumMod val="75000"/>
                    <a:lumOff val="25000"/>
                  </a:schemeClr>
                </a:solidFill>
              </a:rPr>
            </a:br>
            <a:r>
              <a:rPr lang="zh-TW" altLang="en-US" sz="4800" spc="-20" dirty="0"/>
              <a:t>簡 介</a:t>
            </a:r>
            <a:br>
              <a:rPr lang="en-US" altLang="zh-TW" sz="4800" spc="-20" dirty="0"/>
            </a:br>
            <a:r>
              <a:rPr lang="en-US" altLang="zh-TW" sz="4800" spc="-20" dirty="0"/>
              <a:t>RBA 7.1.1</a:t>
            </a:r>
            <a:endParaRPr lang="en-US" sz="4800" spc="-13" dirty="0"/>
          </a:p>
        </p:txBody>
      </p:sp>
      <p:sp>
        <p:nvSpPr>
          <p:cNvPr id="3" name="Rectangle 1">
            <a:extLst>
              <a:ext uri="{FF2B5EF4-FFF2-40B4-BE49-F238E27FC236}">
                <a16:creationId xmlns:a16="http://schemas.microsoft.com/office/drawing/2014/main" id="{1666B5F0-A916-AB5A-1F6F-8DCE25EA8615}"/>
              </a:ext>
            </a:extLst>
          </p:cNvPr>
          <p:cNvSpPr>
            <a:spLocks noChangeArrowheads="1"/>
          </p:cNvSpPr>
          <p:nvPr/>
        </p:nvSpPr>
        <p:spPr bwMode="auto">
          <a:xfrm>
            <a:off x="630865" y="5849034"/>
            <a:ext cx="111003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1" i="0" u="none" strike="noStrike" cap="none" normalizeH="0" baseline="0">
                <a:ln>
                  <a:noFill/>
                </a:ln>
                <a:solidFill>
                  <a:schemeClr val="bg1"/>
                </a:solidFill>
                <a:effectLst/>
                <a:latin typeface="+mn-ea"/>
              </a:rPr>
              <a:t>為促進供需雙方溝通、友好合作，建立穩固、雙贏、有競爭力的供應鏈體系，確保</a:t>
            </a:r>
            <a:r>
              <a:rPr kumimoji="0" lang="en-US" altLang="zh-TW" sz="1800" b="1" i="0" u="none" strike="noStrike" cap="none" normalizeH="0" baseline="0">
                <a:ln>
                  <a:noFill/>
                </a:ln>
                <a:solidFill>
                  <a:schemeClr val="bg1"/>
                </a:solidFill>
                <a:effectLst/>
                <a:latin typeface="+mn-ea"/>
              </a:rPr>
              <a:t>2023</a:t>
            </a:r>
            <a:r>
              <a:rPr kumimoji="0" lang="zh-TW" altLang="en-US" sz="1800" b="1" i="0" u="none" strike="noStrike" cap="none" normalizeH="0" baseline="0">
                <a:ln>
                  <a:noFill/>
                </a:ln>
                <a:solidFill>
                  <a:schemeClr val="bg1"/>
                </a:solidFill>
                <a:effectLst/>
                <a:latin typeface="+mn-ea"/>
              </a:rPr>
              <a:t>年各項要求持續有效實施及提升，</a:t>
            </a:r>
            <a:r>
              <a:rPr kumimoji="0" lang="zh-TW" altLang="en-US" sz="1000" b="1" i="0" u="none" strike="noStrike" cap="none" normalizeH="0" baseline="0">
                <a:ln>
                  <a:noFill/>
                </a:ln>
                <a:solidFill>
                  <a:schemeClr val="bg1"/>
                </a:solidFill>
                <a:effectLst/>
                <a:latin typeface="+mn-ea"/>
              </a:rPr>
              <a:t> </a:t>
            </a:r>
            <a:endParaRPr kumimoji="0" lang="zh-TW" altLang="en-US" b="1" i="0" u="none" strike="noStrike" cap="none" normalizeH="0" baseline="0" dirty="0">
              <a:ln>
                <a:noFill/>
              </a:ln>
              <a:solidFill>
                <a:schemeClr val="bg1"/>
              </a:solidFill>
              <a:effectLst/>
              <a:latin typeface="+mn-ea"/>
            </a:endParaRPr>
          </a:p>
        </p:txBody>
      </p:sp>
      <p:sp>
        <p:nvSpPr>
          <p:cNvPr id="5" name="文字方塊 4">
            <a:extLst>
              <a:ext uri="{FF2B5EF4-FFF2-40B4-BE49-F238E27FC236}">
                <a16:creationId xmlns:a16="http://schemas.microsoft.com/office/drawing/2014/main" id="{BD7ED54F-A7CE-10E8-AE74-9B6DF053BABD}"/>
              </a:ext>
            </a:extLst>
          </p:cNvPr>
          <p:cNvSpPr txBox="1"/>
          <p:nvPr/>
        </p:nvSpPr>
        <p:spPr>
          <a:xfrm>
            <a:off x="630865" y="492182"/>
            <a:ext cx="6251944" cy="523220"/>
          </a:xfrm>
          <a:prstGeom prst="rect">
            <a:avLst/>
          </a:prstGeom>
          <a:noFill/>
        </p:spPr>
        <p:txBody>
          <a:bodyPr wrap="square">
            <a:spAutoFit/>
          </a:bodyPr>
          <a:lstStyle/>
          <a:p>
            <a:r>
              <a:rPr lang="en-US" altLang="zh-TW" sz="2800" b="1" i="0" dirty="0">
                <a:solidFill>
                  <a:srgbClr val="054F98"/>
                </a:solidFill>
                <a:effectLst/>
                <a:latin typeface="微軟正黑體" panose="020B0604030504040204" pitchFamily="34" charset="-120"/>
              </a:rPr>
              <a:t>2023</a:t>
            </a:r>
            <a:r>
              <a:rPr lang="zh-TW" altLang="en-US" sz="2800" b="1" i="0" dirty="0">
                <a:solidFill>
                  <a:srgbClr val="054F98"/>
                </a:solidFill>
                <a:effectLst/>
                <a:latin typeface="微軟正黑體" panose="020B0604030504040204" pitchFamily="34" charset="-120"/>
                <a:ea typeface="微軟正黑體" panose="020B0604030504040204" pitchFamily="34" charset="-120"/>
              </a:rPr>
              <a:t>年服務類供應商教育訓練</a:t>
            </a:r>
            <a:endParaRPr lang="zh-TW" altLang="en-US" sz="2800" dirty="0">
              <a:solidFill>
                <a:srgbClr val="054F98"/>
              </a:solidFill>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6711" y="525537"/>
            <a:ext cx="200152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0" dirty="0"/>
              <a:t>職安法規</a:t>
            </a:r>
          </a:p>
        </p:txBody>
      </p:sp>
      <p:grpSp>
        <p:nvGrpSpPr>
          <p:cNvPr id="3" name="object 3"/>
          <p:cNvGrpSpPr/>
          <p:nvPr/>
        </p:nvGrpSpPr>
        <p:grpSpPr>
          <a:xfrm>
            <a:off x="1" y="223519"/>
            <a:ext cx="2308860" cy="1536700"/>
            <a:chOff x="0" y="167639"/>
            <a:chExt cx="1731645" cy="1152525"/>
          </a:xfrm>
        </p:grpSpPr>
        <p:pic>
          <p:nvPicPr>
            <p:cNvPr id="4" name="object 4"/>
            <p:cNvPicPr/>
            <p:nvPr/>
          </p:nvPicPr>
          <p:blipFill>
            <a:blip r:embed="rId2" cstate="print"/>
            <a:stretch>
              <a:fillRect/>
            </a:stretch>
          </p:blipFill>
          <p:spPr>
            <a:xfrm>
              <a:off x="0" y="242299"/>
              <a:ext cx="1388373" cy="848900"/>
            </a:xfrm>
            <a:prstGeom prst="rect">
              <a:avLst/>
            </a:prstGeom>
          </p:spPr>
        </p:pic>
        <p:pic>
          <p:nvPicPr>
            <p:cNvPr id="5" name="object 5"/>
            <p:cNvPicPr/>
            <p:nvPr/>
          </p:nvPicPr>
          <p:blipFill>
            <a:blip r:embed="rId3" cstate="print"/>
            <a:stretch>
              <a:fillRect/>
            </a:stretch>
          </p:blipFill>
          <p:spPr>
            <a:xfrm>
              <a:off x="0" y="167639"/>
              <a:ext cx="1731264" cy="1152143"/>
            </a:xfrm>
            <a:prstGeom prst="rect">
              <a:avLst/>
            </a:prstGeom>
          </p:spPr>
        </p:pic>
        <p:pic>
          <p:nvPicPr>
            <p:cNvPr id="6" name="object 6"/>
            <p:cNvPicPr/>
            <p:nvPr/>
          </p:nvPicPr>
          <p:blipFill>
            <a:blip r:embed="rId4" cstate="print"/>
            <a:stretch>
              <a:fillRect/>
            </a:stretch>
          </p:blipFill>
          <p:spPr>
            <a:xfrm>
              <a:off x="0" y="260553"/>
              <a:ext cx="1349375" cy="772718"/>
            </a:xfrm>
            <a:prstGeom prst="rect">
              <a:avLst/>
            </a:prstGeom>
          </p:spPr>
        </p:pic>
      </p:grpSp>
      <p:sp>
        <p:nvSpPr>
          <p:cNvPr id="7" name="object 7"/>
          <p:cNvSpPr txBox="1"/>
          <p:nvPr/>
        </p:nvSpPr>
        <p:spPr>
          <a:xfrm>
            <a:off x="1" y="347404"/>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8" name="object 8"/>
          <p:cNvSpPr txBox="1"/>
          <p:nvPr/>
        </p:nvSpPr>
        <p:spPr>
          <a:xfrm>
            <a:off x="248445" y="1210934"/>
            <a:ext cx="5723467" cy="1437937"/>
          </a:xfrm>
          <a:prstGeom prst="rect">
            <a:avLst/>
          </a:prstGeom>
        </p:spPr>
        <p:txBody>
          <a:bodyPr vert="horz" wrap="square" lIns="0" tIns="202353" rIns="0" bIns="0" rtlCol="0">
            <a:spAutoFit/>
          </a:bodyPr>
          <a:lstStyle/>
          <a:p>
            <a:pPr marL="443642" indent="-426709">
              <a:spcBef>
                <a:spcPts val="1593"/>
              </a:spcBef>
              <a:buClr>
                <a:srgbClr val="C0504D"/>
              </a:buClr>
              <a:buSzPct val="58928"/>
              <a:buFont typeface="Wingdings"/>
              <a:buChar char=""/>
              <a:tabLst>
                <a:tab pos="442796" algn="l"/>
                <a:tab pos="443642" algn="l"/>
              </a:tabLst>
            </a:pPr>
            <a:r>
              <a:rPr sz="3733" b="1" spc="-53" dirty="0">
                <a:latin typeface="微軟正黑體"/>
                <a:cs typeface="微軟正黑體"/>
              </a:rPr>
              <a:t>安全衛生工作守</a:t>
            </a:r>
            <a:r>
              <a:rPr sz="3733" b="1" spc="-67" dirty="0">
                <a:latin typeface="微軟正黑體"/>
                <a:cs typeface="微軟正黑體"/>
              </a:rPr>
              <a:t>則</a:t>
            </a:r>
            <a:endParaRPr sz="3733">
              <a:latin typeface="微軟正黑體"/>
              <a:cs typeface="微軟正黑體"/>
            </a:endParaRPr>
          </a:p>
          <a:p>
            <a:pPr marL="422476">
              <a:spcBef>
                <a:spcPts val="1253"/>
              </a:spcBef>
            </a:pPr>
            <a:r>
              <a:rPr sz="3200" spc="-7" dirty="0">
                <a:latin typeface="微軟正黑體"/>
                <a:cs typeface="微軟正黑體"/>
              </a:rPr>
              <a:t>第四章：工作安全與衛生標準</a:t>
            </a:r>
            <a:endParaRPr sz="3200">
              <a:latin typeface="微軟正黑體"/>
              <a:cs typeface="微軟正黑體"/>
            </a:endParaRPr>
          </a:p>
        </p:txBody>
      </p:sp>
      <p:grpSp>
        <p:nvGrpSpPr>
          <p:cNvPr id="9" name="object 9"/>
          <p:cNvGrpSpPr/>
          <p:nvPr/>
        </p:nvGrpSpPr>
        <p:grpSpPr>
          <a:xfrm>
            <a:off x="126406" y="2875619"/>
            <a:ext cx="8435340" cy="3589867"/>
            <a:chOff x="94804" y="2156714"/>
            <a:chExt cx="6326505" cy="2692400"/>
          </a:xfrm>
        </p:grpSpPr>
        <p:sp>
          <p:nvSpPr>
            <p:cNvPr id="10" name="object 10"/>
            <p:cNvSpPr/>
            <p:nvPr/>
          </p:nvSpPr>
          <p:spPr>
            <a:xfrm>
              <a:off x="107504" y="2169452"/>
              <a:ext cx="6301105" cy="472440"/>
            </a:xfrm>
            <a:custGeom>
              <a:avLst/>
              <a:gdLst/>
              <a:ahLst/>
              <a:cxnLst/>
              <a:rect l="l" t="t" r="r" b="b"/>
              <a:pathLst>
                <a:path w="6301105" h="472439">
                  <a:moveTo>
                    <a:pt x="6300978" y="0"/>
                  </a:moveTo>
                  <a:lnTo>
                    <a:pt x="0" y="0"/>
                  </a:lnTo>
                  <a:lnTo>
                    <a:pt x="0" y="472020"/>
                  </a:lnTo>
                  <a:lnTo>
                    <a:pt x="6300978" y="472020"/>
                  </a:lnTo>
                  <a:lnTo>
                    <a:pt x="6300978" y="0"/>
                  </a:lnTo>
                  <a:close/>
                </a:path>
              </a:pathLst>
            </a:custGeom>
            <a:solidFill>
              <a:srgbClr val="C0504D"/>
            </a:solidFill>
          </p:spPr>
          <p:txBody>
            <a:bodyPr wrap="square" lIns="0" tIns="0" rIns="0" bIns="0" rtlCol="0"/>
            <a:lstStyle/>
            <a:p>
              <a:endParaRPr sz="3200"/>
            </a:p>
          </p:txBody>
        </p:sp>
        <p:sp>
          <p:nvSpPr>
            <p:cNvPr id="11" name="object 11"/>
            <p:cNvSpPr/>
            <p:nvPr/>
          </p:nvSpPr>
          <p:spPr>
            <a:xfrm>
              <a:off x="107504" y="2641473"/>
              <a:ext cx="6301105" cy="396240"/>
            </a:xfrm>
            <a:custGeom>
              <a:avLst/>
              <a:gdLst/>
              <a:ahLst/>
              <a:cxnLst/>
              <a:rect l="l" t="t" r="r" b="b"/>
              <a:pathLst>
                <a:path w="6301105" h="396239">
                  <a:moveTo>
                    <a:pt x="6300978" y="0"/>
                  </a:moveTo>
                  <a:lnTo>
                    <a:pt x="0" y="0"/>
                  </a:lnTo>
                  <a:lnTo>
                    <a:pt x="0" y="396239"/>
                  </a:lnTo>
                  <a:lnTo>
                    <a:pt x="6300978" y="396239"/>
                  </a:lnTo>
                  <a:lnTo>
                    <a:pt x="6300978" y="0"/>
                  </a:lnTo>
                  <a:close/>
                </a:path>
              </a:pathLst>
            </a:custGeom>
            <a:solidFill>
              <a:srgbClr val="E8D0D0"/>
            </a:solidFill>
          </p:spPr>
          <p:txBody>
            <a:bodyPr wrap="square" lIns="0" tIns="0" rIns="0" bIns="0" rtlCol="0"/>
            <a:lstStyle/>
            <a:p>
              <a:endParaRPr sz="3200"/>
            </a:p>
          </p:txBody>
        </p:sp>
        <p:sp>
          <p:nvSpPr>
            <p:cNvPr id="12" name="object 12"/>
            <p:cNvSpPr/>
            <p:nvPr/>
          </p:nvSpPr>
          <p:spPr>
            <a:xfrm>
              <a:off x="107504" y="3037713"/>
              <a:ext cx="6301105" cy="701040"/>
            </a:xfrm>
            <a:custGeom>
              <a:avLst/>
              <a:gdLst/>
              <a:ahLst/>
              <a:cxnLst/>
              <a:rect l="l" t="t" r="r" b="b"/>
              <a:pathLst>
                <a:path w="6301105" h="701039">
                  <a:moveTo>
                    <a:pt x="6300978" y="0"/>
                  </a:moveTo>
                  <a:lnTo>
                    <a:pt x="0" y="0"/>
                  </a:lnTo>
                  <a:lnTo>
                    <a:pt x="0" y="701040"/>
                  </a:lnTo>
                  <a:lnTo>
                    <a:pt x="6300978" y="701040"/>
                  </a:lnTo>
                  <a:lnTo>
                    <a:pt x="6300978" y="0"/>
                  </a:lnTo>
                  <a:close/>
                </a:path>
              </a:pathLst>
            </a:custGeom>
            <a:solidFill>
              <a:srgbClr val="F4E9E9"/>
            </a:solidFill>
          </p:spPr>
          <p:txBody>
            <a:bodyPr wrap="square" lIns="0" tIns="0" rIns="0" bIns="0" rtlCol="0"/>
            <a:lstStyle/>
            <a:p>
              <a:endParaRPr sz="3200"/>
            </a:p>
          </p:txBody>
        </p:sp>
        <p:sp>
          <p:nvSpPr>
            <p:cNvPr id="13" name="object 13"/>
            <p:cNvSpPr/>
            <p:nvPr/>
          </p:nvSpPr>
          <p:spPr>
            <a:xfrm>
              <a:off x="107504" y="3738765"/>
              <a:ext cx="6301105" cy="701040"/>
            </a:xfrm>
            <a:custGeom>
              <a:avLst/>
              <a:gdLst/>
              <a:ahLst/>
              <a:cxnLst/>
              <a:rect l="l" t="t" r="r" b="b"/>
              <a:pathLst>
                <a:path w="6301105" h="701039">
                  <a:moveTo>
                    <a:pt x="6300978" y="0"/>
                  </a:moveTo>
                  <a:lnTo>
                    <a:pt x="0" y="0"/>
                  </a:lnTo>
                  <a:lnTo>
                    <a:pt x="0" y="701040"/>
                  </a:lnTo>
                  <a:lnTo>
                    <a:pt x="6300978" y="701040"/>
                  </a:lnTo>
                  <a:lnTo>
                    <a:pt x="6300978" y="0"/>
                  </a:lnTo>
                  <a:close/>
                </a:path>
              </a:pathLst>
            </a:custGeom>
            <a:solidFill>
              <a:srgbClr val="E8D0D0"/>
            </a:solidFill>
          </p:spPr>
          <p:txBody>
            <a:bodyPr wrap="square" lIns="0" tIns="0" rIns="0" bIns="0" rtlCol="0"/>
            <a:lstStyle/>
            <a:p>
              <a:endParaRPr sz="3200"/>
            </a:p>
          </p:txBody>
        </p:sp>
        <p:sp>
          <p:nvSpPr>
            <p:cNvPr id="14" name="object 14"/>
            <p:cNvSpPr/>
            <p:nvPr/>
          </p:nvSpPr>
          <p:spPr>
            <a:xfrm>
              <a:off x="107504" y="4439805"/>
              <a:ext cx="6301105" cy="396240"/>
            </a:xfrm>
            <a:custGeom>
              <a:avLst/>
              <a:gdLst/>
              <a:ahLst/>
              <a:cxnLst/>
              <a:rect l="l" t="t" r="r" b="b"/>
              <a:pathLst>
                <a:path w="6301105" h="396239">
                  <a:moveTo>
                    <a:pt x="6300978" y="0"/>
                  </a:moveTo>
                  <a:lnTo>
                    <a:pt x="0" y="0"/>
                  </a:lnTo>
                  <a:lnTo>
                    <a:pt x="0" y="396239"/>
                  </a:lnTo>
                  <a:lnTo>
                    <a:pt x="6300978" y="396239"/>
                  </a:lnTo>
                  <a:lnTo>
                    <a:pt x="6300978" y="0"/>
                  </a:lnTo>
                  <a:close/>
                </a:path>
              </a:pathLst>
            </a:custGeom>
            <a:solidFill>
              <a:srgbClr val="F4E9E9"/>
            </a:solidFill>
          </p:spPr>
          <p:txBody>
            <a:bodyPr wrap="square" lIns="0" tIns="0" rIns="0" bIns="0" rtlCol="0"/>
            <a:lstStyle/>
            <a:p>
              <a:endParaRPr sz="3200"/>
            </a:p>
          </p:txBody>
        </p:sp>
        <p:sp>
          <p:nvSpPr>
            <p:cNvPr id="15" name="object 15"/>
            <p:cNvSpPr/>
            <p:nvPr/>
          </p:nvSpPr>
          <p:spPr>
            <a:xfrm>
              <a:off x="101142" y="2622422"/>
              <a:ext cx="6313805" cy="1824355"/>
            </a:xfrm>
            <a:custGeom>
              <a:avLst/>
              <a:gdLst/>
              <a:ahLst/>
              <a:cxnLst/>
              <a:rect l="l" t="t" r="r" b="b"/>
              <a:pathLst>
                <a:path w="6313805" h="1824354">
                  <a:moveTo>
                    <a:pt x="6313627" y="1811032"/>
                  </a:moveTo>
                  <a:lnTo>
                    <a:pt x="0" y="1811032"/>
                  </a:lnTo>
                  <a:lnTo>
                    <a:pt x="0" y="1823732"/>
                  </a:lnTo>
                  <a:lnTo>
                    <a:pt x="6313627" y="1823732"/>
                  </a:lnTo>
                  <a:lnTo>
                    <a:pt x="6313627" y="1811032"/>
                  </a:lnTo>
                  <a:close/>
                </a:path>
                <a:path w="6313805" h="1824354">
                  <a:moveTo>
                    <a:pt x="6313627" y="1109980"/>
                  </a:moveTo>
                  <a:lnTo>
                    <a:pt x="0" y="1109980"/>
                  </a:lnTo>
                  <a:lnTo>
                    <a:pt x="0" y="1122680"/>
                  </a:lnTo>
                  <a:lnTo>
                    <a:pt x="6313627" y="1122680"/>
                  </a:lnTo>
                  <a:lnTo>
                    <a:pt x="6313627" y="1109980"/>
                  </a:lnTo>
                  <a:close/>
                </a:path>
                <a:path w="6313805" h="1824354">
                  <a:moveTo>
                    <a:pt x="6313627" y="408940"/>
                  </a:moveTo>
                  <a:lnTo>
                    <a:pt x="0" y="408940"/>
                  </a:lnTo>
                  <a:lnTo>
                    <a:pt x="0" y="421640"/>
                  </a:lnTo>
                  <a:lnTo>
                    <a:pt x="6313627" y="421640"/>
                  </a:lnTo>
                  <a:lnTo>
                    <a:pt x="6313627" y="408940"/>
                  </a:lnTo>
                  <a:close/>
                </a:path>
                <a:path w="6313805" h="1824354">
                  <a:moveTo>
                    <a:pt x="6313627" y="0"/>
                  </a:moveTo>
                  <a:lnTo>
                    <a:pt x="0" y="0"/>
                  </a:lnTo>
                  <a:lnTo>
                    <a:pt x="0" y="38100"/>
                  </a:lnTo>
                  <a:lnTo>
                    <a:pt x="6313627" y="38100"/>
                  </a:lnTo>
                  <a:lnTo>
                    <a:pt x="6313627" y="0"/>
                  </a:lnTo>
                  <a:close/>
                </a:path>
              </a:pathLst>
            </a:custGeom>
            <a:solidFill>
              <a:srgbClr val="FFFFFF"/>
            </a:solidFill>
          </p:spPr>
          <p:txBody>
            <a:bodyPr wrap="square" lIns="0" tIns="0" rIns="0" bIns="0" rtlCol="0"/>
            <a:lstStyle/>
            <a:p>
              <a:endParaRPr sz="3200"/>
            </a:p>
          </p:txBody>
        </p:sp>
        <p:sp>
          <p:nvSpPr>
            <p:cNvPr id="16" name="object 16"/>
            <p:cNvSpPr/>
            <p:nvPr/>
          </p:nvSpPr>
          <p:spPr>
            <a:xfrm>
              <a:off x="101154" y="2163064"/>
              <a:ext cx="6313805" cy="2679700"/>
            </a:xfrm>
            <a:custGeom>
              <a:avLst/>
              <a:gdLst/>
              <a:ahLst/>
              <a:cxnLst/>
              <a:rect l="l" t="t" r="r" b="b"/>
              <a:pathLst>
                <a:path w="6313805" h="2679700">
                  <a:moveTo>
                    <a:pt x="6350" y="0"/>
                  </a:moveTo>
                  <a:lnTo>
                    <a:pt x="6350" y="2679331"/>
                  </a:lnTo>
                </a:path>
                <a:path w="6313805" h="2679700">
                  <a:moveTo>
                    <a:pt x="6307265" y="0"/>
                  </a:moveTo>
                  <a:lnTo>
                    <a:pt x="6307265" y="2679331"/>
                  </a:lnTo>
                </a:path>
                <a:path w="6313805" h="2679700">
                  <a:moveTo>
                    <a:pt x="0" y="6350"/>
                  </a:moveTo>
                  <a:lnTo>
                    <a:pt x="6313615" y="6350"/>
                  </a:lnTo>
                </a:path>
                <a:path w="6313805" h="2679700">
                  <a:moveTo>
                    <a:pt x="0" y="2672981"/>
                  </a:moveTo>
                  <a:lnTo>
                    <a:pt x="6313615" y="2672981"/>
                  </a:lnTo>
                </a:path>
              </a:pathLst>
            </a:custGeom>
            <a:ln w="12700">
              <a:solidFill>
                <a:srgbClr val="FFFFFF"/>
              </a:solidFill>
            </a:ln>
          </p:spPr>
          <p:txBody>
            <a:bodyPr wrap="square" lIns="0" tIns="0" rIns="0" bIns="0" rtlCol="0"/>
            <a:lstStyle/>
            <a:p>
              <a:endParaRPr sz="3200"/>
            </a:p>
          </p:txBody>
        </p:sp>
      </p:grpSp>
      <p:sp>
        <p:nvSpPr>
          <p:cNvPr id="17" name="object 17"/>
          <p:cNvSpPr txBox="1"/>
          <p:nvPr/>
        </p:nvSpPr>
        <p:spPr>
          <a:xfrm>
            <a:off x="248446" y="2927435"/>
            <a:ext cx="5459305" cy="427532"/>
          </a:xfrm>
          <a:prstGeom prst="rect">
            <a:avLst/>
          </a:prstGeom>
        </p:spPr>
        <p:txBody>
          <a:bodyPr vert="horz" wrap="square" lIns="0" tIns="16933" rIns="0" bIns="0" rtlCol="0">
            <a:spAutoFit/>
          </a:bodyPr>
          <a:lstStyle/>
          <a:p>
            <a:pPr marL="16933">
              <a:spcBef>
                <a:spcPts val="133"/>
              </a:spcBef>
            </a:pPr>
            <a:r>
              <a:rPr sz="2667" b="1" spc="-20" dirty="0">
                <a:solidFill>
                  <a:srgbClr val="FFFFFF"/>
                </a:solidFill>
                <a:latin typeface="微軟正黑體"/>
                <a:cs typeface="微軟正黑體"/>
              </a:rPr>
              <a:t>第十三條：一般性安全衛生工作守則</a:t>
            </a:r>
            <a:endParaRPr sz="2667">
              <a:latin typeface="微軟正黑體"/>
              <a:cs typeface="微軟正黑體"/>
            </a:endParaRPr>
          </a:p>
        </p:txBody>
      </p:sp>
      <p:sp>
        <p:nvSpPr>
          <p:cNvPr id="18" name="object 18"/>
          <p:cNvSpPr txBox="1"/>
          <p:nvPr/>
        </p:nvSpPr>
        <p:spPr>
          <a:xfrm>
            <a:off x="248446" y="3435909"/>
            <a:ext cx="8169487" cy="2987527"/>
          </a:xfrm>
          <a:prstGeom prst="rect">
            <a:avLst/>
          </a:prstGeom>
        </p:spPr>
        <p:txBody>
          <a:bodyPr vert="horz" wrap="square" lIns="0" tIns="138853" rIns="0" bIns="0" rtlCol="0">
            <a:spAutoFit/>
          </a:bodyPr>
          <a:lstStyle/>
          <a:p>
            <a:pPr marL="16933">
              <a:spcBef>
                <a:spcPts val="1093"/>
              </a:spcBef>
            </a:pPr>
            <a:r>
              <a:rPr sz="2667" spc="-27" dirty="0">
                <a:latin typeface="微軟正黑體"/>
                <a:cs typeface="微軟正黑體"/>
              </a:rPr>
              <a:t>操作各種機械前，必須檢查電源及機械運轉是否正常。</a:t>
            </a:r>
            <a:endParaRPr sz="2667">
              <a:latin typeface="微軟正黑體"/>
              <a:cs typeface="微軟正黑體"/>
            </a:endParaRPr>
          </a:p>
          <a:p>
            <a:pPr marL="16933" marR="6773">
              <a:spcBef>
                <a:spcPts val="960"/>
              </a:spcBef>
            </a:pPr>
            <a:r>
              <a:rPr sz="2667" spc="-27" dirty="0">
                <a:latin typeface="微軟正黑體"/>
                <a:cs typeface="微軟正黑體"/>
              </a:rPr>
              <a:t>依照標準工作方法或上級指示方法工作、不得擅自改變</a:t>
            </a:r>
            <a:r>
              <a:rPr sz="2667" spc="-13" dirty="0">
                <a:latin typeface="微軟正黑體"/>
                <a:cs typeface="微軟正黑體"/>
              </a:rPr>
              <a:t>工作方法。</a:t>
            </a:r>
            <a:endParaRPr sz="2667">
              <a:latin typeface="微軟正黑體"/>
              <a:cs typeface="微軟正黑體"/>
            </a:endParaRPr>
          </a:p>
          <a:p>
            <a:pPr marL="16933" marR="7620">
              <a:spcBef>
                <a:spcPts val="960"/>
              </a:spcBef>
            </a:pPr>
            <a:r>
              <a:rPr sz="2667" spc="-27" dirty="0">
                <a:latin typeface="微軟正黑體"/>
                <a:cs typeface="微軟正黑體"/>
              </a:rPr>
              <a:t>隨時保持使用機械設備及工具之整潔及保持其良好之性</a:t>
            </a:r>
            <a:r>
              <a:rPr sz="2667" spc="-33" dirty="0">
                <a:latin typeface="微軟正黑體"/>
                <a:cs typeface="微軟正黑體"/>
              </a:rPr>
              <a:t>能。</a:t>
            </a:r>
            <a:endParaRPr sz="2667">
              <a:latin typeface="微軟正黑體"/>
              <a:cs typeface="微軟正黑體"/>
            </a:endParaRPr>
          </a:p>
          <a:p>
            <a:pPr marL="16933">
              <a:spcBef>
                <a:spcPts val="960"/>
              </a:spcBef>
            </a:pPr>
            <a:r>
              <a:rPr sz="2667" spc="-27" dirty="0">
                <a:latin typeface="微軟正黑體"/>
                <a:cs typeface="微軟正黑體"/>
              </a:rPr>
              <a:t>安全衛生設備、工具不得任意拆卸或使其失去效能。</a:t>
            </a:r>
            <a:endParaRPr sz="2667">
              <a:latin typeface="微軟正黑體"/>
              <a:cs typeface="微軟正黑體"/>
            </a:endParaRPr>
          </a:p>
        </p:txBody>
      </p:sp>
      <p:sp>
        <p:nvSpPr>
          <p:cNvPr id="19" name="object 19"/>
          <p:cNvSpPr txBox="1"/>
          <p:nvPr/>
        </p:nvSpPr>
        <p:spPr>
          <a:xfrm>
            <a:off x="7623725" y="2964348"/>
            <a:ext cx="660400" cy="386430"/>
          </a:xfrm>
          <a:prstGeom prst="rect">
            <a:avLst/>
          </a:prstGeom>
        </p:spPr>
        <p:txBody>
          <a:bodyPr vert="horz" wrap="square" lIns="0" tIns="16933" rIns="0" bIns="0" rtlCol="0">
            <a:spAutoFit/>
          </a:bodyPr>
          <a:lstStyle/>
          <a:p>
            <a:pPr marL="16933">
              <a:spcBef>
                <a:spcPts val="133"/>
              </a:spcBef>
            </a:pPr>
            <a:r>
              <a:rPr spc="-13" dirty="0">
                <a:solidFill>
                  <a:srgbClr val="FFFFFF"/>
                </a:solidFill>
                <a:latin typeface="Arial"/>
                <a:cs typeface="Arial"/>
              </a:rPr>
              <a:t>(p.3)</a:t>
            </a:r>
            <a:endParaRPr>
              <a:latin typeface="Arial"/>
              <a:cs typeface="Arial"/>
            </a:endParaRPr>
          </a:p>
        </p:txBody>
      </p:sp>
      <p:grpSp>
        <p:nvGrpSpPr>
          <p:cNvPr id="20" name="object 20"/>
          <p:cNvGrpSpPr/>
          <p:nvPr/>
        </p:nvGrpSpPr>
        <p:grpSpPr>
          <a:xfrm>
            <a:off x="7817273" y="391330"/>
            <a:ext cx="4301913" cy="6337300"/>
            <a:chOff x="5862954" y="293497"/>
            <a:chExt cx="3226435" cy="4752975"/>
          </a:xfrm>
        </p:grpSpPr>
        <p:pic>
          <p:nvPicPr>
            <p:cNvPr id="21" name="object 21"/>
            <p:cNvPicPr/>
            <p:nvPr/>
          </p:nvPicPr>
          <p:blipFill>
            <a:blip r:embed="rId5" cstate="print"/>
            <a:stretch>
              <a:fillRect/>
            </a:stretch>
          </p:blipFill>
          <p:spPr>
            <a:xfrm>
              <a:off x="5862954" y="293497"/>
              <a:ext cx="1733296" cy="1719960"/>
            </a:xfrm>
            <a:prstGeom prst="rect">
              <a:avLst/>
            </a:prstGeom>
          </p:spPr>
        </p:pic>
        <p:pic>
          <p:nvPicPr>
            <p:cNvPr id="22" name="object 22"/>
            <p:cNvPicPr/>
            <p:nvPr/>
          </p:nvPicPr>
          <p:blipFill>
            <a:blip r:embed="rId6" cstate="print"/>
            <a:stretch>
              <a:fillRect/>
            </a:stretch>
          </p:blipFill>
          <p:spPr>
            <a:xfrm>
              <a:off x="6956932" y="2147379"/>
              <a:ext cx="2132456" cy="1888870"/>
            </a:xfrm>
            <a:prstGeom prst="rect">
              <a:avLst/>
            </a:prstGeom>
          </p:spPr>
        </p:pic>
        <p:sp>
          <p:nvSpPr>
            <p:cNvPr id="23" name="object 23"/>
            <p:cNvSpPr/>
            <p:nvPr/>
          </p:nvSpPr>
          <p:spPr>
            <a:xfrm>
              <a:off x="6908292" y="1958085"/>
              <a:ext cx="1447165" cy="1631950"/>
            </a:xfrm>
            <a:custGeom>
              <a:avLst/>
              <a:gdLst/>
              <a:ahLst/>
              <a:cxnLst/>
              <a:rect l="l" t="t" r="r" b="b"/>
              <a:pathLst>
                <a:path w="1447165" h="1631950">
                  <a:moveTo>
                    <a:pt x="577469" y="1387856"/>
                  </a:moveTo>
                  <a:lnTo>
                    <a:pt x="450088" y="1376807"/>
                  </a:lnTo>
                  <a:lnTo>
                    <a:pt x="464146" y="1412265"/>
                  </a:lnTo>
                  <a:lnTo>
                    <a:pt x="0" y="1596009"/>
                  </a:lnTo>
                  <a:lnTo>
                    <a:pt x="14097" y="1631442"/>
                  </a:lnTo>
                  <a:lnTo>
                    <a:pt x="478205" y="1447711"/>
                  </a:lnTo>
                  <a:lnTo>
                    <a:pt x="492252" y="1483106"/>
                  </a:lnTo>
                  <a:lnTo>
                    <a:pt x="561898" y="1405255"/>
                  </a:lnTo>
                  <a:lnTo>
                    <a:pt x="577469" y="1387856"/>
                  </a:lnTo>
                  <a:close/>
                </a:path>
                <a:path w="1447165" h="1631950">
                  <a:moveTo>
                    <a:pt x="1446784" y="1078103"/>
                  </a:moveTo>
                  <a:lnTo>
                    <a:pt x="1412455" y="1094409"/>
                  </a:lnTo>
                  <a:lnTo>
                    <a:pt x="893953" y="0"/>
                  </a:lnTo>
                  <a:lnTo>
                    <a:pt x="859536" y="16383"/>
                  </a:lnTo>
                  <a:lnTo>
                    <a:pt x="1377911" y="1110805"/>
                  </a:lnTo>
                  <a:lnTo>
                    <a:pt x="1343533" y="1127125"/>
                  </a:lnTo>
                  <a:lnTo>
                    <a:pt x="1444117" y="1205865"/>
                  </a:lnTo>
                  <a:lnTo>
                    <a:pt x="1445729" y="1128014"/>
                  </a:lnTo>
                  <a:lnTo>
                    <a:pt x="1446784" y="1078103"/>
                  </a:lnTo>
                  <a:close/>
                </a:path>
              </a:pathLst>
            </a:custGeom>
            <a:solidFill>
              <a:srgbClr val="FF0000"/>
            </a:solidFill>
          </p:spPr>
          <p:txBody>
            <a:bodyPr wrap="square" lIns="0" tIns="0" rIns="0" bIns="0" rtlCol="0"/>
            <a:lstStyle/>
            <a:p>
              <a:endParaRPr sz="3200"/>
            </a:p>
          </p:txBody>
        </p:sp>
        <p:pic>
          <p:nvPicPr>
            <p:cNvPr id="24" name="object 24"/>
            <p:cNvPicPr/>
            <p:nvPr/>
          </p:nvPicPr>
          <p:blipFill>
            <a:blip r:embed="rId7" cstate="print"/>
            <a:stretch>
              <a:fillRect/>
            </a:stretch>
          </p:blipFill>
          <p:spPr>
            <a:xfrm>
              <a:off x="7616825" y="1521053"/>
              <a:ext cx="1419732" cy="474624"/>
            </a:xfrm>
            <a:prstGeom prst="rect">
              <a:avLst/>
            </a:prstGeom>
          </p:spPr>
        </p:pic>
        <p:pic>
          <p:nvPicPr>
            <p:cNvPr id="25" name="object 25"/>
            <p:cNvPicPr/>
            <p:nvPr/>
          </p:nvPicPr>
          <p:blipFill>
            <a:blip r:embed="rId8" cstate="print"/>
            <a:stretch>
              <a:fillRect/>
            </a:stretch>
          </p:blipFill>
          <p:spPr>
            <a:xfrm>
              <a:off x="6362064" y="3571876"/>
              <a:ext cx="1106614" cy="1465072"/>
            </a:xfrm>
            <a:prstGeom prst="rect">
              <a:avLst/>
            </a:prstGeom>
          </p:spPr>
        </p:pic>
        <p:sp>
          <p:nvSpPr>
            <p:cNvPr id="26" name="object 26"/>
            <p:cNvSpPr/>
            <p:nvPr/>
          </p:nvSpPr>
          <p:spPr>
            <a:xfrm>
              <a:off x="6357238" y="3567113"/>
              <a:ext cx="1116330" cy="1475105"/>
            </a:xfrm>
            <a:custGeom>
              <a:avLst/>
              <a:gdLst/>
              <a:ahLst/>
              <a:cxnLst/>
              <a:rect l="l" t="t" r="r" b="b"/>
              <a:pathLst>
                <a:path w="1116329" h="1475104">
                  <a:moveTo>
                    <a:pt x="0" y="1474597"/>
                  </a:moveTo>
                  <a:lnTo>
                    <a:pt x="1116139" y="1474597"/>
                  </a:lnTo>
                  <a:lnTo>
                    <a:pt x="1116139" y="0"/>
                  </a:lnTo>
                  <a:lnTo>
                    <a:pt x="0" y="0"/>
                  </a:lnTo>
                  <a:lnTo>
                    <a:pt x="0" y="1474597"/>
                  </a:lnTo>
                  <a:close/>
                </a:path>
              </a:pathLst>
            </a:custGeom>
            <a:ln w="9525">
              <a:solidFill>
                <a:srgbClr val="7E7E7E"/>
              </a:solidFill>
            </a:ln>
          </p:spPr>
          <p:txBody>
            <a:bodyPr wrap="square" lIns="0" tIns="0" rIns="0" bIns="0" rtlCol="0"/>
            <a:lstStyle/>
            <a:p>
              <a:endParaRPr sz="3200"/>
            </a:p>
          </p:txBody>
        </p:sp>
      </p:gr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職安推動</a:t>
            </a:r>
          </a:p>
        </p:txBody>
      </p:sp>
      <p:sp>
        <p:nvSpPr>
          <p:cNvPr id="8" name="object 8"/>
          <p:cNvSpPr txBox="1"/>
          <p:nvPr/>
        </p:nvSpPr>
        <p:spPr>
          <a:xfrm>
            <a:off x="248446" y="1398626"/>
            <a:ext cx="6391487" cy="4543189"/>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固定式起重</a:t>
            </a:r>
            <a:r>
              <a:rPr sz="3733" b="1" spc="-67" dirty="0">
                <a:latin typeface="微軟正黑體"/>
                <a:cs typeface="微軟正黑體"/>
              </a:rPr>
              <a:t>機</a:t>
            </a:r>
            <a:endParaRPr sz="3733">
              <a:latin typeface="微軟正黑體"/>
              <a:cs typeface="微軟正黑體"/>
            </a:endParaRPr>
          </a:p>
          <a:p>
            <a:pPr marL="683243" marR="6773" lvl="1" indent="-362364">
              <a:lnSpc>
                <a:spcPct val="150100"/>
              </a:lnSpc>
              <a:spcBef>
                <a:spcPts val="2467"/>
              </a:spcBef>
              <a:buFont typeface="Wingdings"/>
              <a:buChar char=""/>
              <a:tabLst>
                <a:tab pos="684090" algn="l"/>
              </a:tabLst>
            </a:pPr>
            <a:r>
              <a:rPr sz="3200" spc="-7" dirty="0">
                <a:latin typeface="微軟正黑體"/>
                <a:cs typeface="微軟正黑體"/>
              </a:rPr>
              <a:t>應由受過適當的訓練、技能檢</a:t>
            </a:r>
            <a:r>
              <a:rPr sz="3200" spc="-67" dirty="0">
                <a:latin typeface="微軟正黑體"/>
                <a:cs typeface="微軟正黑體"/>
              </a:rPr>
              <a:t> </a:t>
            </a:r>
            <a:r>
              <a:rPr sz="3200" dirty="0">
                <a:latin typeface="微軟正黑體"/>
                <a:cs typeface="微軟正黑體"/>
              </a:rPr>
              <a:t>定合格且</a:t>
            </a:r>
            <a:r>
              <a:rPr sz="3200" b="1" dirty="0">
                <a:latin typeface="微軟正黑體"/>
                <a:cs typeface="微軟正黑體"/>
              </a:rPr>
              <a:t>取得執照</a:t>
            </a:r>
            <a:r>
              <a:rPr sz="3200" spc="-13" dirty="0">
                <a:latin typeface="微軟正黑體"/>
                <a:cs typeface="微軟正黑體"/>
              </a:rPr>
              <a:t>的人員操作。</a:t>
            </a:r>
            <a:endParaRPr sz="3200">
              <a:latin typeface="微軟正黑體"/>
              <a:cs typeface="微軟正黑體"/>
            </a:endParaRPr>
          </a:p>
          <a:p>
            <a:pPr marL="645144" lvl="1" indent="-324264">
              <a:spcBef>
                <a:spcPts val="1920"/>
              </a:spcBef>
              <a:buSzPct val="95833"/>
              <a:buFont typeface="Wingdings"/>
              <a:buChar char=""/>
              <a:tabLst>
                <a:tab pos="645991" algn="l"/>
              </a:tabLst>
            </a:pPr>
            <a:r>
              <a:rPr sz="3200" spc="-7" dirty="0">
                <a:latin typeface="微軟正黑體"/>
                <a:cs typeface="微軟正黑體"/>
              </a:rPr>
              <a:t>操作人員應配戴安全帽</a:t>
            </a:r>
            <a:endParaRPr sz="3200">
              <a:latin typeface="微軟正黑體"/>
              <a:cs typeface="微軟正黑體"/>
            </a:endParaRPr>
          </a:p>
          <a:p>
            <a:pPr marL="632444" lvl="1" indent="-311564">
              <a:spcBef>
                <a:spcPts val="1880"/>
              </a:spcBef>
              <a:buSzPct val="95652"/>
              <a:buFont typeface="Wingdings"/>
              <a:buChar char=""/>
              <a:tabLst>
                <a:tab pos="633291" algn="l"/>
              </a:tabLst>
            </a:pPr>
            <a:r>
              <a:rPr sz="3067" spc="-20" dirty="0">
                <a:latin typeface="微軟正黑體"/>
                <a:cs typeface="微軟正黑體"/>
              </a:rPr>
              <a:t>起重機應具有防滑舌片</a:t>
            </a:r>
            <a:endParaRPr sz="3067">
              <a:latin typeface="微軟正黑體"/>
              <a:cs typeface="微軟正黑體"/>
            </a:endParaRPr>
          </a:p>
          <a:p>
            <a:pPr marL="632444" lvl="1" indent="-311564">
              <a:spcBef>
                <a:spcPts val="1840"/>
              </a:spcBef>
              <a:buSzPct val="95652"/>
              <a:buFont typeface="Wingdings"/>
              <a:buChar char=""/>
              <a:tabLst>
                <a:tab pos="633291" algn="l"/>
              </a:tabLst>
            </a:pPr>
            <a:r>
              <a:rPr sz="3067" spc="-13" dirty="0">
                <a:latin typeface="微軟正黑體"/>
                <a:cs typeface="微軟正黑體"/>
              </a:rPr>
              <a:t>禁止人員從下方經過</a:t>
            </a:r>
            <a:endParaRPr sz="3067">
              <a:latin typeface="微軟正黑體"/>
              <a:cs typeface="微軟正黑體"/>
            </a:endParaRPr>
          </a:p>
        </p:txBody>
      </p:sp>
      <p:grpSp>
        <p:nvGrpSpPr>
          <p:cNvPr id="9" name="object 9"/>
          <p:cNvGrpSpPr/>
          <p:nvPr/>
        </p:nvGrpSpPr>
        <p:grpSpPr>
          <a:xfrm>
            <a:off x="6940635" y="381067"/>
            <a:ext cx="4339167" cy="6080760"/>
            <a:chOff x="5205476" y="285800"/>
            <a:chExt cx="3254375" cy="4560570"/>
          </a:xfrm>
        </p:grpSpPr>
        <p:pic>
          <p:nvPicPr>
            <p:cNvPr id="10" name="object 10"/>
            <p:cNvPicPr/>
            <p:nvPr/>
          </p:nvPicPr>
          <p:blipFill>
            <a:blip r:embed="rId5" cstate="print"/>
            <a:stretch>
              <a:fillRect/>
            </a:stretch>
          </p:blipFill>
          <p:spPr>
            <a:xfrm>
              <a:off x="5205476" y="285800"/>
              <a:ext cx="3254375" cy="4560316"/>
            </a:xfrm>
            <a:prstGeom prst="rect">
              <a:avLst/>
            </a:prstGeom>
          </p:spPr>
        </p:pic>
        <p:pic>
          <p:nvPicPr>
            <p:cNvPr id="11" name="object 11"/>
            <p:cNvPicPr/>
            <p:nvPr/>
          </p:nvPicPr>
          <p:blipFill>
            <a:blip r:embed="rId6" cstate="print"/>
            <a:stretch>
              <a:fillRect/>
            </a:stretch>
          </p:blipFill>
          <p:spPr>
            <a:xfrm>
              <a:off x="7763510" y="2987801"/>
              <a:ext cx="197612" cy="155575"/>
            </a:xfrm>
            <a:prstGeom prst="rect">
              <a:avLst/>
            </a:prstGeom>
          </p:spPr>
        </p:pic>
      </p:grpSp>
      <p:sp>
        <p:nvSpPr>
          <p:cNvPr id="12" name="object 12"/>
          <p:cNvSpPr txBox="1"/>
          <p:nvPr/>
        </p:nvSpPr>
        <p:spPr>
          <a:xfrm>
            <a:off x="10603313" y="3638788"/>
            <a:ext cx="1349587" cy="423193"/>
          </a:xfrm>
          <a:prstGeom prst="rect">
            <a:avLst/>
          </a:prstGeom>
          <a:solidFill>
            <a:srgbClr val="FF0000"/>
          </a:solidFill>
        </p:spPr>
        <p:txBody>
          <a:bodyPr vert="horz" wrap="square" lIns="0" tIns="53340" rIns="0" bIns="0" rtlCol="0">
            <a:spAutoFit/>
          </a:bodyPr>
          <a:lstStyle/>
          <a:p>
            <a:pPr marL="123610">
              <a:spcBef>
                <a:spcPts val="420"/>
              </a:spcBef>
            </a:pPr>
            <a:r>
              <a:rPr spc="-27" dirty="0">
                <a:solidFill>
                  <a:srgbClr val="FFFFFF"/>
                </a:solidFill>
                <a:latin typeface="微軟正黑體"/>
                <a:cs typeface="微軟正黑體"/>
              </a:rPr>
              <a:t>安全帽</a:t>
            </a:r>
            <a:endParaRPr>
              <a:latin typeface="微軟正黑體"/>
              <a:cs typeface="微軟正黑體"/>
            </a:endParaRPr>
          </a:p>
        </p:txBody>
      </p:sp>
      <p:sp>
        <p:nvSpPr>
          <p:cNvPr id="13" name="object 13"/>
          <p:cNvSpPr/>
          <p:nvPr/>
        </p:nvSpPr>
        <p:spPr>
          <a:xfrm>
            <a:off x="8503920" y="3416469"/>
            <a:ext cx="341205" cy="170180"/>
          </a:xfrm>
          <a:custGeom>
            <a:avLst/>
            <a:gdLst/>
            <a:ahLst/>
            <a:cxnLst/>
            <a:rect l="l" t="t" r="r" b="b"/>
            <a:pathLst>
              <a:path w="255904" h="127635">
                <a:moveTo>
                  <a:pt x="100075" y="0"/>
                </a:moveTo>
                <a:lnTo>
                  <a:pt x="91059" y="127"/>
                </a:lnTo>
                <a:lnTo>
                  <a:pt x="0" y="95123"/>
                </a:lnTo>
                <a:lnTo>
                  <a:pt x="127508" y="127635"/>
                </a:lnTo>
                <a:lnTo>
                  <a:pt x="135255" y="123062"/>
                </a:lnTo>
                <a:lnTo>
                  <a:pt x="137287" y="115443"/>
                </a:lnTo>
                <a:lnTo>
                  <a:pt x="139191" y="107696"/>
                </a:lnTo>
                <a:lnTo>
                  <a:pt x="135186" y="101092"/>
                </a:lnTo>
                <a:lnTo>
                  <a:pt x="31114" y="101092"/>
                </a:lnTo>
                <a:lnTo>
                  <a:pt x="23240" y="73660"/>
                </a:lnTo>
                <a:lnTo>
                  <a:pt x="74058" y="59132"/>
                </a:lnTo>
                <a:lnTo>
                  <a:pt x="111633" y="19939"/>
                </a:lnTo>
                <a:lnTo>
                  <a:pt x="111506" y="10795"/>
                </a:lnTo>
                <a:lnTo>
                  <a:pt x="105790" y="5334"/>
                </a:lnTo>
                <a:lnTo>
                  <a:pt x="100075" y="0"/>
                </a:lnTo>
                <a:close/>
              </a:path>
              <a:path w="255904" h="127635">
                <a:moveTo>
                  <a:pt x="74058" y="59132"/>
                </a:moveTo>
                <a:lnTo>
                  <a:pt x="23240" y="73660"/>
                </a:lnTo>
                <a:lnTo>
                  <a:pt x="31114" y="101092"/>
                </a:lnTo>
                <a:lnTo>
                  <a:pt x="44442" y="97281"/>
                </a:lnTo>
                <a:lnTo>
                  <a:pt x="37464" y="97281"/>
                </a:lnTo>
                <a:lnTo>
                  <a:pt x="30734" y="73533"/>
                </a:lnTo>
                <a:lnTo>
                  <a:pt x="60245" y="73533"/>
                </a:lnTo>
                <a:lnTo>
                  <a:pt x="74058" y="59132"/>
                </a:lnTo>
                <a:close/>
              </a:path>
              <a:path w="255904" h="127635">
                <a:moveTo>
                  <a:pt x="81892" y="86576"/>
                </a:moveTo>
                <a:lnTo>
                  <a:pt x="31114" y="101092"/>
                </a:lnTo>
                <a:lnTo>
                  <a:pt x="135186" y="101092"/>
                </a:lnTo>
                <a:lnTo>
                  <a:pt x="134492" y="99949"/>
                </a:lnTo>
                <a:lnTo>
                  <a:pt x="81892" y="86576"/>
                </a:lnTo>
                <a:close/>
              </a:path>
              <a:path w="255904" h="127635">
                <a:moveTo>
                  <a:pt x="30734" y="73533"/>
                </a:moveTo>
                <a:lnTo>
                  <a:pt x="37464" y="97281"/>
                </a:lnTo>
                <a:lnTo>
                  <a:pt x="54446" y="79578"/>
                </a:lnTo>
                <a:lnTo>
                  <a:pt x="30734" y="73533"/>
                </a:lnTo>
                <a:close/>
              </a:path>
              <a:path w="255904" h="127635">
                <a:moveTo>
                  <a:pt x="54446" y="79578"/>
                </a:moveTo>
                <a:lnTo>
                  <a:pt x="37464" y="97281"/>
                </a:lnTo>
                <a:lnTo>
                  <a:pt x="44442" y="97281"/>
                </a:lnTo>
                <a:lnTo>
                  <a:pt x="81892" y="86576"/>
                </a:lnTo>
                <a:lnTo>
                  <a:pt x="54446" y="79578"/>
                </a:lnTo>
                <a:close/>
              </a:path>
              <a:path w="255904" h="127635">
                <a:moveTo>
                  <a:pt x="248031" y="9398"/>
                </a:moveTo>
                <a:lnTo>
                  <a:pt x="74058" y="59132"/>
                </a:lnTo>
                <a:lnTo>
                  <a:pt x="54446" y="79578"/>
                </a:lnTo>
                <a:lnTo>
                  <a:pt x="81892" y="86576"/>
                </a:lnTo>
                <a:lnTo>
                  <a:pt x="255905" y="36830"/>
                </a:lnTo>
                <a:lnTo>
                  <a:pt x="248031" y="9398"/>
                </a:lnTo>
                <a:close/>
              </a:path>
              <a:path w="255904" h="127635">
                <a:moveTo>
                  <a:pt x="60245" y="73533"/>
                </a:moveTo>
                <a:lnTo>
                  <a:pt x="30734" y="73533"/>
                </a:lnTo>
                <a:lnTo>
                  <a:pt x="54446" y="79578"/>
                </a:lnTo>
                <a:lnTo>
                  <a:pt x="60245" y="73533"/>
                </a:lnTo>
                <a:close/>
              </a:path>
            </a:pathLst>
          </a:custGeom>
          <a:solidFill>
            <a:srgbClr val="FF0000"/>
          </a:solidFill>
        </p:spPr>
        <p:txBody>
          <a:bodyPr wrap="square" lIns="0" tIns="0" rIns="0" bIns="0" rtlCol="0"/>
          <a:lstStyle/>
          <a:p>
            <a:endParaRPr sz="3200"/>
          </a:p>
        </p:txBody>
      </p:sp>
      <p:sp>
        <p:nvSpPr>
          <p:cNvPr id="14" name="object 14"/>
          <p:cNvSpPr txBox="1"/>
          <p:nvPr/>
        </p:nvSpPr>
        <p:spPr>
          <a:xfrm>
            <a:off x="8839876" y="3087032"/>
            <a:ext cx="1512147" cy="423193"/>
          </a:xfrm>
          <a:prstGeom prst="rect">
            <a:avLst/>
          </a:prstGeom>
          <a:solidFill>
            <a:srgbClr val="FF0000"/>
          </a:solidFill>
        </p:spPr>
        <p:txBody>
          <a:bodyPr vert="horz" wrap="square" lIns="0" tIns="53340" rIns="0" bIns="0" rtlCol="0">
            <a:spAutoFit/>
          </a:bodyPr>
          <a:lstStyle/>
          <a:p>
            <a:pPr marL="122764">
              <a:spcBef>
                <a:spcPts val="420"/>
              </a:spcBef>
            </a:pPr>
            <a:r>
              <a:rPr spc="-20" dirty="0">
                <a:solidFill>
                  <a:srgbClr val="FFFFFF"/>
                </a:solidFill>
                <a:latin typeface="微軟正黑體"/>
                <a:cs typeface="微軟正黑體"/>
              </a:rPr>
              <a:t>防滑舌片</a:t>
            </a:r>
            <a:endParaRPr>
              <a:latin typeface="微軟正黑體"/>
              <a:cs typeface="微軟正黑體"/>
            </a:endParaRPr>
          </a:p>
        </p:txBody>
      </p:sp>
      <p:pic>
        <p:nvPicPr>
          <p:cNvPr id="15" name="object 15"/>
          <p:cNvPicPr/>
          <p:nvPr/>
        </p:nvPicPr>
        <p:blipFill>
          <a:blip r:embed="rId7" cstate="print"/>
          <a:stretch>
            <a:fillRect/>
          </a:stretch>
        </p:blipFill>
        <p:spPr>
          <a:xfrm>
            <a:off x="10172191" y="5438530"/>
            <a:ext cx="315805" cy="220725"/>
          </a:xfrm>
          <a:prstGeom prst="rect">
            <a:avLst/>
          </a:prstGeom>
        </p:spPr>
      </p:pic>
      <p:sp>
        <p:nvSpPr>
          <p:cNvPr id="16" name="object 16"/>
          <p:cNvSpPr txBox="1"/>
          <p:nvPr/>
        </p:nvSpPr>
        <p:spPr>
          <a:xfrm>
            <a:off x="10477329" y="5535778"/>
            <a:ext cx="1512147" cy="424048"/>
          </a:xfrm>
          <a:prstGeom prst="rect">
            <a:avLst/>
          </a:prstGeom>
          <a:solidFill>
            <a:srgbClr val="FF0000"/>
          </a:solidFill>
        </p:spPr>
        <p:txBody>
          <a:bodyPr vert="horz" wrap="square" lIns="0" tIns="54187" rIns="0" bIns="0" rtlCol="0">
            <a:spAutoFit/>
          </a:bodyPr>
          <a:lstStyle/>
          <a:p>
            <a:pPr marL="122764">
              <a:spcBef>
                <a:spcPts val="427"/>
              </a:spcBef>
            </a:pPr>
            <a:r>
              <a:rPr spc="-20" dirty="0">
                <a:solidFill>
                  <a:srgbClr val="FFFFFF"/>
                </a:solidFill>
                <a:latin typeface="微軟正黑體"/>
                <a:cs typeface="微軟正黑體"/>
              </a:rPr>
              <a:t>合格證照</a:t>
            </a:r>
            <a:endParaRPr>
              <a:latin typeface="微軟正黑體"/>
              <a:cs typeface="微軟正黑體"/>
            </a:endParaRP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職安推動</a:t>
            </a:r>
          </a:p>
        </p:txBody>
      </p:sp>
      <p:sp>
        <p:nvSpPr>
          <p:cNvPr id="8" name="object 8"/>
          <p:cNvSpPr txBox="1"/>
          <p:nvPr/>
        </p:nvSpPr>
        <p:spPr>
          <a:xfrm>
            <a:off x="248446" y="1228834"/>
            <a:ext cx="9688407" cy="5431060"/>
          </a:xfrm>
          <a:prstGeom prst="rect">
            <a:avLst/>
          </a:prstGeom>
        </p:spPr>
        <p:txBody>
          <a:bodyPr vert="horz" wrap="square" lIns="0" tIns="186267" rIns="0" bIns="0" rtlCol="0">
            <a:spAutoFit/>
          </a:bodyPr>
          <a:lstStyle/>
          <a:p>
            <a:pPr marL="443642" indent="-426709">
              <a:spcBef>
                <a:spcPts val="1467"/>
              </a:spcBef>
              <a:buClr>
                <a:srgbClr val="C0504D"/>
              </a:buClr>
              <a:buSzPct val="58928"/>
              <a:buFont typeface="Wingdings"/>
              <a:buChar char=""/>
              <a:tabLst>
                <a:tab pos="442796" algn="l"/>
                <a:tab pos="443642" algn="l"/>
              </a:tabLst>
            </a:pPr>
            <a:r>
              <a:rPr sz="3733" b="1" spc="-53" dirty="0">
                <a:latin typeface="微軟正黑體"/>
                <a:cs typeface="微軟正黑體"/>
              </a:rPr>
              <a:t>堆高</a:t>
            </a:r>
            <a:r>
              <a:rPr sz="3733" b="1" spc="-67" dirty="0">
                <a:latin typeface="微軟正黑體"/>
                <a:cs typeface="微軟正黑體"/>
              </a:rPr>
              <a:t>機</a:t>
            </a:r>
            <a:endParaRPr sz="3733">
              <a:latin typeface="微軟正黑體"/>
              <a:cs typeface="微軟正黑體"/>
            </a:endParaRPr>
          </a:p>
          <a:p>
            <a:pPr marL="861885" lvl="1" indent="-366598">
              <a:spcBef>
                <a:spcPts val="967"/>
              </a:spcBef>
              <a:buFont typeface="Wingdings"/>
              <a:buChar char=""/>
              <a:tabLst>
                <a:tab pos="862732" algn="l"/>
              </a:tabLst>
            </a:pPr>
            <a:r>
              <a:rPr sz="2667" spc="-27" dirty="0">
                <a:latin typeface="微軟正黑體"/>
                <a:cs typeface="微軟正黑體"/>
              </a:rPr>
              <a:t>主要的潛在危害來自於操作不當造成的堆高機撞擊、物品</a:t>
            </a:r>
            <a:endParaRPr sz="2667">
              <a:latin typeface="微軟正黑體"/>
              <a:cs typeface="微軟正黑體"/>
            </a:endParaRPr>
          </a:p>
          <a:p>
            <a:pPr marL="861885"/>
            <a:r>
              <a:rPr sz="2667" spc="-13" dirty="0">
                <a:latin typeface="微軟正黑體"/>
                <a:cs typeface="微軟正黑體"/>
              </a:rPr>
              <a:t>墜落或堆高機翻覆之事故。</a:t>
            </a:r>
            <a:endParaRPr sz="2667">
              <a:latin typeface="微軟正黑體"/>
              <a:cs typeface="微軟正黑體"/>
            </a:endParaRPr>
          </a:p>
          <a:p>
            <a:pPr marL="861885" marR="339505" lvl="1" indent="-365751">
              <a:spcBef>
                <a:spcPts val="1325"/>
              </a:spcBef>
              <a:buFont typeface="Wingdings"/>
              <a:buChar char=""/>
              <a:tabLst>
                <a:tab pos="862732" algn="l"/>
              </a:tabLst>
            </a:pPr>
            <a:r>
              <a:rPr sz="2667" dirty="0">
                <a:latin typeface="微軟正黑體"/>
                <a:cs typeface="微軟正黑體"/>
              </a:rPr>
              <a:t>災害防止對策為</a:t>
            </a:r>
            <a:r>
              <a:rPr sz="2667" b="1" spc="-7" dirty="0">
                <a:latin typeface="微軟正黑體"/>
                <a:cs typeface="微軟正黑體"/>
              </a:rPr>
              <a:t>加裝防護裝置</a:t>
            </a:r>
            <a:r>
              <a:rPr sz="2667" spc="-27" dirty="0">
                <a:latin typeface="微軟正黑體"/>
                <a:cs typeface="微軟正黑體"/>
              </a:rPr>
              <a:t>，如：頂蓬、安全帶及警報</a:t>
            </a:r>
            <a:r>
              <a:rPr sz="2667" dirty="0">
                <a:latin typeface="微軟正黑體"/>
                <a:cs typeface="微軟正黑體"/>
              </a:rPr>
              <a:t>裝置等，以及</a:t>
            </a:r>
            <a:r>
              <a:rPr sz="2667" b="1" spc="-7" dirty="0">
                <a:latin typeface="微軟正黑體"/>
                <a:cs typeface="微軟正黑體"/>
              </a:rPr>
              <a:t>依照工作守則</a:t>
            </a:r>
            <a:r>
              <a:rPr sz="2667" spc="-27" dirty="0">
                <a:latin typeface="微軟正黑體"/>
                <a:cs typeface="微軟正黑體"/>
              </a:rPr>
              <a:t>進行操作。</a:t>
            </a:r>
            <a:endParaRPr sz="2667">
              <a:latin typeface="微軟正黑體"/>
              <a:cs typeface="微軟正黑體"/>
            </a:endParaRPr>
          </a:p>
          <a:p>
            <a:pPr marL="861885" lvl="1" indent="-366598">
              <a:spcBef>
                <a:spcPts val="1333"/>
              </a:spcBef>
              <a:buFont typeface="Wingdings"/>
              <a:buChar char=""/>
              <a:tabLst>
                <a:tab pos="862732" algn="l"/>
              </a:tabLst>
            </a:pPr>
            <a:r>
              <a:rPr sz="2667" spc="-20" dirty="0">
                <a:latin typeface="微軟正黑體"/>
                <a:cs typeface="微軟正黑體"/>
              </a:rPr>
              <a:t>應使用符合機械設備器具安全標準且經</a:t>
            </a:r>
            <a:r>
              <a:rPr sz="2667" b="1" spc="-20" dirty="0">
                <a:latin typeface="微軟正黑體"/>
                <a:cs typeface="微軟正黑體"/>
              </a:rPr>
              <a:t>申報登錄的堆高機</a:t>
            </a:r>
            <a:r>
              <a:rPr sz="2667" spc="-67" dirty="0">
                <a:latin typeface="微軟正黑體"/>
                <a:cs typeface="微軟正黑體"/>
              </a:rPr>
              <a:t>。</a:t>
            </a:r>
            <a:endParaRPr sz="2667">
              <a:latin typeface="微軟正黑體"/>
              <a:cs typeface="微軟正黑體"/>
            </a:endParaRPr>
          </a:p>
          <a:p>
            <a:pPr marL="861885" marR="1694984" lvl="1" indent="-365751">
              <a:spcBef>
                <a:spcPts val="2747"/>
              </a:spcBef>
              <a:buFont typeface="Wingdings"/>
              <a:buChar char=""/>
              <a:tabLst>
                <a:tab pos="862732" algn="l"/>
              </a:tabLst>
            </a:pPr>
            <a:r>
              <a:rPr sz="2667" spc="-27" dirty="0">
                <a:latin typeface="微軟正黑體"/>
                <a:cs typeface="微軟正黑體"/>
              </a:rPr>
              <a:t>使用堆高機時，應由受過適當的訓練、技能檢定</a:t>
            </a:r>
            <a:r>
              <a:rPr sz="2667" spc="-13" dirty="0">
                <a:latin typeface="微軟正黑體"/>
                <a:cs typeface="微軟正黑體"/>
              </a:rPr>
              <a:t>合格且</a:t>
            </a:r>
            <a:r>
              <a:rPr sz="2667" b="1" spc="-13" dirty="0">
                <a:latin typeface="微軟正黑體"/>
                <a:cs typeface="微軟正黑體"/>
              </a:rPr>
              <a:t>取得執照</a:t>
            </a:r>
            <a:r>
              <a:rPr sz="2667" spc="-27" dirty="0">
                <a:latin typeface="微軟正黑體"/>
                <a:cs typeface="微軟正黑體"/>
              </a:rPr>
              <a:t>的人員擔任，方可 進行。未經</a:t>
            </a:r>
            <a:r>
              <a:rPr sz="2667" spc="-13" dirty="0">
                <a:latin typeface="微軟正黑體"/>
                <a:cs typeface="微軟正黑體"/>
              </a:rPr>
              <a:t>許可，嚴禁進行機器操作。</a:t>
            </a:r>
            <a:endParaRPr sz="2667">
              <a:latin typeface="微軟正黑體"/>
              <a:cs typeface="微軟正黑體"/>
            </a:endParaRPr>
          </a:p>
          <a:p>
            <a:pPr marL="861885" lvl="1" indent="-366598">
              <a:spcBef>
                <a:spcPts val="1333"/>
              </a:spcBef>
              <a:buFont typeface="Wingdings"/>
              <a:buChar char=""/>
              <a:tabLst>
                <a:tab pos="862732" algn="l"/>
              </a:tabLst>
            </a:pPr>
            <a:r>
              <a:rPr sz="2667" dirty="0">
                <a:latin typeface="微軟正黑體"/>
                <a:cs typeface="微軟正黑體"/>
              </a:rPr>
              <a:t>定期檢查並填寫</a:t>
            </a:r>
            <a:r>
              <a:rPr sz="2667" b="1" spc="-7" dirty="0">
                <a:latin typeface="微軟正黑體"/>
                <a:cs typeface="微軟正黑體"/>
              </a:rPr>
              <a:t>自動檢查表</a:t>
            </a:r>
            <a:r>
              <a:rPr sz="2667" spc="-67" dirty="0">
                <a:latin typeface="微軟正黑體"/>
                <a:cs typeface="微軟正黑體"/>
              </a:rPr>
              <a:t>。</a:t>
            </a:r>
            <a:endParaRPr sz="2667">
              <a:latin typeface="微軟正黑體"/>
              <a:cs typeface="微軟正黑體"/>
            </a:endParaRPr>
          </a:p>
        </p:txBody>
      </p:sp>
      <p:pic>
        <p:nvPicPr>
          <p:cNvPr id="9" name="object 9"/>
          <p:cNvPicPr/>
          <p:nvPr/>
        </p:nvPicPr>
        <p:blipFill>
          <a:blip r:embed="rId5" cstate="print"/>
          <a:stretch>
            <a:fillRect/>
          </a:stretch>
        </p:blipFill>
        <p:spPr>
          <a:xfrm>
            <a:off x="8834967" y="100752"/>
            <a:ext cx="1869608" cy="1953936"/>
          </a:xfrm>
          <a:prstGeom prst="rect">
            <a:avLst/>
          </a:prstGeom>
        </p:spPr>
      </p:pic>
      <p:pic>
        <p:nvPicPr>
          <p:cNvPr id="10" name="object 10"/>
          <p:cNvPicPr/>
          <p:nvPr/>
        </p:nvPicPr>
        <p:blipFill>
          <a:blip r:embed="rId6" cstate="print"/>
          <a:stretch>
            <a:fillRect/>
          </a:stretch>
        </p:blipFill>
        <p:spPr>
          <a:xfrm>
            <a:off x="8692220" y="4677110"/>
            <a:ext cx="3002449" cy="2016252"/>
          </a:xfrm>
          <a:prstGeom prst="rect">
            <a:avLst/>
          </a:prstGeom>
        </p:spPr>
      </p:pic>
      <p:pic>
        <p:nvPicPr>
          <p:cNvPr id="11" name="object 11"/>
          <p:cNvPicPr/>
          <p:nvPr/>
        </p:nvPicPr>
        <p:blipFill>
          <a:blip r:embed="rId7" cstate="print"/>
          <a:stretch>
            <a:fillRect/>
          </a:stretch>
        </p:blipFill>
        <p:spPr>
          <a:xfrm>
            <a:off x="5279982" y="55371"/>
            <a:ext cx="2132415" cy="2067052"/>
          </a:xfrm>
          <a:prstGeom prst="rect">
            <a:avLst/>
          </a:prstGeom>
        </p:spPr>
      </p:pic>
      <p:pic>
        <p:nvPicPr>
          <p:cNvPr id="12" name="object 12"/>
          <p:cNvPicPr/>
          <p:nvPr/>
        </p:nvPicPr>
        <p:blipFill>
          <a:blip r:embed="rId8" cstate="print"/>
          <a:stretch>
            <a:fillRect/>
          </a:stretch>
        </p:blipFill>
        <p:spPr>
          <a:xfrm>
            <a:off x="10020147" y="2596623"/>
            <a:ext cx="1798836" cy="1803237"/>
          </a:xfrm>
          <a:prstGeom prst="rect">
            <a:avLst/>
          </a:prstGeom>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機械安全</a:t>
            </a:r>
          </a:p>
        </p:txBody>
      </p:sp>
      <p:grpSp>
        <p:nvGrpSpPr>
          <p:cNvPr id="8" name="object 8"/>
          <p:cNvGrpSpPr/>
          <p:nvPr/>
        </p:nvGrpSpPr>
        <p:grpSpPr>
          <a:xfrm>
            <a:off x="199136" y="1572768"/>
            <a:ext cx="6715760" cy="5195993"/>
            <a:chOff x="149352" y="1179575"/>
            <a:chExt cx="5036820" cy="3896995"/>
          </a:xfrm>
        </p:grpSpPr>
        <p:pic>
          <p:nvPicPr>
            <p:cNvPr id="9" name="object 9"/>
            <p:cNvPicPr/>
            <p:nvPr/>
          </p:nvPicPr>
          <p:blipFill>
            <a:blip r:embed="rId5" cstate="print"/>
            <a:stretch>
              <a:fillRect/>
            </a:stretch>
          </p:blipFill>
          <p:spPr>
            <a:xfrm>
              <a:off x="188976" y="2700520"/>
              <a:ext cx="4997196" cy="2375927"/>
            </a:xfrm>
            <a:prstGeom prst="rect">
              <a:avLst/>
            </a:prstGeom>
          </p:spPr>
        </p:pic>
        <p:pic>
          <p:nvPicPr>
            <p:cNvPr id="10" name="object 10"/>
            <p:cNvPicPr/>
            <p:nvPr/>
          </p:nvPicPr>
          <p:blipFill>
            <a:blip r:embed="rId6" cstate="print"/>
            <a:stretch>
              <a:fillRect/>
            </a:stretch>
          </p:blipFill>
          <p:spPr>
            <a:xfrm>
              <a:off x="156972" y="2816352"/>
              <a:ext cx="5023104" cy="2132076"/>
            </a:xfrm>
            <a:prstGeom prst="rect">
              <a:avLst/>
            </a:prstGeom>
          </p:spPr>
        </p:pic>
        <p:sp>
          <p:nvSpPr>
            <p:cNvPr id="11" name="object 11"/>
            <p:cNvSpPr/>
            <p:nvPr/>
          </p:nvSpPr>
          <p:spPr>
            <a:xfrm>
              <a:off x="227774" y="2715513"/>
              <a:ext cx="4920615" cy="2299335"/>
            </a:xfrm>
            <a:custGeom>
              <a:avLst/>
              <a:gdLst/>
              <a:ahLst/>
              <a:cxnLst/>
              <a:rect l="l" t="t" r="r" b="b"/>
              <a:pathLst>
                <a:path w="4920615" h="2299335">
                  <a:moveTo>
                    <a:pt x="4731067" y="0"/>
                  </a:moveTo>
                  <a:lnTo>
                    <a:pt x="189179" y="0"/>
                  </a:lnTo>
                  <a:lnTo>
                    <a:pt x="138887" y="6758"/>
                  </a:lnTo>
                  <a:lnTo>
                    <a:pt x="93695" y="25828"/>
                  </a:lnTo>
                  <a:lnTo>
                    <a:pt x="55408" y="55403"/>
                  </a:lnTo>
                  <a:lnTo>
                    <a:pt x="25828" y="93678"/>
                  </a:lnTo>
                  <a:lnTo>
                    <a:pt x="6757" y="138847"/>
                  </a:lnTo>
                  <a:lnTo>
                    <a:pt x="0" y="189103"/>
                  </a:lnTo>
                  <a:lnTo>
                    <a:pt x="0" y="2109749"/>
                  </a:lnTo>
                  <a:lnTo>
                    <a:pt x="6757" y="2160041"/>
                  </a:lnTo>
                  <a:lnTo>
                    <a:pt x="25828" y="2205232"/>
                  </a:lnTo>
                  <a:lnTo>
                    <a:pt x="55408" y="2243520"/>
                  </a:lnTo>
                  <a:lnTo>
                    <a:pt x="93695" y="2273100"/>
                  </a:lnTo>
                  <a:lnTo>
                    <a:pt x="138887" y="2292171"/>
                  </a:lnTo>
                  <a:lnTo>
                    <a:pt x="189179" y="2298928"/>
                  </a:lnTo>
                  <a:lnTo>
                    <a:pt x="4731067" y="2298928"/>
                  </a:lnTo>
                  <a:lnTo>
                    <a:pt x="4781376" y="2292171"/>
                  </a:lnTo>
                  <a:lnTo>
                    <a:pt x="4826580" y="2273100"/>
                  </a:lnTo>
                  <a:lnTo>
                    <a:pt x="4864877" y="2243520"/>
                  </a:lnTo>
                  <a:lnTo>
                    <a:pt x="4894464" y="2205232"/>
                  </a:lnTo>
                  <a:lnTo>
                    <a:pt x="4913538" y="2160041"/>
                  </a:lnTo>
                  <a:lnTo>
                    <a:pt x="4920297" y="2109749"/>
                  </a:lnTo>
                  <a:lnTo>
                    <a:pt x="4920297" y="189103"/>
                  </a:lnTo>
                  <a:lnTo>
                    <a:pt x="4913538" y="138847"/>
                  </a:lnTo>
                  <a:lnTo>
                    <a:pt x="4894464" y="93678"/>
                  </a:lnTo>
                  <a:lnTo>
                    <a:pt x="4864877" y="55403"/>
                  </a:lnTo>
                  <a:lnTo>
                    <a:pt x="4826580" y="25828"/>
                  </a:lnTo>
                  <a:lnTo>
                    <a:pt x="4781376" y="6758"/>
                  </a:lnTo>
                  <a:lnTo>
                    <a:pt x="4731067" y="0"/>
                  </a:lnTo>
                  <a:close/>
                </a:path>
              </a:pathLst>
            </a:custGeom>
            <a:solidFill>
              <a:srgbClr val="9BBA58"/>
            </a:solidFill>
          </p:spPr>
          <p:txBody>
            <a:bodyPr wrap="square" lIns="0" tIns="0" rIns="0" bIns="0" rtlCol="0"/>
            <a:lstStyle/>
            <a:p>
              <a:endParaRPr sz="3200"/>
            </a:p>
          </p:txBody>
        </p:sp>
        <p:sp>
          <p:nvSpPr>
            <p:cNvPr id="12" name="object 12"/>
            <p:cNvSpPr/>
            <p:nvPr/>
          </p:nvSpPr>
          <p:spPr>
            <a:xfrm>
              <a:off x="227774" y="2715513"/>
              <a:ext cx="4920615" cy="2299335"/>
            </a:xfrm>
            <a:custGeom>
              <a:avLst/>
              <a:gdLst/>
              <a:ahLst/>
              <a:cxnLst/>
              <a:rect l="l" t="t" r="r" b="b"/>
              <a:pathLst>
                <a:path w="4920615" h="2299335">
                  <a:moveTo>
                    <a:pt x="0" y="189103"/>
                  </a:moveTo>
                  <a:lnTo>
                    <a:pt x="6757" y="138847"/>
                  </a:lnTo>
                  <a:lnTo>
                    <a:pt x="25828" y="93678"/>
                  </a:lnTo>
                  <a:lnTo>
                    <a:pt x="55408" y="55403"/>
                  </a:lnTo>
                  <a:lnTo>
                    <a:pt x="93695" y="25828"/>
                  </a:lnTo>
                  <a:lnTo>
                    <a:pt x="138887" y="6758"/>
                  </a:lnTo>
                  <a:lnTo>
                    <a:pt x="189179" y="0"/>
                  </a:lnTo>
                  <a:lnTo>
                    <a:pt x="4731067" y="0"/>
                  </a:lnTo>
                  <a:lnTo>
                    <a:pt x="4781376" y="6758"/>
                  </a:lnTo>
                  <a:lnTo>
                    <a:pt x="4826580" y="25828"/>
                  </a:lnTo>
                  <a:lnTo>
                    <a:pt x="4864877" y="55403"/>
                  </a:lnTo>
                  <a:lnTo>
                    <a:pt x="4894464" y="93678"/>
                  </a:lnTo>
                  <a:lnTo>
                    <a:pt x="4913538" y="138847"/>
                  </a:lnTo>
                  <a:lnTo>
                    <a:pt x="4920297" y="189103"/>
                  </a:lnTo>
                  <a:lnTo>
                    <a:pt x="4920297" y="2109749"/>
                  </a:lnTo>
                  <a:lnTo>
                    <a:pt x="4913538" y="2160041"/>
                  </a:lnTo>
                  <a:lnTo>
                    <a:pt x="4894464" y="2205232"/>
                  </a:lnTo>
                  <a:lnTo>
                    <a:pt x="4864877" y="2243520"/>
                  </a:lnTo>
                  <a:lnTo>
                    <a:pt x="4826580" y="2273100"/>
                  </a:lnTo>
                  <a:lnTo>
                    <a:pt x="4781376" y="2292171"/>
                  </a:lnTo>
                  <a:lnTo>
                    <a:pt x="4731067" y="2298928"/>
                  </a:lnTo>
                  <a:lnTo>
                    <a:pt x="189179" y="2298928"/>
                  </a:lnTo>
                  <a:lnTo>
                    <a:pt x="138887" y="2292171"/>
                  </a:lnTo>
                  <a:lnTo>
                    <a:pt x="93695" y="2273100"/>
                  </a:lnTo>
                  <a:lnTo>
                    <a:pt x="55408" y="2243520"/>
                  </a:lnTo>
                  <a:lnTo>
                    <a:pt x="25828" y="2205232"/>
                  </a:lnTo>
                  <a:lnTo>
                    <a:pt x="6757" y="2160041"/>
                  </a:lnTo>
                  <a:lnTo>
                    <a:pt x="0" y="2109749"/>
                  </a:lnTo>
                  <a:lnTo>
                    <a:pt x="0" y="189103"/>
                  </a:lnTo>
                  <a:close/>
                </a:path>
              </a:pathLst>
            </a:custGeom>
            <a:ln w="9525">
              <a:solidFill>
                <a:srgbClr val="D6E3BC"/>
              </a:solidFill>
            </a:ln>
          </p:spPr>
          <p:txBody>
            <a:bodyPr wrap="square" lIns="0" tIns="0" rIns="0" bIns="0" rtlCol="0"/>
            <a:lstStyle/>
            <a:p>
              <a:endParaRPr sz="3200"/>
            </a:p>
          </p:txBody>
        </p:sp>
        <p:pic>
          <p:nvPicPr>
            <p:cNvPr id="13" name="object 13"/>
            <p:cNvPicPr/>
            <p:nvPr/>
          </p:nvPicPr>
          <p:blipFill>
            <a:blip r:embed="rId7" cstate="print"/>
            <a:stretch>
              <a:fillRect/>
            </a:stretch>
          </p:blipFill>
          <p:spPr>
            <a:xfrm>
              <a:off x="181356" y="1179575"/>
              <a:ext cx="4415028" cy="1534668"/>
            </a:xfrm>
            <a:prstGeom prst="rect">
              <a:avLst/>
            </a:prstGeom>
          </p:spPr>
        </p:pic>
        <p:pic>
          <p:nvPicPr>
            <p:cNvPr id="14" name="object 14"/>
            <p:cNvPicPr/>
            <p:nvPr/>
          </p:nvPicPr>
          <p:blipFill>
            <a:blip r:embed="rId8" cstate="print"/>
            <a:stretch>
              <a:fillRect/>
            </a:stretch>
          </p:blipFill>
          <p:spPr>
            <a:xfrm>
              <a:off x="149352" y="1193291"/>
              <a:ext cx="4439412" cy="1528572"/>
            </a:xfrm>
            <a:prstGeom prst="rect">
              <a:avLst/>
            </a:prstGeom>
          </p:spPr>
        </p:pic>
        <p:sp>
          <p:nvSpPr>
            <p:cNvPr id="15" name="object 15"/>
            <p:cNvSpPr/>
            <p:nvPr/>
          </p:nvSpPr>
          <p:spPr>
            <a:xfrm>
              <a:off x="228473" y="1203324"/>
              <a:ext cx="4321175" cy="1440180"/>
            </a:xfrm>
            <a:custGeom>
              <a:avLst/>
              <a:gdLst/>
              <a:ahLst/>
              <a:cxnLst/>
              <a:rect l="l" t="t" r="r" b="b"/>
              <a:pathLst>
                <a:path w="4321175" h="1440180">
                  <a:moveTo>
                    <a:pt x="4157091" y="0"/>
                  </a:moveTo>
                  <a:lnTo>
                    <a:pt x="164033" y="0"/>
                  </a:lnTo>
                  <a:lnTo>
                    <a:pt x="120428" y="5856"/>
                  </a:lnTo>
                  <a:lnTo>
                    <a:pt x="81244" y="22384"/>
                  </a:lnTo>
                  <a:lnTo>
                    <a:pt x="48045" y="48021"/>
                  </a:lnTo>
                  <a:lnTo>
                    <a:pt x="22396" y="81204"/>
                  </a:lnTo>
                  <a:lnTo>
                    <a:pt x="5859" y="120370"/>
                  </a:lnTo>
                  <a:lnTo>
                    <a:pt x="0" y="163957"/>
                  </a:lnTo>
                  <a:lnTo>
                    <a:pt x="0" y="1275842"/>
                  </a:lnTo>
                  <a:lnTo>
                    <a:pt x="5859" y="1319428"/>
                  </a:lnTo>
                  <a:lnTo>
                    <a:pt x="22396" y="1358594"/>
                  </a:lnTo>
                  <a:lnTo>
                    <a:pt x="48045" y="1391777"/>
                  </a:lnTo>
                  <a:lnTo>
                    <a:pt x="81244" y="1417414"/>
                  </a:lnTo>
                  <a:lnTo>
                    <a:pt x="120428" y="1433942"/>
                  </a:lnTo>
                  <a:lnTo>
                    <a:pt x="164033" y="1439799"/>
                  </a:lnTo>
                  <a:lnTo>
                    <a:pt x="4157091" y="1439799"/>
                  </a:lnTo>
                  <a:lnTo>
                    <a:pt x="4200730" y="1433942"/>
                  </a:lnTo>
                  <a:lnTo>
                    <a:pt x="4239932" y="1417414"/>
                  </a:lnTo>
                  <a:lnTo>
                    <a:pt x="4273137" y="1391777"/>
                  </a:lnTo>
                  <a:lnTo>
                    <a:pt x="4298785" y="1358594"/>
                  </a:lnTo>
                  <a:lnTo>
                    <a:pt x="4315317" y="1319428"/>
                  </a:lnTo>
                  <a:lnTo>
                    <a:pt x="4321175" y="1275842"/>
                  </a:lnTo>
                  <a:lnTo>
                    <a:pt x="4321175" y="163957"/>
                  </a:lnTo>
                  <a:lnTo>
                    <a:pt x="4315317" y="120370"/>
                  </a:lnTo>
                  <a:lnTo>
                    <a:pt x="4298785" y="81204"/>
                  </a:lnTo>
                  <a:lnTo>
                    <a:pt x="4273137" y="48021"/>
                  </a:lnTo>
                  <a:lnTo>
                    <a:pt x="4239932" y="22384"/>
                  </a:lnTo>
                  <a:lnTo>
                    <a:pt x="4200730" y="5856"/>
                  </a:lnTo>
                  <a:lnTo>
                    <a:pt x="4157091" y="0"/>
                  </a:lnTo>
                  <a:close/>
                </a:path>
              </a:pathLst>
            </a:custGeom>
            <a:solidFill>
              <a:srgbClr val="E6B8B8"/>
            </a:solidFill>
          </p:spPr>
          <p:txBody>
            <a:bodyPr wrap="square" lIns="0" tIns="0" rIns="0" bIns="0" rtlCol="0"/>
            <a:lstStyle/>
            <a:p>
              <a:endParaRPr sz="3200"/>
            </a:p>
          </p:txBody>
        </p:sp>
        <p:sp>
          <p:nvSpPr>
            <p:cNvPr id="16" name="object 16"/>
            <p:cNvSpPr/>
            <p:nvPr/>
          </p:nvSpPr>
          <p:spPr>
            <a:xfrm>
              <a:off x="228473" y="1203324"/>
              <a:ext cx="4321175" cy="1440180"/>
            </a:xfrm>
            <a:custGeom>
              <a:avLst/>
              <a:gdLst/>
              <a:ahLst/>
              <a:cxnLst/>
              <a:rect l="l" t="t" r="r" b="b"/>
              <a:pathLst>
                <a:path w="4321175" h="1440180">
                  <a:moveTo>
                    <a:pt x="0" y="163957"/>
                  </a:moveTo>
                  <a:lnTo>
                    <a:pt x="5859" y="120370"/>
                  </a:lnTo>
                  <a:lnTo>
                    <a:pt x="22396" y="81204"/>
                  </a:lnTo>
                  <a:lnTo>
                    <a:pt x="48045" y="48021"/>
                  </a:lnTo>
                  <a:lnTo>
                    <a:pt x="81244" y="22384"/>
                  </a:lnTo>
                  <a:lnTo>
                    <a:pt x="120428" y="5856"/>
                  </a:lnTo>
                  <a:lnTo>
                    <a:pt x="164033" y="0"/>
                  </a:lnTo>
                  <a:lnTo>
                    <a:pt x="4157091" y="0"/>
                  </a:lnTo>
                  <a:lnTo>
                    <a:pt x="4200730" y="5856"/>
                  </a:lnTo>
                  <a:lnTo>
                    <a:pt x="4239932" y="22384"/>
                  </a:lnTo>
                  <a:lnTo>
                    <a:pt x="4273137" y="48021"/>
                  </a:lnTo>
                  <a:lnTo>
                    <a:pt x="4298785" y="81204"/>
                  </a:lnTo>
                  <a:lnTo>
                    <a:pt x="4315317" y="120370"/>
                  </a:lnTo>
                  <a:lnTo>
                    <a:pt x="4321175" y="163957"/>
                  </a:lnTo>
                  <a:lnTo>
                    <a:pt x="4321175" y="1275842"/>
                  </a:lnTo>
                  <a:lnTo>
                    <a:pt x="4315317" y="1319428"/>
                  </a:lnTo>
                  <a:lnTo>
                    <a:pt x="4298785" y="1358594"/>
                  </a:lnTo>
                  <a:lnTo>
                    <a:pt x="4273137" y="1391777"/>
                  </a:lnTo>
                  <a:lnTo>
                    <a:pt x="4239932" y="1417414"/>
                  </a:lnTo>
                  <a:lnTo>
                    <a:pt x="4200730" y="1433942"/>
                  </a:lnTo>
                  <a:lnTo>
                    <a:pt x="4157091" y="1439799"/>
                  </a:lnTo>
                  <a:lnTo>
                    <a:pt x="164033" y="1439799"/>
                  </a:lnTo>
                  <a:lnTo>
                    <a:pt x="120428" y="1433942"/>
                  </a:lnTo>
                  <a:lnTo>
                    <a:pt x="81244" y="1417414"/>
                  </a:lnTo>
                  <a:lnTo>
                    <a:pt x="48045" y="1391777"/>
                  </a:lnTo>
                  <a:lnTo>
                    <a:pt x="22396" y="1358594"/>
                  </a:lnTo>
                  <a:lnTo>
                    <a:pt x="5859" y="1319428"/>
                  </a:lnTo>
                  <a:lnTo>
                    <a:pt x="0" y="1275842"/>
                  </a:lnTo>
                  <a:lnTo>
                    <a:pt x="0" y="163957"/>
                  </a:lnTo>
                  <a:close/>
                </a:path>
              </a:pathLst>
            </a:custGeom>
            <a:ln w="9524">
              <a:solidFill>
                <a:srgbClr val="E6B8B8"/>
              </a:solidFill>
            </a:ln>
          </p:spPr>
          <p:txBody>
            <a:bodyPr wrap="square" lIns="0" tIns="0" rIns="0" bIns="0" rtlCol="0"/>
            <a:lstStyle/>
            <a:p>
              <a:endParaRPr sz="3200"/>
            </a:p>
          </p:txBody>
        </p:sp>
      </p:grpSp>
      <p:sp>
        <p:nvSpPr>
          <p:cNvPr id="17" name="object 17"/>
          <p:cNvSpPr txBox="1"/>
          <p:nvPr/>
        </p:nvSpPr>
        <p:spPr>
          <a:xfrm>
            <a:off x="473592" y="1668797"/>
            <a:ext cx="6211993" cy="4525192"/>
          </a:xfrm>
          <a:prstGeom prst="rect">
            <a:avLst/>
          </a:prstGeom>
        </p:spPr>
        <p:txBody>
          <a:bodyPr vert="horz" wrap="square" lIns="0" tIns="52493" rIns="0" bIns="0" rtlCol="0">
            <a:spAutoFit/>
          </a:bodyPr>
          <a:lstStyle/>
          <a:p>
            <a:pPr marL="16933">
              <a:spcBef>
                <a:spcPts val="413"/>
              </a:spcBef>
            </a:pPr>
            <a:r>
              <a:rPr sz="3067" b="1" spc="-13" dirty="0">
                <a:solidFill>
                  <a:srgbClr val="C00000"/>
                </a:solidFill>
                <a:latin typeface="微軟正黑體"/>
                <a:cs typeface="微軟正黑體"/>
              </a:rPr>
              <a:t>查核重點：</a:t>
            </a:r>
            <a:endParaRPr sz="3067">
              <a:latin typeface="微軟正黑體"/>
              <a:cs typeface="微軟正黑體"/>
            </a:endParaRPr>
          </a:p>
          <a:p>
            <a:pPr marL="276853" marR="780607" indent="-260767" algn="just">
              <a:lnSpc>
                <a:spcPct val="105000"/>
              </a:lnSpc>
              <a:spcBef>
                <a:spcPts val="73"/>
              </a:spcBef>
            </a:pPr>
            <a:r>
              <a:rPr b="1" spc="107" dirty="0">
                <a:latin typeface="微軟正黑體"/>
                <a:cs typeface="微軟正黑體"/>
              </a:rPr>
              <a:t>★機械之傳動部份、轉軸接頭、齒輪等</a:t>
            </a:r>
            <a:r>
              <a:rPr b="1" spc="113" dirty="0">
                <a:latin typeface="微軟正黑體"/>
                <a:cs typeface="微軟正黑體"/>
              </a:rPr>
              <a:t>切割、夾捲點，所設置之護罩或護圍</a:t>
            </a:r>
            <a:r>
              <a:rPr b="1" spc="-7" dirty="0">
                <a:latin typeface="微軟正黑體"/>
                <a:cs typeface="微軟正黑體"/>
              </a:rPr>
              <a:t>是否保持完整？且未被移除或損壞？</a:t>
            </a:r>
            <a:endParaRPr>
              <a:latin typeface="微軟正黑體"/>
              <a:cs typeface="微軟正黑體"/>
            </a:endParaRPr>
          </a:p>
          <a:p>
            <a:pPr>
              <a:spcBef>
                <a:spcPts val="60"/>
              </a:spcBef>
            </a:pPr>
            <a:endParaRPr sz="2267">
              <a:latin typeface="微軟正黑體"/>
              <a:cs typeface="微軟正黑體"/>
            </a:endParaRPr>
          </a:p>
          <a:p>
            <a:pPr marL="25399"/>
            <a:r>
              <a:rPr sz="3067" b="1" spc="-13" dirty="0">
                <a:solidFill>
                  <a:srgbClr val="1F487C"/>
                </a:solidFill>
                <a:latin typeface="微軟正黑體"/>
                <a:cs typeface="微軟正黑體"/>
              </a:rPr>
              <a:t>防災對策：</a:t>
            </a:r>
            <a:endParaRPr sz="3067">
              <a:latin typeface="微軟正黑體"/>
              <a:cs typeface="微軟正黑體"/>
            </a:endParaRPr>
          </a:p>
          <a:p>
            <a:pPr marL="25399">
              <a:spcBef>
                <a:spcPts val="1000"/>
              </a:spcBef>
            </a:pPr>
            <a:r>
              <a:rPr b="1" spc="-7" dirty="0">
                <a:latin typeface="微軟正黑體"/>
                <a:cs typeface="微軟正黑體"/>
              </a:rPr>
              <a:t>★機械之傳動部份、轉軸接頭、齒輪等切割、</a:t>
            </a:r>
            <a:endParaRPr>
              <a:latin typeface="微軟正黑體"/>
              <a:cs typeface="微軟正黑體"/>
            </a:endParaRPr>
          </a:p>
          <a:p>
            <a:pPr marL="285320">
              <a:spcBef>
                <a:spcPts val="453"/>
              </a:spcBef>
            </a:pPr>
            <a:r>
              <a:rPr b="1" spc="-20" dirty="0">
                <a:latin typeface="微軟正黑體"/>
                <a:cs typeface="微軟正黑體"/>
              </a:rPr>
              <a:t>夾捲點，應設置護罩，且不可任意拆除。</a:t>
            </a:r>
            <a:endParaRPr>
              <a:latin typeface="微軟正黑體"/>
              <a:cs typeface="微軟正黑體"/>
            </a:endParaRPr>
          </a:p>
          <a:p>
            <a:pPr marL="25399">
              <a:spcBef>
                <a:spcPts val="1247"/>
              </a:spcBef>
            </a:pPr>
            <a:r>
              <a:rPr b="1" spc="-7" dirty="0">
                <a:latin typeface="微軟正黑體"/>
                <a:cs typeface="微軟正黑體"/>
              </a:rPr>
              <a:t>★護欄或護桿，應加裝安全連鎖裝置。</a:t>
            </a:r>
            <a:endParaRPr>
              <a:latin typeface="微軟正黑體"/>
              <a:cs typeface="微軟正黑體"/>
            </a:endParaRPr>
          </a:p>
          <a:p>
            <a:pPr marL="25399">
              <a:spcBef>
                <a:spcPts val="1267"/>
              </a:spcBef>
            </a:pPr>
            <a:r>
              <a:rPr b="1" spc="-20" dirty="0">
                <a:latin typeface="微軟正黑體"/>
                <a:cs typeface="微軟正黑體"/>
              </a:rPr>
              <a:t>★ 護罩設計應人性化，儘量不影響操作。</a:t>
            </a:r>
            <a:endParaRPr>
              <a:latin typeface="微軟正黑體"/>
              <a:cs typeface="微軟正黑體"/>
            </a:endParaRPr>
          </a:p>
        </p:txBody>
      </p:sp>
      <p:pic>
        <p:nvPicPr>
          <p:cNvPr id="18" name="object 18"/>
          <p:cNvPicPr/>
          <p:nvPr/>
        </p:nvPicPr>
        <p:blipFill>
          <a:blip r:embed="rId9" cstate="print"/>
          <a:stretch>
            <a:fillRect/>
          </a:stretch>
        </p:blipFill>
        <p:spPr>
          <a:xfrm>
            <a:off x="7137268" y="3810309"/>
            <a:ext cx="4481073" cy="2819715"/>
          </a:xfrm>
          <a:prstGeom prst="rect">
            <a:avLst/>
          </a:prstGeom>
        </p:spPr>
      </p:pic>
      <p:pic>
        <p:nvPicPr>
          <p:cNvPr id="19" name="object 19"/>
          <p:cNvPicPr/>
          <p:nvPr/>
        </p:nvPicPr>
        <p:blipFill>
          <a:blip r:embed="rId10" cstate="print"/>
          <a:stretch>
            <a:fillRect/>
          </a:stretch>
        </p:blipFill>
        <p:spPr>
          <a:xfrm>
            <a:off x="8451703" y="1887090"/>
            <a:ext cx="1612308" cy="1299069"/>
          </a:xfrm>
          <a:prstGeom prst="rect">
            <a:avLst/>
          </a:prstGeom>
        </p:spPr>
      </p:pic>
      <p:pic>
        <p:nvPicPr>
          <p:cNvPr id="20" name="object 20"/>
          <p:cNvPicPr/>
          <p:nvPr/>
        </p:nvPicPr>
        <p:blipFill>
          <a:blip r:embed="rId11" cstate="print"/>
          <a:stretch>
            <a:fillRect/>
          </a:stretch>
        </p:blipFill>
        <p:spPr>
          <a:xfrm>
            <a:off x="6520863" y="1774315"/>
            <a:ext cx="1597237" cy="1534691"/>
          </a:xfrm>
          <a:prstGeom prst="rect">
            <a:avLst/>
          </a:prstGeom>
        </p:spPr>
      </p:pic>
      <p:pic>
        <p:nvPicPr>
          <p:cNvPr id="21" name="object 21"/>
          <p:cNvPicPr/>
          <p:nvPr/>
        </p:nvPicPr>
        <p:blipFill>
          <a:blip r:embed="rId12" cstate="print"/>
          <a:stretch>
            <a:fillRect/>
          </a:stretch>
        </p:blipFill>
        <p:spPr>
          <a:xfrm>
            <a:off x="10597081" y="1747266"/>
            <a:ext cx="1110391" cy="1588844"/>
          </a:xfrm>
          <a:prstGeom prst="rect">
            <a:avLst/>
          </a:prstGeom>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016240" y="3609137"/>
            <a:ext cx="1619825" cy="1578812"/>
          </a:xfrm>
          <a:prstGeom prst="rect">
            <a:avLst/>
          </a:prstGeom>
        </p:spPr>
      </p:pic>
      <p:grpSp>
        <p:nvGrpSpPr>
          <p:cNvPr id="3" name="object 3"/>
          <p:cNvGrpSpPr/>
          <p:nvPr/>
        </p:nvGrpSpPr>
        <p:grpSpPr>
          <a:xfrm>
            <a:off x="1" y="201169"/>
            <a:ext cx="2308860" cy="1536700"/>
            <a:chOff x="0" y="150876"/>
            <a:chExt cx="1731645" cy="1152525"/>
          </a:xfrm>
        </p:grpSpPr>
        <p:pic>
          <p:nvPicPr>
            <p:cNvPr id="4" name="object 4"/>
            <p:cNvPicPr/>
            <p:nvPr/>
          </p:nvPicPr>
          <p:blipFill>
            <a:blip r:embed="rId3" cstate="print"/>
            <a:stretch>
              <a:fillRect/>
            </a:stretch>
          </p:blipFill>
          <p:spPr>
            <a:xfrm>
              <a:off x="0" y="225535"/>
              <a:ext cx="1388373" cy="848900"/>
            </a:xfrm>
            <a:prstGeom prst="rect">
              <a:avLst/>
            </a:prstGeom>
          </p:spPr>
        </p:pic>
        <p:pic>
          <p:nvPicPr>
            <p:cNvPr id="5" name="object 5"/>
            <p:cNvPicPr/>
            <p:nvPr/>
          </p:nvPicPr>
          <p:blipFill>
            <a:blip r:embed="rId4" cstate="print"/>
            <a:stretch>
              <a:fillRect/>
            </a:stretch>
          </p:blipFill>
          <p:spPr>
            <a:xfrm>
              <a:off x="0" y="150876"/>
              <a:ext cx="1731264" cy="1152144"/>
            </a:xfrm>
            <a:prstGeom prst="rect">
              <a:avLst/>
            </a:prstGeom>
          </p:spPr>
        </p:pic>
        <p:pic>
          <p:nvPicPr>
            <p:cNvPr id="6" name="object 6"/>
            <p:cNvPicPr/>
            <p:nvPr/>
          </p:nvPicPr>
          <p:blipFill>
            <a:blip r:embed="rId5" cstate="print"/>
            <a:stretch>
              <a:fillRect/>
            </a:stretch>
          </p:blipFill>
          <p:spPr>
            <a:xfrm>
              <a:off x="0" y="244043"/>
              <a:ext cx="1349375" cy="772718"/>
            </a:xfrm>
            <a:prstGeom prst="rect">
              <a:avLst/>
            </a:prstGeom>
          </p:spPr>
        </p:pic>
      </p:grpSp>
      <p:sp>
        <p:nvSpPr>
          <p:cNvPr id="7" name="object 7"/>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8" name="object 8"/>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機械安全</a:t>
            </a:r>
          </a:p>
        </p:txBody>
      </p:sp>
      <p:pic>
        <p:nvPicPr>
          <p:cNvPr id="9" name="object 9"/>
          <p:cNvPicPr/>
          <p:nvPr/>
        </p:nvPicPr>
        <p:blipFill>
          <a:blip r:embed="rId6" cstate="print"/>
          <a:stretch>
            <a:fillRect/>
          </a:stretch>
        </p:blipFill>
        <p:spPr>
          <a:xfrm>
            <a:off x="8880347" y="5181379"/>
            <a:ext cx="1806108" cy="1488388"/>
          </a:xfrm>
          <a:prstGeom prst="rect">
            <a:avLst/>
          </a:prstGeom>
        </p:spPr>
      </p:pic>
      <p:sp>
        <p:nvSpPr>
          <p:cNvPr id="10" name="object 10"/>
          <p:cNvSpPr txBox="1"/>
          <p:nvPr/>
        </p:nvSpPr>
        <p:spPr>
          <a:xfrm>
            <a:off x="417915" y="1627733"/>
            <a:ext cx="10620587" cy="4699919"/>
          </a:xfrm>
          <a:prstGeom prst="rect">
            <a:avLst/>
          </a:prstGeom>
        </p:spPr>
        <p:txBody>
          <a:bodyPr vert="horz" wrap="square" lIns="0" tIns="16933" rIns="0" bIns="0" rtlCol="0">
            <a:spAutoFit/>
          </a:bodyPr>
          <a:lstStyle/>
          <a:p>
            <a:pPr marL="443642" indent="-426709">
              <a:spcBef>
                <a:spcPts val="133"/>
              </a:spcBef>
              <a:buClr>
                <a:srgbClr val="C0504D"/>
              </a:buClr>
              <a:buSzPct val="60416"/>
              <a:buFont typeface="Wingdings"/>
              <a:buChar char=""/>
              <a:tabLst>
                <a:tab pos="442796" algn="l"/>
                <a:tab pos="443642" algn="l"/>
              </a:tabLst>
            </a:pPr>
            <a:r>
              <a:rPr sz="3200" spc="-20" dirty="0">
                <a:latin typeface="微軟正黑體"/>
                <a:cs typeface="微軟正黑體"/>
              </a:rPr>
              <a:t>機械事故不只會發生在設備人員身上，當其他人員經過廠</a:t>
            </a:r>
            <a:endParaRPr sz="3200">
              <a:latin typeface="微軟正黑體"/>
              <a:cs typeface="微軟正黑體"/>
            </a:endParaRPr>
          </a:p>
          <a:p>
            <a:pPr marL="443642"/>
            <a:r>
              <a:rPr sz="3200" spc="-7" dirty="0">
                <a:latin typeface="微軟正黑體"/>
                <a:cs typeface="微軟正黑體"/>
              </a:rPr>
              <a:t>內加工區或倉庫時，也要留意附近之機械：</a:t>
            </a:r>
            <a:endParaRPr sz="3200">
              <a:latin typeface="微軟正黑體"/>
              <a:cs typeface="微軟正黑體"/>
            </a:endParaRPr>
          </a:p>
          <a:p>
            <a:pPr marL="676470" lvl="1" indent="-248914">
              <a:spcBef>
                <a:spcPts val="3280"/>
              </a:spcBef>
              <a:buClr>
                <a:srgbClr val="943735"/>
              </a:buClr>
              <a:buFont typeface="Arial"/>
              <a:buChar char="•"/>
              <a:tabLst>
                <a:tab pos="677316" algn="l"/>
              </a:tabLst>
            </a:pPr>
            <a:r>
              <a:rPr sz="3200" spc="-7" dirty="0">
                <a:latin typeface="微軟正黑體"/>
                <a:cs typeface="微軟正黑體"/>
              </a:rPr>
              <a:t>鬆垮的衣衫可能被機械捲入。</a:t>
            </a:r>
            <a:endParaRPr sz="3200">
              <a:latin typeface="微軟正黑體"/>
              <a:cs typeface="微軟正黑體"/>
            </a:endParaRPr>
          </a:p>
          <a:p>
            <a:pPr marL="676470" marR="3024218" lvl="1" indent="-248067">
              <a:lnSpc>
                <a:spcPct val="120000"/>
              </a:lnSpc>
              <a:spcBef>
                <a:spcPts val="1600"/>
              </a:spcBef>
              <a:buClr>
                <a:srgbClr val="943735"/>
              </a:buClr>
              <a:buFont typeface="Arial"/>
              <a:buChar char="•"/>
              <a:tabLst>
                <a:tab pos="677316" algn="l"/>
              </a:tabLst>
            </a:pPr>
            <a:r>
              <a:rPr sz="3200" spc="-7" dirty="0">
                <a:latin typeface="微軟正黑體"/>
                <a:cs typeface="微軟正黑體"/>
              </a:rPr>
              <a:t>被異物絆倒時，可能正好壓到操作中之機械開關而造成災害。</a:t>
            </a:r>
            <a:endParaRPr sz="3200">
              <a:latin typeface="微軟正黑體"/>
              <a:cs typeface="微軟正黑體"/>
            </a:endParaRPr>
          </a:p>
          <a:p>
            <a:pPr marL="676470" lvl="1" indent="-248914">
              <a:spcBef>
                <a:spcPts val="2373"/>
              </a:spcBef>
              <a:buClr>
                <a:srgbClr val="943735"/>
              </a:buClr>
              <a:buFont typeface="Arial"/>
              <a:buChar char="•"/>
              <a:tabLst>
                <a:tab pos="677316" algn="l"/>
              </a:tabLst>
            </a:pPr>
            <a:r>
              <a:rPr sz="3200" spc="-20" dirty="0">
                <a:latin typeface="微軟正黑體"/>
                <a:cs typeface="微軟正黑體"/>
              </a:rPr>
              <a:t>不可穿戴項鍊、領帶、圍巾或鬆垮衣物，</a:t>
            </a:r>
            <a:endParaRPr sz="3200">
              <a:latin typeface="微軟正黑體"/>
              <a:cs typeface="微軟正黑體"/>
            </a:endParaRPr>
          </a:p>
          <a:p>
            <a:pPr marL="676470">
              <a:spcBef>
                <a:spcPts val="767"/>
              </a:spcBef>
            </a:pPr>
            <a:r>
              <a:rPr sz="3200" spc="-7" dirty="0">
                <a:latin typeface="微軟正黑體"/>
                <a:cs typeface="微軟正黑體"/>
              </a:rPr>
              <a:t>長髮應繫起，以避免被機械捲入。</a:t>
            </a:r>
            <a:endParaRPr sz="3200">
              <a:latin typeface="微軟正黑體"/>
              <a:cs typeface="微軟正黑體"/>
            </a:endParaRPr>
          </a:p>
        </p:txBody>
      </p:sp>
      <p:pic>
        <p:nvPicPr>
          <p:cNvPr id="11" name="object 11"/>
          <p:cNvPicPr/>
          <p:nvPr/>
        </p:nvPicPr>
        <p:blipFill>
          <a:blip r:embed="rId7" cstate="print"/>
          <a:stretch>
            <a:fillRect/>
          </a:stretch>
        </p:blipFill>
        <p:spPr>
          <a:xfrm>
            <a:off x="6696626" y="2566331"/>
            <a:ext cx="1319580" cy="1342728"/>
          </a:xfrm>
          <a:prstGeom prst="rect">
            <a:avLst/>
          </a:prstGeom>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機械安全</a:t>
            </a:r>
          </a:p>
        </p:txBody>
      </p:sp>
      <p:sp>
        <p:nvSpPr>
          <p:cNvPr id="8" name="object 8"/>
          <p:cNvSpPr txBox="1"/>
          <p:nvPr/>
        </p:nvSpPr>
        <p:spPr>
          <a:xfrm>
            <a:off x="417915" y="1538163"/>
            <a:ext cx="5337387" cy="2142617"/>
          </a:xfrm>
          <a:prstGeom prst="rect">
            <a:avLst/>
          </a:prstGeom>
        </p:spPr>
        <p:txBody>
          <a:bodyPr vert="horz" wrap="square" lIns="0" tIns="16933" rIns="0" bIns="0" rtlCol="0">
            <a:spAutoFit/>
          </a:bodyPr>
          <a:lstStyle/>
          <a:p>
            <a:pPr marL="443642" marR="6773" indent="-426709" algn="just">
              <a:lnSpc>
                <a:spcPct val="150100"/>
              </a:lnSpc>
              <a:spcBef>
                <a:spcPts val="133"/>
              </a:spcBef>
              <a:buClr>
                <a:srgbClr val="C0504D"/>
              </a:buClr>
              <a:buSzPct val="60416"/>
              <a:buFont typeface="Wingdings"/>
              <a:buChar char=""/>
              <a:tabLst>
                <a:tab pos="443642" algn="l"/>
              </a:tabLst>
            </a:pPr>
            <a:r>
              <a:rPr sz="3200" spc="-20" dirty="0">
                <a:latin typeface="微軟正黑體"/>
                <a:cs typeface="微軟正黑體"/>
              </a:rPr>
              <a:t>經過廠內工作區，也要留意</a:t>
            </a:r>
            <a:r>
              <a:rPr sz="3200" spc="-7" dirty="0">
                <a:latin typeface="微軟正黑體"/>
                <a:cs typeface="微軟正黑體"/>
              </a:rPr>
              <a:t>地面定位標線，避免誤入作</a:t>
            </a:r>
            <a:r>
              <a:rPr sz="3200" spc="-27" dirty="0">
                <a:latin typeface="微軟正黑體"/>
                <a:cs typeface="微軟正黑體"/>
              </a:rPr>
              <a:t>業區域。</a:t>
            </a:r>
            <a:endParaRPr sz="3200">
              <a:latin typeface="微軟正黑體"/>
              <a:cs typeface="微軟正黑體"/>
            </a:endParaRPr>
          </a:p>
        </p:txBody>
      </p:sp>
      <p:pic>
        <p:nvPicPr>
          <p:cNvPr id="9" name="object 9"/>
          <p:cNvPicPr/>
          <p:nvPr/>
        </p:nvPicPr>
        <p:blipFill>
          <a:blip r:embed="rId5" cstate="print"/>
          <a:stretch>
            <a:fillRect/>
          </a:stretch>
        </p:blipFill>
        <p:spPr>
          <a:xfrm>
            <a:off x="6879336" y="346744"/>
            <a:ext cx="3066627" cy="6250601"/>
          </a:xfrm>
          <a:prstGeom prst="rect">
            <a:avLst/>
          </a:prstGeom>
        </p:spPr>
      </p:pic>
      <p:sp>
        <p:nvSpPr>
          <p:cNvPr id="10" name="object 10"/>
          <p:cNvSpPr txBox="1"/>
          <p:nvPr/>
        </p:nvSpPr>
        <p:spPr>
          <a:xfrm>
            <a:off x="5466249" y="4853364"/>
            <a:ext cx="1531620" cy="755762"/>
          </a:xfrm>
          <a:prstGeom prst="rect">
            <a:avLst/>
          </a:prstGeom>
        </p:spPr>
        <p:txBody>
          <a:bodyPr vert="horz" wrap="square" lIns="0" tIns="16933" rIns="0" bIns="0" rtlCol="0">
            <a:spAutoFit/>
          </a:bodyPr>
          <a:lstStyle/>
          <a:p>
            <a:pPr marL="449569" marR="6773" indent="-433482">
              <a:spcBef>
                <a:spcPts val="133"/>
              </a:spcBef>
            </a:pPr>
            <a:r>
              <a:rPr b="1" spc="-13" dirty="0">
                <a:solidFill>
                  <a:srgbClr val="FF0000"/>
                </a:solidFill>
                <a:latin typeface="微軟正黑體"/>
                <a:cs typeface="微軟正黑體"/>
              </a:rPr>
              <a:t>Operation </a:t>
            </a:r>
            <a:r>
              <a:rPr b="1" spc="-27" dirty="0">
                <a:solidFill>
                  <a:srgbClr val="FF0000"/>
                </a:solidFill>
                <a:latin typeface="微軟正黑體"/>
                <a:cs typeface="微軟正黑體"/>
              </a:rPr>
              <a:t>area</a:t>
            </a:r>
            <a:endParaRPr>
              <a:latin typeface="微軟正黑體"/>
              <a:cs typeface="微軟正黑體"/>
            </a:endParaRPr>
          </a:p>
        </p:txBody>
      </p:sp>
      <p:grpSp>
        <p:nvGrpSpPr>
          <p:cNvPr id="11" name="object 11"/>
          <p:cNvGrpSpPr/>
          <p:nvPr/>
        </p:nvGrpSpPr>
        <p:grpSpPr>
          <a:xfrm>
            <a:off x="8150353" y="4145280"/>
            <a:ext cx="683260" cy="900853"/>
            <a:chOff x="6112764" y="3108960"/>
            <a:chExt cx="512445" cy="675640"/>
          </a:xfrm>
        </p:grpSpPr>
        <p:pic>
          <p:nvPicPr>
            <p:cNvPr id="12" name="object 12"/>
            <p:cNvPicPr/>
            <p:nvPr/>
          </p:nvPicPr>
          <p:blipFill>
            <a:blip r:embed="rId6" cstate="print"/>
            <a:stretch>
              <a:fillRect/>
            </a:stretch>
          </p:blipFill>
          <p:spPr>
            <a:xfrm>
              <a:off x="6112764" y="3108960"/>
              <a:ext cx="512063" cy="675131"/>
            </a:xfrm>
            <a:prstGeom prst="rect">
              <a:avLst/>
            </a:prstGeom>
          </p:spPr>
        </p:pic>
        <p:pic>
          <p:nvPicPr>
            <p:cNvPr id="13" name="object 13"/>
            <p:cNvPicPr/>
            <p:nvPr/>
          </p:nvPicPr>
          <p:blipFill>
            <a:blip r:embed="rId7" cstate="print"/>
            <a:stretch>
              <a:fillRect/>
            </a:stretch>
          </p:blipFill>
          <p:spPr>
            <a:xfrm>
              <a:off x="6167120" y="3135757"/>
              <a:ext cx="403225" cy="578104"/>
            </a:xfrm>
            <a:prstGeom prst="rect">
              <a:avLst/>
            </a:prstGeom>
          </p:spPr>
        </p:pic>
        <p:sp>
          <p:nvSpPr>
            <p:cNvPr id="14" name="object 14"/>
            <p:cNvSpPr/>
            <p:nvPr/>
          </p:nvSpPr>
          <p:spPr>
            <a:xfrm>
              <a:off x="6167120" y="3135757"/>
              <a:ext cx="403225" cy="578485"/>
            </a:xfrm>
            <a:custGeom>
              <a:avLst/>
              <a:gdLst/>
              <a:ahLst/>
              <a:cxnLst/>
              <a:rect l="l" t="t" r="r" b="b"/>
              <a:pathLst>
                <a:path w="403225" h="578485">
                  <a:moveTo>
                    <a:pt x="0" y="201549"/>
                  </a:moveTo>
                  <a:lnTo>
                    <a:pt x="201675" y="0"/>
                  </a:lnTo>
                  <a:lnTo>
                    <a:pt x="403225" y="201549"/>
                  </a:lnTo>
                  <a:lnTo>
                    <a:pt x="302387" y="201549"/>
                  </a:lnTo>
                  <a:lnTo>
                    <a:pt x="302387" y="578104"/>
                  </a:lnTo>
                  <a:lnTo>
                    <a:pt x="100837" y="578104"/>
                  </a:lnTo>
                  <a:lnTo>
                    <a:pt x="100837" y="201549"/>
                  </a:lnTo>
                  <a:lnTo>
                    <a:pt x="0" y="201549"/>
                  </a:lnTo>
                  <a:close/>
                </a:path>
              </a:pathLst>
            </a:custGeom>
            <a:ln w="9525">
              <a:solidFill>
                <a:srgbClr val="BD4A47"/>
              </a:solidFill>
            </a:ln>
          </p:spPr>
          <p:txBody>
            <a:bodyPr wrap="square" lIns="0" tIns="0" rIns="0" bIns="0" rtlCol="0"/>
            <a:lstStyle/>
            <a:p>
              <a:endParaRPr sz="3200"/>
            </a:p>
          </p:txBody>
        </p:sp>
      </p:grpSp>
      <p:sp>
        <p:nvSpPr>
          <p:cNvPr id="15" name="object 15"/>
          <p:cNvSpPr txBox="1"/>
          <p:nvPr/>
        </p:nvSpPr>
        <p:spPr>
          <a:xfrm>
            <a:off x="8050446" y="5198804"/>
            <a:ext cx="1337733" cy="386430"/>
          </a:xfrm>
          <a:prstGeom prst="rect">
            <a:avLst/>
          </a:prstGeom>
        </p:spPr>
        <p:txBody>
          <a:bodyPr vert="horz" wrap="square" lIns="0" tIns="16933" rIns="0" bIns="0" rtlCol="0">
            <a:spAutoFit/>
          </a:bodyPr>
          <a:lstStyle/>
          <a:p>
            <a:pPr marL="16933">
              <a:spcBef>
                <a:spcPts val="133"/>
              </a:spcBef>
            </a:pPr>
            <a:r>
              <a:rPr b="1" spc="-13" dirty="0">
                <a:latin typeface="微軟正黑體"/>
                <a:cs typeface="微軟正黑體"/>
              </a:rPr>
              <a:t>Sidewalk</a:t>
            </a:r>
            <a:endParaRPr>
              <a:latin typeface="微軟正黑體"/>
              <a:cs typeface="微軟正黑體"/>
            </a:endParaRPr>
          </a:p>
        </p:txBody>
      </p:sp>
      <p:sp>
        <p:nvSpPr>
          <p:cNvPr id="16" name="object 16"/>
          <p:cNvSpPr txBox="1"/>
          <p:nvPr/>
        </p:nvSpPr>
        <p:spPr>
          <a:xfrm>
            <a:off x="9804570" y="4685453"/>
            <a:ext cx="1531620" cy="755762"/>
          </a:xfrm>
          <a:prstGeom prst="rect">
            <a:avLst/>
          </a:prstGeom>
        </p:spPr>
        <p:txBody>
          <a:bodyPr vert="horz" wrap="square" lIns="0" tIns="16933" rIns="0" bIns="0" rtlCol="0">
            <a:spAutoFit/>
          </a:bodyPr>
          <a:lstStyle/>
          <a:p>
            <a:pPr marL="449569" marR="6773" indent="-433482">
              <a:spcBef>
                <a:spcPts val="133"/>
              </a:spcBef>
            </a:pPr>
            <a:r>
              <a:rPr b="1" spc="-13" dirty="0">
                <a:solidFill>
                  <a:srgbClr val="FF0000"/>
                </a:solidFill>
                <a:latin typeface="微軟正黑體"/>
                <a:cs typeface="微軟正黑體"/>
              </a:rPr>
              <a:t>Operation </a:t>
            </a:r>
            <a:r>
              <a:rPr b="1" spc="-27" dirty="0">
                <a:solidFill>
                  <a:srgbClr val="FF0000"/>
                </a:solidFill>
                <a:latin typeface="微軟正黑體"/>
                <a:cs typeface="微軟正黑體"/>
              </a:rPr>
              <a:t>area</a:t>
            </a:r>
            <a:endParaRPr>
              <a:latin typeface="微軟正黑體"/>
              <a:cs typeface="微軟正黑體"/>
            </a:endParaRPr>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B1.2</a:t>
            </a:r>
            <a:endParaRPr sz="5333">
              <a:latin typeface="Microsoft YaHei"/>
              <a:cs typeface="Microsoft YaHei"/>
            </a:endParaRPr>
          </a:p>
        </p:txBody>
      </p:sp>
      <p:sp>
        <p:nvSpPr>
          <p:cNvPr id="7" name="object 7"/>
          <p:cNvSpPr txBox="1">
            <a:spLocks noGrp="1"/>
          </p:cNvSpPr>
          <p:nvPr>
            <p:ph type="title"/>
          </p:nvPr>
        </p:nvSpPr>
        <p:spPr>
          <a:xfrm>
            <a:off x="1904493" y="525217"/>
            <a:ext cx="4948767"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推動承攬商職安衛管理</a:t>
            </a:r>
          </a:p>
        </p:txBody>
      </p:sp>
      <p:grpSp>
        <p:nvGrpSpPr>
          <p:cNvPr id="8" name="object 8"/>
          <p:cNvGrpSpPr/>
          <p:nvPr/>
        </p:nvGrpSpPr>
        <p:grpSpPr>
          <a:xfrm>
            <a:off x="355464" y="5295696"/>
            <a:ext cx="11137053" cy="531707"/>
            <a:chOff x="266598" y="3971772"/>
            <a:chExt cx="8352790" cy="398780"/>
          </a:xfrm>
        </p:grpSpPr>
        <p:sp>
          <p:nvSpPr>
            <p:cNvPr id="9" name="object 9"/>
            <p:cNvSpPr/>
            <p:nvPr/>
          </p:nvSpPr>
          <p:spPr>
            <a:xfrm>
              <a:off x="279298" y="3986060"/>
              <a:ext cx="2974975" cy="370205"/>
            </a:xfrm>
            <a:custGeom>
              <a:avLst/>
              <a:gdLst/>
              <a:ahLst/>
              <a:cxnLst/>
              <a:rect l="l" t="t" r="r" b="b"/>
              <a:pathLst>
                <a:path w="2974975" h="370204">
                  <a:moveTo>
                    <a:pt x="2974848" y="0"/>
                  </a:moveTo>
                  <a:lnTo>
                    <a:pt x="0" y="0"/>
                  </a:lnTo>
                  <a:lnTo>
                    <a:pt x="0" y="369887"/>
                  </a:lnTo>
                  <a:lnTo>
                    <a:pt x="2974848" y="369887"/>
                  </a:lnTo>
                  <a:lnTo>
                    <a:pt x="2974848" y="0"/>
                  </a:lnTo>
                  <a:close/>
                </a:path>
              </a:pathLst>
            </a:custGeom>
            <a:solidFill>
              <a:srgbClr val="943735"/>
            </a:solidFill>
          </p:spPr>
          <p:txBody>
            <a:bodyPr wrap="square" lIns="0" tIns="0" rIns="0" bIns="0" rtlCol="0"/>
            <a:lstStyle/>
            <a:p>
              <a:endParaRPr sz="3200"/>
            </a:p>
          </p:txBody>
        </p:sp>
        <p:sp>
          <p:nvSpPr>
            <p:cNvPr id="10" name="object 10"/>
            <p:cNvSpPr/>
            <p:nvPr/>
          </p:nvSpPr>
          <p:spPr>
            <a:xfrm>
              <a:off x="279298" y="3986060"/>
              <a:ext cx="2974975" cy="370205"/>
            </a:xfrm>
            <a:custGeom>
              <a:avLst/>
              <a:gdLst/>
              <a:ahLst/>
              <a:cxnLst/>
              <a:rect l="l" t="t" r="r" b="b"/>
              <a:pathLst>
                <a:path w="2974975" h="370204">
                  <a:moveTo>
                    <a:pt x="0" y="369887"/>
                  </a:moveTo>
                  <a:lnTo>
                    <a:pt x="2974848" y="369887"/>
                  </a:lnTo>
                  <a:lnTo>
                    <a:pt x="2974848" y="0"/>
                  </a:lnTo>
                  <a:lnTo>
                    <a:pt x="0" y="0"/>
                  </a:lnTo>
                  <a:lnTo>
                    <a:pt x="0" y="369887"/>
                  </a:lnTo>
                  <a:close/>
                </a:path>
              </a:pathLst>
            </a:custGeom>
            <a:ln w="25400">
              <a:solidFill>
                <a:srgbClr val="943735"/>
              </a:solidFill>
            </a:ln>
          </p:spPr>
          <p:txBody>
            <a:bodyPr wrap="square" lIns="0" tIns="0" rIns="0" bIns="0" rtlCol="0"/>
            <a:lstStyle/>
            <a:p>
              <a:endParaRPr sz="3200"/>
            </a:p>
          </p:txBody>
        </p:sp>
        <p:sp>
          <p:nvSpPr>
            <p:cNvPr id="11" name="object 11"/>
            <p:cNvSpPr/>
            <p:nvPr/>
          </p:nvSpPr>
          <p:spPr>
            <a:xfrm>
              <a:off x="3339464" y="3986060"/>
              <a:ext cx="5265420" cy="370205"/>
            </a:xfrm>
            <a:custGeom>
              <a:avLst/>
              <a:gdLst/>
              <a:ahLst/>
              <a:cxnLst/>
              <a:rect l="l" t="t" r="r" b="b"/>
              <a:pathLst>
                <a:path w="5265420" h="370204">
                  <a:moveTo>
                    <a:pt x="0" y="369887"/>
                  </a:moveTo>
                  <a:lnTo>
                    <a:pt x="5265039" y="369887"/>
                  </a:lnTo>
                  <a:lnTo>
                    <a:pt x="5265039" y="0"/>
                  </a:lnTo>
                  <a:lnTo>
                    <a:pt x="0" y="0"/>
                  </a:lnTo>
                  <a:lnTo>
                    <a:pt x="0" y="369887"/>
                  </a:lnTo>
                  <a:close/>
                </a:path>
              </a:pathLst>
            </a:custGeom>
            <a:ln w="28575">
              <a:solidFill>
                <a:srgbClr val="C0504D"/>
              </a:solidFill>
            </a:ln>
          </p:spPr>
          <p:txBody>
            <a:bodyPr wrap="square" lIns="0" tIns="0" rIns="0" bIns="0" rtlCol="0"/>
            <a:lstStyle/>
            <a:p>
              <a:endParaRPr sz="3200"/>
            </a:p>
          </p:txBody>
        </p:sp>
      </p:grpSp>
      <p:sp>
        <p:nvSpPr>
          <p:cNvPr id="12" name="object 12"/>
          <p:cNvSpPr txBox="1"/>
          <p:nvPr/>
        </p:nvSpPr>
        <p:spPr>
          <a:xfrm>
            <a:off x="4471670" y="5354862"/>
            <a:ext cx="6982460" cy="386430"/>
          </a:xfrm>
          <a:prstGeom prst="rect">
            <a:avLst/>
          </a:prstGeom>
        </p:spPr>
        <p:txBody>
          <a:bodyPr vert="horz" wrap="square" lIns="0" tIns="16933" rIns="0" bIns="0" rtlCol="0">
            <a:spAutoFit/>
          </a:bodyPr>
          <a:lstStyle/>
          <a:p>
            <a:pPr marL="103291">
              <a:spcBef>
                <a:spcPts val="133"/>
              </a:spcBef>
            </a:pPr>
            <a:r>
              <a:rPr spc="-7" dirty="0">
                <a:latin typeface="微軟正黑體"/>
                <a:cs typeface="微軟正黑體"/>
              </a:rPr>
              <a:t>請承攬商每位入廠的施工者簽名</a:t>
            </a:r>
            <a:endParaRPr>
              <a:latin typeface="微軟正黑體"/>
              <a:cs typeface="微軟正黑體"/>
            </a:endParaRPr>
          </a:p>
        </p:txBody>
      </p:sp>
      <p:grpSp>
        <p:nvGrpSpPr>
          <p:cNvPr id="13" name="object 13"/>
          <p:cNvGrpSpPr/>
          <p:nvPr/>
        </p:nvGrpSpPr>
        <p:grpSpPr>
          <a:xfrm>
            <a:off x="355464" y="5856613"/>
            <a:ext cx="11137053" cy="533400"/>
            <a:chOff x="266598" y="4392460"/>
            <a:chExt cx="8352790" cy="400050"/>
          </a:xfrm>
        </p:grpSpPr>
        <p:sp>
          <p:nvSpPr>
            <p:cNvPr id="14" name="object 14"/>
            <p:cNvSpPr/>
            <p:nvPr/>
          </p:nvSpPr>
          <p:spPr>
            <a:xfrm>
              <a:off x="279298" y="4406747"/>
              <a:ext cx="2974975" cy="371475"/>
            </a:xfrm>
            <a:custGeom>
              <a:avLst/>
              <a:gdLst/>
              <a:ahLst/>
              <a:cxnLst/>
              <a:rect l="l" t="t" r="r" b="b"/>
              <a:pathLst>
                <a:path w="2974975" h="371475">
                  <a:moveTo>
                    <a:pt x="2974848" y="0"/>
                  </a:moveTo>
                  <a:lnTo>
                    <a:pt x="0" y="0"/>
                  </a:lnTo>
                  <a:lnTo>
                    <a:pt x="0" y="371475"/>
                  </a:lnTo>
                  <a:lnTo>
                    <a:pt x="2974848" y="371475"/>
                  </a:lnTo>
                  <a:lnTo>
                    <a:pt x="2974848" y="0"/>
                  </a:lnTo>
                  <a:close/>
                </a:path>
              </a:pathLst>
            </a:custGeom>
            <a:solidFill>
              <a:srgbClr val="943735"/>
            </a:solidFill>
          </p:spPr>
          <p:txBody>
            <a:bodyPr wrap="square" lIns="0" tIns="0" rIns="0" bIns="0" rtlCol="0"/>
            <a:lstStyle/>
            <a:p>
              <a:endParaRPr sz="3200"/>
            </a:p>
          </p:txBody>
        </p:sp>
        <p:sp>
          <p:nvSpPr>
            <p:cNvPr id="15" name="object 15"/>
            <p:cNvSpPr/>
            <p:nvPr/>
          </p:nvSpPr>
          <p:spPr>
            <a:xfrm>
              <a:off x="279298" y="4406747"/>
              <a:ext cx="2974975" cy="371475"/>
            </a:xfrm>
            <a:custGeom>
              <a:avLst/>
              <a:gdLst/>
              <a:ahLst/>
              <a:cxnLst/>
              <a:rect l="l" t="t" r="r" b="b"/>
              <a:pathLst>
                <a:path w="2974975" h="371475">
                  <a:moveTo>
                    <a:pt x="0" y="371475"/>
                  </a:moveTo>
                  <a:lnTo>
                    <a:pt x="2974848" y="371475"/>
                  </a:lnTo>
                  <a:lnTo>
                    <a:pt x="2974848" y="0"/>
                  </a:lnTo>
                  <a:lnTo>
                    <a:pt x="0" y="0"/>
                  </a:lnTo>
                  <a:lnTo>
                    <a:pt x="0" y="371475"/>
                  </a:lnTo>
                  <a:close/>
                </a:path>
              </a:pathLst>
            </a:custGeom>
            <a:ln w="25400">
              <a:solidFill>
                <a:srgbClr val="943735"/>
              </a:solidFill>
            </a:ln>
          </p:spPr>
          <p:txBody>
            <a:bodyPr wrap="square" lIns="0" tIns="0" rIns="0" bIns="0" rtlCol="0"/>
            <a:lstStyle/>
            <a:p>
              <a:endParaRPr sz="3200"/>
            </a:p>
          </p:txBody>
        </p:sp>
        <p:sp>
          <p:nvSpPr>
            <p:cNvPr id="16" name="object 16"/>
            <p:cNvSpPr/>
            <p:nvPr/>
          </p:nvSpPr>
          <p:spPr>
            <a:xfrm>
              <a:off x="3339464" y="4406747"/>
              <a:ext cx="5265420" cy="371475"/>
            </a:xfrm>
            <a:custGeom>
              <a:avLst/>
              <a:gdLst/>
              <a:ahLst/>
              <a:cxnLst/>
              <a:rect l="l" t="t" r="r" b="b"/>
              <a:pathLst>
                <a:path w="5265420" h="371475">
                  <a:moveTo>
                    <a:pt x="0" y="371475"/>
                  </a:moveTo>
                  <a:lnTo>
                    <a:pt x="5265039" y="371475"/>
                  </a:lnTo>
                  <a:lnTo>
                    <a:pt x="5265039" y="0"/>
                  </a:lnTo>
                  <a:lnTo>
                    <a:pt x="0" y="0"/>
                  </a:lnTo>
                  <a:lnTo>
                    <a:pt x="0" y="371475"/>
                  </a:lnTo>
                  <a:close/>
                </a:path>
              </a:pathLst>
            </a:custGeom>
            <a:ln w="28575">
              <a:solidFill>
                <a:srgbClr val="C0504D"/>
              </a:solidFill>
            </a:ln>
          </p:spPr>
          <p:txBody>
            <a:bodyPr wrap="square" lIns="0" tIns="0" rIns="0" bIns="0" rtlCol="0"/>
            <a:lstStyle/>
            <a:p>
              <a:endParaRPr sz="3200"/>
            </a:p>
          </p:txBody>
        </p:sp>
      </p:grpSp>
      <p:sp>
        <p:nvSpPr>
          <p:cNvPr id="17" name="object 17"/>
          <p:cNvSpPr txBox="1"/>
          <p:nvPr/>
        </p:nvSpPr>
        <p:spPr>
          <a:xfrm>
            <a:off x="4471670" y="5916912"/>
            <a:ext cx="6982460" cy="386430"/>
          </a:xfrm>
          <a:prstGeom prst="rect">
            <a:avLst/>
          </a:prstGeom>
        </p:spPr>
        <p:txBody>
          <a:bodyPr vert="horz" wrap="square" lIns="0" tIns="16933" rIns="0" bIns="0" rtlCol="0">
            <a:spAutoFit/>
          </a:bodyPr>
          <a:lstStyle/>
          <a:p>
            <a:pPr marL="103291">
              <a:spcBef>
                <a:spcPts val="133"/>
              </a:spcBef>
            </a:pPr>
            <a:r>
              <a:rPr spc="-7" dirty="0">
                <a:latin typeface="微軟正黑體"/>
                <a:cs typeface="微軟正黑體"/>
              </a:rPr>
              <a:t>請發包單位會同廠商填寫</a:t>
            </a:r>
            <a:endParaRPr>
              <a:latin typeface="微軟正黑體"/>
              <a:cs typeface="微軟正黑體"/>
            </a:endParaRPr>
          </a:p>
        </p:txBody>
      </p:sp>
      <p:grpSp>
        <p:nvGrpSpPr>
          <p:cNvPr id="18" name="object 18"/>
          <p:cNvGrpSpPr/>
          <p:nvPr/>
        </p:nvGrpSpPr>
        <p:grpSpPr>
          <a:xfrm>
            <a:off x="355465" y="4734781"/>
            <a:ext cx="4000500" cy="529167"/>
            <a:chOff x="266598" y="3551085"/>
            <a:chExt cx="3000375" cy="396875"/>
          </a:xfrm>
        </p:grpSpPr>
        <p:sp>
          <p:nvSpPr>
            <p:cNvPr id="19" name="object 19"/>
            <p:cNvSpPr/>
            <p:nvPr/>
          </p:nvSpPr>
          <p:spPr>
            <a:xfrm>
              <a:off x="279298" y="3563785"/>
              <a:ext cx="2974975" cy="371475"/>
            </a:xfrm>
            <a:custGeom>
              <a:avLst/>
              <a:gdLst/>
              <a:ahLst/>
              <a:cxnLst/>
              <a:rect l="l" t="t" r="r" b="b"/>
              <a:pathLst>
                <a:path w="2974975" h="371475">
                  <a:moveTo>
                    <a:pt x="2974848" y="0"/>
                  </a:moveTo>
                  <a:lnTo>
                    <a:pt x="0" y="0"/>
                  </a:lnTo>
                  <a:lnTo>
                    <a:pt x="0" y="371475"/>
                  </a:lnTo>
                  <a:lnTo>
                    <a:pt x="2974848" y="371475"/>
                  </a:lnTo>
                  <a:lnTo>
                    <a:pt x="2974848" y="0"/>
                  </a:lnTo>
                  <a:close/>
                </a:path>
              </a:pathLst>
            </a:custGeom>
            <a:solidFill>
              <a:srgbClr val="943735"/>
            </a:solidFill>
          </p:spPr>
          <p:txBody>
            <a:bodyPr wrap="square" lIns="0" tIns="0" rIns="0" bIns="0" rtlCol="0"/>
            <a:lstStyle/>
            <a:p>
              <a:endParaRPr sz="3200"/>
            </a:p>
          </p:txBody>
        </p:sp>
        <p:sp>
          <p:nvSpPr>
            <p:cNvPr id="20" name="object 20"/>
            <p:cNvSpPr/>
            <p:nvPr/>
          </p:nvSpPr>
          <p:spPr>
            <a:xfrm>
              <a:off x="279298" y="3563785"/>
              <a:ext cx="2974975" cy="371475"/>
            </a:xfrm>
            <a:custGeom>
              <a:avLst/>
              <a:gdLst/>
              <a:ahLst/>
              <a:cxnLst/>
              <a:rect l="l" t="t" r="r" b="b"/>
              <a:pathLst>
                <a:path w="2974975" h="371475">
                  <a:moveTo>
                    <a:pt x="0" y="371475"/>
                  </a:moveTo>
                  <a:lnTo>
                    <a:pt x="2974848" y="371475"/>
                  </a:lnTo>
                  <a:lnTo>
                    <a:pt x="2974848" y="0"/>
                  </a:lnTo>
                  <a:lnTo>
                    <a:pt x="0" y="0"/>
                  </a:lnTo>
                  <a:lnTo>
                    <a:pt x="0" y="371475"/>
                  </a:lnTo>
                  <a:close/>
                </a:path>
              </a:pathLst>
            </a:custGeom>
            <a:ln w="25400">
              <a:solidFill>
                <a:srgbClr val="943735"/>
              </a:solidFill>
            </a:ln>
          </p:spPr>
          <p:txBody>
            <a:bodyPr wrap="square" lIns="0" tIns="0" rIns="0" bIns="0" rtlCol="0"/>
            <a:lstStyle/>
            <a:p>
              <a:endParaRPr sz="3200"/>
            </a:p>
          </p:txBody>
        </p:sp>
      </p:grpSp>
      <p:sp>
        <p:nvSpPr>
          <p:cNvPr id="21" name="object 21"/>
          <p:cNvSpPr txBox="1"/>
          <p:nvPr/>
        </p:nvSpPr>
        <p:spPr>
          <a:xfrm>
            <a:off x="477655" y="4596519"/>
            <a:ext cx="3691467" cy="1716281"/>
          </a:xfrm>
          <a:prstGeom prst="rect">
            <a:avLst/>
          </a:prstGeom>
        </p:spPr>
        <p:txBody>
          <a:bodyPr vert="horz" wrap="square" lIns="0" tIns="16933" rIns="0" bIns="0" rtlCol="0">
            <a:spAutoFit/>
          </a:bodyPr>
          <a:lstStyle/>
          <a:p>
            <a:pPr marL="16933" marR="6773">
              <a:lnSpc>
                <a:spcPct val="153700"/>
              </a:lnSpc>
              <a:spcBef>
                <a:spcPts val="133"/>
              </a:spcBef>
            </a:pPr>
            <a:r>
              <a:rPr b="1" spc="-7" dirty="0">
                <a:solidFill>
                  <a:srgbClr val="F1F1F1"/>
                </a:solidFill>
                <a:latin typeface="微軟正黑體"/>
                <a:cs typeface="微軟正黑體"/>
              </a:rPr>
              <a:t>承攬商安全衛生管理切結書</a:t>
            </a:r>
            <a:r>
              <a:rPr b="1" spc="-13" dirty="0">
                <a:solidFill>
                  <a:srgbClr val="F1F1F1"/>
                </a:solidFill>
                <a:latin typeface="微軟正黑體"/>
                <a:cs typeface="微軟正黑體"/>
              </a:rPr>
              <a:t>施工安全危害告知單</a:t>
            </a:r>
            <a:endParaRPr>
              <a:latin typeface="微軟正黑體"/>
              <a:cs typeface="微軟正黑體"/>
            </a:endParaRPr>
          </a:p>
          <a:p>
            <a:pPr marL="16933">
              <a:spcBef>
                <a:spcPts val="1540"/>
              </a:spcBef>
            </a:pPr>
            <a:r>
              <a:rPr b="1" spc="-13" dirty="0">
                <a:solidFill>
                  <a:srgbClr val="F1F1F1"/>
                </a:solidFill>
                <a:latin typeface="微軟正黑體"/>
                <a:cs typeface="微軟正黑體"/>
              </a:rPr>
              <a:t>施工申請許可單</a:t>
            </a:r>
            <a:endParaRPr>
              <a:latin typeface="微軟正黑體"/>
              <a:cs typeface="微軟正黑體"/>
            </a:endParaRPr>
          </a:p>
        </p:txBody>
      </p:sp>
      <p:sp>
        <p:nvSpPr>
          <p:cNvPr id="22" name="object 22"/>
          <p:cNvSpPr/>
          <p:nvPr/>
        </p:nvSpPr>
        <p:spPr>
          <a:xfrm>
            <a:off x="4452620" y="4751714"/>
            <a:ext cx="7020560" cy="495300"/>
          </a:xfrm>
          <a:custGeom>
            <a:avLst/>
            <a:gdLst/>
            <a:ahLst/>
            <a:cxnLst/>
            <a:rect l="l" t="t" r="r" b="b"/>
            <a:pathLst>
              <a:path w="5265420" h="371475">
                <a:moveTo>
                  <a:pt x="0" y="371475"/>
                </a:moveTo>
                <a:lnTo>
                  <a:pt x="5265039" y="371475"/>
                </a:lnTo>
                <a:lnTo>
                  <a:pt x="5265039" y="0"/>
                </a:lnTo>
                <a:lnTo>
                  <a:pt x="0" y="0"/>
                </a:lnTo>
                <a:lnTo>
                  <a:pt x="0" y="371475"/>
                </a:lnTo>
                <a:close/>
              </a:path>
            </a:pathLst>
          </a:custGeom>
          <a:ln w="28575">
            <a:solidFill>
              <a:srgbClr val="C0504D"/>
            </a:solidFill>
          </a:ln>
        </p:spPr>
        <p:txBody>
          <a:bodyPr wrap="square" lIns="0" tIns="0" rIns="0" bIns="0" rtlCol="0"/>
          <a:lstStyle/>
          <a:p>
            <a:endParaRPr sz="3200"/>
          </a:p>
        </p:txBody>
      </p:sp>
      <p:sp>
        <p:nvSpPr>
          <p:cNvPr id="23" name="object 23"/>
          <p:cNvSpPr txBox="1"/>
          <p:nvPr/>
        </p:nvSpPr>
        <p:spPr>
          <a:xfrm>
            <a:off x="4471670" y="4792811"/>
            <a:ext cx="6982460" cy="386430"/>
          </a:xfrm>
          <a:prstGeom prst="rect">
            <a:avLst/>
          </a:prstGeom>
        </p:spPr>
        <p:txBody>
          <a:bodyPr vert="horz" wrap="square" lIns="0" tIns="16933" rIns="0" bIns="0" rtlCol="0">
            <a:spAutoFit/>
          </a:bodyPr>
          <a:lstStyle/>
          <a:p>
            <a:pPr marL="103291">
              <a:spcBef>
                <a:spcPts val="133"/>
              </a:spcBef>
            </a:pPr>
            <a:r>
              <a:rPr spc="-13" dirty="0">
                <a:latin typeface="微軟正黑體"/>
                <a:cs typeface="微軟正黑體"/>
              </a:rPr>
              <a:t>請承攬商簽印</a:t>
            </a:r>
            <a:endParaRPr>
              <a:latin typeface="微軟正黑體"/>
              <a:cs typeface="微軟正黑體"/>
            </a:endParaRPr>
          </a:p>
        </p:txBody>
      </p:sp>
      <p:grpSp>
        <p:nvGrpSpPr>
          <p:cNvPr id="24" name="object 24"/>
          <p:cNvGrpSpPr/>
          <p:nvPr/>
        </p:nvGrpSpPr>
        <p:grpSpPr>
          <a:xfrm>
            <a:off x="4239430" y="4859188"/>
            <a:ext cx="387773" cy="1446107"/>
            <a:chOff x="3179572" y="3644391"/>
            <a:chExt cx="290830" cy="1084580"/>
          </a:xfrm>
        </p:grpSpPr>
        <p:sp>
          <p:nvSpPr>
            <p:cNvPr id="25" name="object 25"/>
            <p:cNvSpPr/>
            <p:nvPr/>
          </p:nvSpPr>
          <p:spPr>
            <a:xfrm>
              <a:off x="3192272" y="3657091"/>
              <a:ext cx="256540" cy="212725"/>
            </a:xfrm>
            <a:custGeom>
              <a:avLst/>
              <a:gdLst/>
              <a:ahLst/>
              <a:cxnLst/>
              <a:rect l="l" t="t" r="r" b="b"/>
              <a:pathLst>
                <a:path w="256539" h="212725">
                  <a:moveTo>
                    <a:pt x="150240" y="0"/>
                  </a:moveTo>
                  <a:lnTo>
                    <a:pt x="150240" y="53213"/>
                  </a:lnTo>
                  <a:lnTo>
                    <a:pt x="0" y="53213"/>
                  </a:lnTo>
                  <a:lnTo>
                    <a:pt x="0" y="159639"/>
                  </a:lnTo>
                  <a:lnTo>
                    <a:pt x="150240" y="159639"/>
                  </a:lnTo>
                  <a:lnTo>
                    <a:pt x="150240" y="212725"/>
                  </a:lnTo>
                  <a:lnTo>
                    <a:pt x="256539" y="106426"/>
                  </a:lnTo>
                  <a:lnTo>
                    <a:pt x="150240" y="0"/>
                  </a:lnTo>
                  <a:close/>
                </a:path>
              </a:pathLst>
            </a:custGeom>
            <a:solidFill>
              <a:srgbClr val="4F81BC"/>
            </a:solidFill>
          </p:spPr>
          <p:txBody>
            <a:bodyPr wrap="square" lIns="0" tIns="0" rIns="0" bIns="0" rtlCol="0"/>
            <a:lstStyle/>
            <a:p>
              <a:endParaRPr sz="3200"/>
            </a:p>
          </p:txBody>
        </p:sp>
        <p:sp>
          <p:nvSpPr>
            <p:cNvPr id="26" name="object 26"/>
            <p:cNvSpPr/>
            <p:nvPr/>
          </p:nvSpPr>
          <p:spPr>
            <a:xfrm>
              <a:off x="3192272" y="3657091"/>
              <a:ext cx="256540" cy="212725"/>
            </a:xfrm>
            <a:custGeom>
              <a:avLst/>
              <a:gdLst/>
              <a:ahLst/>
              <a:cxnLst/>
              <a:rect l="l" t="t" r="r" b="b"/>
              <a:pathLst>
                <a:path w="256539" h="212725">
                  <a:moveTo>
                    <a:pt x="0" y="53213"/>
                  </a:moveTo>
                  <a:lnTo>
                    <a:pt x="150240" y="53213"/>
                  </a:lnTo>
                  <a:lnTo>
                    <a:pt x="150240" y="0"/>
                  </a:lnTo>
                  <a:lnTo>
                    <a:pt x="256539" y="106426"/>
                  </a:lnTo>
                  <a:lnTo>
                    <a:pt x="150240" y="212725"/>
                  </a:lnTo>
                  <a:lnTo>
                    <a:pt x="150240" y="159639"/>
                  </a:lnTo>
                  <a:lnTo>
                    <a:pt x="0" y="159639"/>
                  </a:lnTo>
                  <a:lnTo>
                    <a:pt x="0" y="53213"/>
                  </a:lnTo>
                  <a:close/>
                </a:path>
              </a:pathLst>
            </a:custGeom>
            <a:ln w="25400">
              <a:solidFill>
                <a:srgbClr val="385D89"/>
              </a:solidFill>
            </a:ln>
          </p:spPr>
          <p:txBody>
            <a:bodyPr wrap="square" lIns="0" tIns="0" rIns="0" bIns="0" rtlCol="0"/>
            <a:lstStyle/>
            <a:p>
              <a:endParaRPr sz="3200"/>
            </a:p>
          </p:txBody>
        </p:sp>
        <p:sp>
          <p:nvSpPr>
            <p:cNvPr id="27" name="object 27"/>
            <p:cNvSpPr/>
            <p:nvPr/>
          </p:nvSpPr>
          <p:spPr>
            <a:xfrm>
              <a:off x="3192272" y="4068305"/>
              <a:ext cx="256540" cy="212725"/>
            </a:xfrm>
            <a:custGeom>
              <a:avLst/>
              <a:gdLst/>
              <a:ahLst/>
              <a:cxnLst/>
              <a:rect l="l" t="t" r="r" b="b"/>
              <a:pathLst>
                <a:path w="256539" h="212725">
                  <a:moveTo>
                    <a:pt x="150240" y="0"/>
                  </a:moveTo>
                  <a:lnTo>
                    <a:pt x="150240" y="53187"/>
                  </a:lnTo>
                  <a:lnTo>
                    <a:pt x="0" y="53187"/>
                  </a:lnTo>
                  <a:lnTo>
                    <a:pt x="0" y="159550"/>
                  </a:lnTo>
                  <a:lnTo>
                    <a:pt x="150240" y="159550"/>
                  </a:lnTo>
                  <a:lnTo>
                    <a:pt x="150240" y="212725"/>
                  </a:lnTo>
                  <a:lnTo>
                    <a:pt x="256539" y="106362"/>
                  </a:lnTo>
                  <a:lnTo>
                    <a:pt x="150240" y="0"/>
                  </a:lnTo>
                  <a:close/>
                </a:path>
              </a:pathLst>
            </a:custGeom>
            <a:solidFill>
              <a:srgbClr val="4F81BC"/>
            </a:solidFill>
          </p:spPr>
          <p:txBody>
            <a:bodyPr wrap="square" lIns="0" tIns="0" rIns="0" bIns="0" rtlCol="0"/>
            <a:lstStyle/>
            <a:p>
              <a:endParaRPr sz="3200"/>
            </a:p>
          </p:txBody>
        </p:sp>
        <p:sp>
          <p:nvSpPr>
            <p:cNvPr id="28" name="object 28"/>
            <p:cNvSpPr/>
            <p:nvPr/>
          </p:nvSpPr>
          <p:spPr>
            <a:xfrm>
              <a:off x="3192272" y="4068305"/>
              <a:ext cx="256540" cy="212725"/>
            </a:xfrm>
            <a:custGeom>
              <a:avLst/>
              <a:gdLst/>
              <a:ahLst/>
              <a:cxnLst/>
              <a:rect l="l" t="t" r="r" b="b"/>
              <a:pathLst>
                <a:path w="256539" h="212725">
                  <a:moveTo>
                    <a:pt x="0" y="53187"/>
                  </a:moveTo>
                  <a:lnTo>
                    <a:pt x="150240" y="53187"/>
                  </a:lnTo>
                  <a:lnTo>
                    <a:pt x="150240" y="0"/>
                  </a:lnTo>
                  <a:lnTo>
                    <a:pt x="256539" y="106362"/>
                  </a:lnTo>
                  <a:lnTo>
                    <a:pt x="150240" y="212725"/>
                  </a:lnTo>
                  <a:lnTo>
                    <a:pt x="150240" y="159550"/>
                  </a:lnTo>
                  <a:lnTo>
                    <a:pt x="0" y="159550"/>
                  </a:lnTo>
                  <a:lnTo>
                    <a:pt x="0" y="53187"/>
                  </a:lnTo>
                  <a:close/>
                </a:path>
              </a:pathLst>
            </a:custGeom>
            <a:ln w="25400">
              <a:solidFill>
                <a:srgbClr val="385D89"/>
              </a:solidFill>
            </a:ln>
          </p:spPr>
          <p:txBody>
            <a:bodyPr wrap="square" lIns="0" tIns="0" rIns="0" bIns="0" rtlCol="0"/>
            <a:lstStyle/>
            <a:p>
              <a:endParaRPr sz="3200"/>
            </a:p>
          </p:txBody>
        </p:sp>
        <p:sp>
          <p:nvSpPr>
            <p:cNvPr id="29" name="object 29"/>
            <p:cNvSpPr/>
            <p:nvPr/>
          </p:nvSpPr>
          <p:spPr>
            <a:xfrm>
              <a:off x="3201035" y="4503280"/>
              <a:ext cx="256540" cy="212725"/>
            </a:xfrm>
            <a:custGeom>
              <a:avLst/>
              <a:gdLst/>
              <a:ahLst/>
              <a:cxnLst/>
              <a:rect l="l" t="t" r="r" b="b"/>
              <a:pathLst>
                <a:path w="256539" h="212725">
                  <a:moveTo>
                    <a:pt x="150240" y="0"/>
                  </a:moveTo>
                  <a:lnTo>
                    <a:pt x="150240" y="53187"/>
                  </a:lnTo>
                  <a:lnTo>
                    <a:pt x="0" y="53187"/>
                  </a:lnTo>
                  <a:lnTo>
                    <a:pt x="0" y="159550"/>
                  </a:lnTo>
                  <a:lnTo>
                    <a:pt x="150240" y="159550"/>
                  </a:lnTo>
                  <a:lnTo>
                    <a:pt x="150240" y="212725"/>
                  </a:lnTo>
                  <a:lnTo>
                    <a:pt x="256539" y="106362"/>
                  </a:lnTo>
                  <a:lnTo>
                    <a:pt x="150240" y="0"/>
                  </a:lnTo>
                  <a:close/>
                </a:path>
              </a:pathLst>
            </a:custGeom>
            <a:solidFill>
              <a:srgbClr val="4F81BC"/>
            </a:solidFill>
          </p:spPr>
          <p:txBody>
            <a:bodyPr wrap="square" lIns="0" tIns="0" rIns="0" bIns="0" rtlCol="0"/>
            <a:lstStyle/>
            <a:p>
              <a:endParaRPr sz="3200"/>
            </a:p>
          </p:txBody>
        </p:sp>
        <p:sp>
          <p:nvSpPr>
            <p:cNvPr id="30" name="object 30"/>
            <p:cNvSpPr/>
            <p:nvPr/>
          </p:nvSpPr>
          <p:spPr>
            <a:xfrm>
              <a:off x="3201035" y="4503280"/>
              <a:ext cx="256540" cy="212725"/>
            </a:xfrm>
            <a:custGeom>
              <a:avLst/>
              <a:gdLst/>
              <a:ahLst/>
              <a:cxnLst/>
              <a:rect l="l" t="t" r="r" b="b"/>
              <a:pathLst>
                <a:path w="256539" h="212725">
                  <a:moveTo>
                    <a:pt x="0" y="53187"/>
                  </a:moveTo>
                  <a:lnTo>
                    <a:pt x="150240" y="53187"/>
                  </a:lnTo>
                  <a:lnTo>
                    <a:pt x="150240" y="0"/>
                  </a:lnTo>
                  <a:lnTo>
                    <a:pt x="256539" y="106362"/>
                  </a:lnTo>
                  <a:lnTo>
                    <a:pt x="150240" y="212725"/>
                  </a:lnTo>
                  <a:lnTo>
                    <a:pt x="150240" y="159550"/>
                  </a:lnTo>
                  <a:lnTo>
                    <a:pt x="0" y="159550"/>
                  </a:lnTo>
                  <a:lnTo>
                    <a:pt x="0" y="53187"/>
                  </a:lnTo>
                  <a:close/>
                </a:path>
              </a:pathLst>
            </a:custGeom>
            <a:ln w="25400">
              <a:solidFill>
                <a:srgbClr val="385D89"/>
              </a:solidFill>
            </a:ln>
          </p:spPr>
          <p:txBody>
            <a:bodyPr wrap="square" lIns="0" tIns="0" rIns="0" bIns="0" rtlCol="0"/>
            <a:lstStyle/>
            <a:p>
              <a:endParaRPr sz="3200"/>
            </a:p>
          </p:txBody>
        </p:sp>
      </p:grpSp>
      <p:grpSp>
        <p:nvGrpSpPr>
          <p:cNvPr id="31" name="object 31"/>
          <p:cNvGrpSpPr/>
          <p:nvPr/>
        </p:nvGrpSpPr>
        <p:grpSpPr>
          <a:xfrm>
            <a:off x="355464" y="4128600"/>
            <a:ext cx="11137053" cy="533400"/>
            <a:chOff x="266598" y="3096450"/>
            <a:chExt cx="8352790" cy="400050"/>
          </a:xfrm>
        </p:grpSpPr>
        <p:sp>
          <p:nvSpPr>
            <p:cNvPr id="32" name="object 32"/>
            <p:cNvSpPr/>
            <p:nvPr/>
          </p:nvSpPr>
          <p:spPr>
            <a:xfrm>
              <a:off x="279298" y="3110738"/>
              <a:ext cx="2974975" cy="371475"/>
            </a:xfrm>
            <a:custGeom>
              <a:avLst/>
              <a:gdLst/>
              <a:ahLst/>
              <a:cxnLst/>
              <a:rect l="l" t="t" r="r" b="b"/>
              <a:pathLst>
                <a:path w="2974975" h="371475">
                  <a:moveTo>
                    <a:pt x="2974848" y="0"/>
                  </a:moveTo>
                  <a:lnTo>
                    <a:pt x="0" y="0"/>
                  </a:lnTo>
                  <a:lnTo>
                    <a:pt x="0" y="371475"/>
                  </a:lnTo>
                  <a:lnTo>
                    <a:pt x="2974848" y="371475"/>
                  </a:lnTo>
                  <a:lnTo>
                    <a:pt x="2974848" y="0"/>
                  </a:lnTo>
                  <a:close/>
                </a:path>
              </a:pathLst>
            </a:custGeom>
            <a:solidFill>
              <a:srgbClr val="943735"/>
            </a:solidFill>
          </p:spPr>
          <p:txBody>
            <a:bodyPr wrap="square" lIns="0" tIns="0" rIns="0" bIns="0" rtlCol="0"/>
            <a:lstStyle/>
            <a:p>
              <a:endParaRPr sz="3200"/>
            </a:p>
          </p:txBody>
        </p:sp>
        <p:sp>
          <p:nvSpPr>
            <p:cNvPr id="33" name="object 33"/>
            <p:cNvSpPr/>
            <p:nvPr/>
          </p:nvSpPr>
          <p:spPr>
            <a:xfrm>
              <a:off x="279298" y="3110738"/>
              <a:ext cx="2974975" cy="371475"/>
            </a:xfrm>
            <a:custGeom>
              <a:avLst/>
              <a:gdLst/>
              <a:ahLst/>
              <a:cxnLst/>
              <a:rect l="l" t="t" r="r" b="b"/>
              <a:pathLst>
                <a:path w="2974975" h="371475">
                  <a:moveTo>
                    <a:pt x="0" y="371475"/>
                  </a:moveTo>
                  <a:lnTo>
                    <a:pt x="2974848" y="371475"/>
                  </a:lnTo>
                  <a:lnTo>
                    <a:pt x="2974848" y="0"/>
                  </a:lnTo>
                  <a:lnTo>
                    <a:pt x="0" y="0"/>
                  </a:lnTo>
                  <a:lnTo>
                    <a:pt x="0" y="371475"/>
                  </a:lnTo>
                  <a:close/>
                </a:path>
              </a:pathLst>
            </a:custGeom>
            <a:ln w="25400">
              <a:solidFill>
                <a:srgbClr val="943735"/>
              </a:solidFill>
            </a:ln>
          </p:spPr>
          <p:txBody>
            <a:bodyPr wrap="square" lIns="0" tIns="0" rIns="0" bIns="0" rtlCol="0"/>
            <a:lstStyle/>
            <a:p>
              <a:endParaRPr sz="3200"/>
            </a:p>
          </p:txBody>
        </p:sp>
        <p:sp>
          <p:nvSpPr>
            <p:cNvPr id="34" name="object 34"/>
            <p:cNvSpPr/>
            <p:nvPr/>
          </p:nvSpPr>
          <p:spPr>
            <a:xfrm>
              <a:off x="3339464" y="3110738"/>
              <a:ext cx="5265420" cy="371475"/>
            </a:xfrm>
            <a:custGeom>
              <a:avLst/>
              <a:gdLst/>
              <a:ahLst/>
              <a:cxnLst/>
              <a:rect l="l" t="t" r="r" b="b"/>
              <a:pathLst>
                <a:path w="5265420" h="371475">
                  <a:moveTo>
                    <a:pt x="0" y="371475"/>
                  </a:moveTo>
                  <a:lnTo>
                    <a:pt x="5265039" y="371475"/>
                  </a:lnTo>
                  <a:lnTo>
                    <a:pt x="5265039" y="0"/>
                  </a:lnTo>
                  <a:lnTo>
                    <a:pt x="0" y="0"/>
                  </a:lnTo>
                  <a:lnTo>
                    <a:pt x="0" y="371475"/>
                  </a:lnTo>
                  <a:close/>
                </a:path>
              </a:pathLst>
            </a:custGeom>
            <a:ln w="28575">
              <a:solidFill>
                <a:srgbClr val="C0504D"/>
              </a:solidFill>
            </a:ln>
          </p:spPr>
          <p:txBody>
            <a:bodyPr wrap="square" lIns="0" tIns="0" rIns="0" bIns="0" rtlCol="0"/>
            <a:lstStyle/>
            <a:p>
              <a:endParaRPr sz="3200"/>
            </a:p>
          </p:txBody>
        </p:sp>
      </p:grpSp>
      <p:sp>
        <p:nvSpPr>
          <p:cNvPr id="35" name="object 35"/>
          <p:cNvSpPr txBox="1"/>
          <p:nvPr/>
        </p:nvSpPr>
        <p:spPr>
          <a:xfrm>
            <a:off x="248446" y="1398626"/>
            <a:ext cx="10427545" cy="3204617"/>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承攬商施工管</a:t>
            </a:r>
            <a:r>
              <a:rPr sz="3733" b="1" spc="-67" dirty="0">
                <a:latin typeface="微軟正黑體"/>
                <a:cs typeface="微軟正黑體"/>
              </a:rPr>
              <a:t>理</a:t>
            </a:r>
            <a:endParaRPr sz="3733">
              <a:latin typeface="微軟正黑體"/>
              <a:cs typeface="微軟正黑體"/>
            </a:endParaRPr>
          </a:p>
          <a:p>
            <a:pPr marL="861885" marR="6773" lvl="1" indent="-365751" algn="just">
              <a:lnSpc>
                <a:spcPct val="150000"/>
              </a:lnSpc>
              <a:spcBef>
                <a:spcPts val="379"/>
              </a:spcBef>
              <a:buFont typeface="Wingdings"/>
              <a:buChar char=""/>
              <a:tabLst>
                <a:tab pos="862732" algn="l"/>
              </a:tabLst>
            </a:pPr>
            <a:r>
              <a:rPr sz="2667" spc="-27" dirty="0">
                <a:latin typeface="微軟正黑體"/>
                <a:cs typeface="微軟正黑體"/>
              </a:rPr>
              <a:t>非本公司的人員進入公司內進行工程施工或設備維修保養等作業</a:t>
            </a:r>
            <a:r>
              <a:rPr sz="2667" spc="-67" dirty="0">
                <a:latin typeface="微軟正黑體"/>
                <a:cs typeface="微軟正黑體"/>
              </a:rPr>
              <a:t> </a:t>
            </a:r>
            <a:r>
              <a:rPr spc="-13" dirty="0">
                <a:latin typeface="微軟正黑體"/>
                <a:cs typeface="微軟正黑體"/>
              </a:rPr>
              <a:t>(如機台新裝機或移位、設備維修保養、管線重新配置等)</a:t>
            </a:r>
            <a:r>
              <a:rPr sz="2667" spc="-20" dirty="0">
                <a:latin typeface="微軟正黑體"/>
                <a:cs typeface="微軟正黑體"/>
              </a:rPr>
              <a:t>，請承攬的廠</a:t>
            </a:r>
            <a:r>
              <a:rPr sz="2667" spc="-27" dirty="0">
                <a:latin typeface="微軟正黑體"/>
                <a:cs typeface="微軟正黑體"/>
              </a:rPr>
              <a:t>商人員填寫施工申請文件並經簽核後才可入廠作業。</a:t>
            </a:r>
            <a:endParaRPr sz="2667">
              <a:latin typeface="微軟正黑體"/>
              <a:cs typeface="微軟正黑體"/>
            </a:endParaRPr>
          </a:p>
          <a:p>
            <a:pPr marL="245527">
              <a:spcBef>
                <a:spcPts val="2713"/>
              </a:spcBef>
              <a:tabLst>
                <a:tab pos="4326359" algn="l"/>
              </a:tabLst>
            </a:pPr>
            <a:r>
              <a:rPr b="1" dirty="0">
                <a:solidFill>
                  <a:srgbClr val="F1F1F1"/>
                </a:solidFill>
                <a:latin typeface="微軟正黑體"/>
                <a:cs typeface="微軟正黑體"/>
              </a:rPr>
              <a:t>安全衛生協議組織會</a:t>
            </a:r>
            <a:r>
              <a:rPr b="1" spc="-67" dirty="0">
                <a:solidFill>
                  <a:srgbClr val="F1F1F1"/>
                </a:solidFill>
                <a:latin typeface="微軟正黑體"/>
                <a:cs typeface="微軟正黑體"/>
              </a:rPr>
              <a:t>議</a:t>
            </a:r>
            <a:r>
              <a:rPr b="1" dirty="0">
                <a:solidFill>
                  <a:srgbClr val="F1F1F1"/>
                </a:solidFill>
                <a:latin typeface="微軟正黑體"/>
                <a:cs typeface="微軟正黑體"/>
              </a:rPr>
              <a:t>	</a:t>
            </a:r>
            <a:r>
              <a:rPr dirty="0">
                <a:latin typeface="微軟正黑體"/>
                <a:cs typeface="微軟正黑體"/>
              </a:rPr>
              <a:t>會同相關單位與承攬商開協議會</a:t>
            </a:r>
            <a:r>
              <a:rPr spc="-67" dirty="0">
                <a:latin typeface="微軟正黑體"/>
                <a:cs typeface="微軟正黑體"/>
              </a:rPr>
              <a:t>議</a:t>
            </a:r>
            <a:endParaRPr>
              <a:latin typeface="微軟正黑體"/>
              <a:cs typeface="微軟正黑體"/>
            </a:endParaRPr>
          </a:p>
        </p:txBody>
      </p:sp>
      <p:grpSp>
        <p:nvGrpSpPr>
          <p:cNvPr id="36" name="object 36"/>
          <p:cNvGrpSpPr/>
          <p:nvPr/>
        </p:nvGrpSpPr>
        <p:grpSpPr>
          <a:xfrm>
            <a:off x="4251113" y="4239598"/>
            <a:ext cx="375920" cy="317500"/>
            <a:chOff x="3188335" y="3179698"/>
            <a:chExt cx="281940" cy="238125"/>
          </a:xfrm>
        </p:grpSpPr>
        <p:sp>
          <p:nvSpPr>
            <p:cNvPr id="37" name="object 37"/>
            <p:cNvSpPr/>
            <p:nvPr/>
          </p:nvSpPr>
          <p:spPr>
            <a:xfrm>
              <a:off x="3201035" y="3192398"/>
              <a:ext cx="256540" cy="212725"/>
            </a:xfrm>
            <a:custGeom>
              <a:avLst/>
              <a:gdLst/>
              <a:ahLst/>
              <a:cxnLst/>
              <a:rect l="l" t="t" r="r" b="b"/>
              <a:pathLst>
                <a:path w="256539" h="212725">
                  <a:moveTo>
                    <a:pt x="150240" y="0"/>
                  </a:moveTo>
                  <a:lnTo>
                    <a:pt x="150240" y="53212"/>
                  </a:lnTo>
                  <a:lnTo>
                    <a:pt x="0" y="53212"/>
                  </a:lnTo>
                  <a:lnTo>
                    <a:pt x="0" y="159638"/>
                  </a:lnTo>
                  <a:lnTo>
                    <a:pt x="150240" y="159638"/>
                  </a:lnTo>
                  <a:lnTo>
                    <a:pt x="150240" y="212725"/>
                  </a:lnTo>
                  <a:lnTo>
                    <a:pt x="256539" y="106425"/>
                  </a:lnTo>
                  <a:lnTo>
                    <a:pt x="150240" y="0"/>
                  </a:lnTo>
                  <a:close/>
                </a:path>
              </a:pathLst>
            </a:custGeom>
            <a:solidFill>
              <a:srgbClr val="4F81BC"/>
            </a:solidFill>
          </p:spPr>
          <p:txBody>
            <a:bodyPr wrap="square" lIns="0" tIns="0" rIns="0" bIns="0" rtlCol="0"/>
            <a:lstStyle/>
            <a:p>
              <a:endParaRPr sz="3200"/>
            </a:p>
          </p:txBody>
        </p:sp>
        <p:sp>
          <p:nvSpPr>
            <p:cNvPr id="38" name="object 38"/>
            <p:cNvSpPr/>
            <p:nvPr/>
          </p:nvSpPr>
          <p:spPr>
            <a:xfrm>
              <a:off x="3201035" y="3192398"/>
              <a:ext cx="256540" cy="212725"/>
            </a:xfrm>
            <a:custGeom>
              <a:avLst/>
              <a:gdLst/>
              <a:ahLst/>
              <a:cxnLst/>
              <a:rect l="l" t="t" r="r" b="b"/>
              <a:pathLst>
                <a:path w="256539" h="212725">
                  <a:moveTo>
                    <a:pt x="0" y="53212"/>
                  </a:moveTo>
                  <a:lnTo>
                    <a:pt x="150240" y="53212"/>
                  </a:lnTo>
                  <a:lnTo>
                    <a:pt x="150240" y="0"/>
                  </a:lnTo>
                  <a:lnTo>
                    <a:pt x="256539" y="106425"/>
                  </a:lnTo>
                  <a:lnTo>
                    <a:pt x="150240" y="212725"/>
                  </a:lnTo>
                  <a:lnTo>
                    <a:pt x="150240" y="159638"/>
                  </a:lnTo>
                  <a:lnTo>
                    <a:pt x="0" y="159638"/>
                  </a:lnTo>
                  <a:lnTo>
                    <a:pt x="0" y="53212"/>
                  </a:lnTo>
                  <a:close/>
                </a:path>
              </a:pathLst>
            </a:custGeom>
            <a:ln w="25400">
              <a:solidFill>
                <a:srgbClr val="385D89"/>
              </a:solidFill>
            </a:ln>
          </p:spPr>
          <p:txBody>
            <a:bodyPr wrap="square" lIns="0" tIns="0" rIns="0" bIns="0" rtlCol="0"/>
            <a:lstStyle/>
            <a:p>
              <a:endParaRPr sz="3200"/>
            </a:p>
          </p:txBody>
        </p:sp>
      </p:gr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16407"/>
              <a:ext cx="1397508" cy="867156"/>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grpSp>
      <p:pic>
        <p:nvPicPr>
          <p:cNvPr id="5" name="object 5"/>
          <p:cNvPicPr/>
          <p:nvPr/>
        </p:nvPicPr>
        <p:blipFill>
          <a:blip r:embed="rId4" cstate="print"/>
          <a:stretch>
            <a:fillRect/>
          </a:stretch>
        </p:blipFill>
        <p:spPr>
          <a:xfrm>
            <a:off x="1" y="325391"/>
            <a:ext cx="1799167" cy="1030291"/>
          </a:xfrm>
          <a:prstGeom prst="rect">
            <a:avLst/>
          </a:prstGeom>
        </p:spPr>
      </p:pic>
      <p:graphicFrame>
        <p:nvGraphicFramePr>
          <p:cNvPr id="6" name="object 6"/>
          <p:cNvGraphicFramePr>
            <a:graphicFrameLocks noGrp="1"/>
          </p:cNvGraphicFramePr>
          <p:nvPr/>
        </p:nvGraphicFramePr>
        <p:xfrm>
          <a:off x="1" y="316925"/>
          <a:ext cx="11997260" cy="6341532"/>
        </p:xfrm>
        <a:graphic>
          <a:graphicData uri="http://schemas.openxmlformats.org/drawingml/2006/table">
            <a:tbl>
              <a:tblPr firstRow="1" bandRow="1">
                <a:tableStyleId>{2D5ABB26-0587-4C30-8999-92F81FD0307C}</a:tableStyleId>
              </a:tblPr>
              <a:tblGrid>
                <a:gridCol w="335280">
                  <a:extLst>
                    <a:ext uri="{9D8B030D-6E8A-4147-A177-3AD203B41FA5}">
                      <a16:colId xmlns:a16="http://schemas.microsoft.com/office/drawing/2014/main" val="20000"/>
                    </a:ext>
                  </a:extLst>
                </a:gridCol>
                <a:gridCol w="1486747">
                  <a:extLst>
                    <a:ext uri="{9D8B030D-6E8A-4147-A177-3AD203B41FA5}">
                      <a16:colId xmlns:a16="http://schemas.microsoft.com/office/drawing/2014/main" val="20001"/>
                    </a:ext>
                  </a:extLst>
                </a:gridCol>
                <a:gridCol w="1695873">
                  <a:extLst>
                    <a:ext uri="{9D8B030D-6E8A-4147-A177-3AD203B41FA5}">
                      <a16:colId xmlns:a16="http://schemas.microsoft.com/office/drawing/2014/main" val="20002"/>
                    </a:ext>
                  </a:extLst>
                </a:gridCol>
                <a:gridCol w="1695872">
                  <a:extLst>
                    <a:ext uri="{9D8B030D-6E8A-4147-A177-3AD203B41FA5}">
                      <a16:colId xmlns:a16="http://schemas.microsoft.com/office/drawing/2014/main" val="20003"/>
                    </a:ext>
                  </a:extLst>
                </a:gridCol>
                <a:gridCol w="1695872">
                  <a:extLst>
                    <a:ext uri="{9D8B030D-6E8A-4147-A177-3AD203B41FA5}">
                      <a16:colId xmlns:a16="http://schemas.microsoft.com/office/drawing/2014/main" val="20004"/>
                    </a:ext>
                  </a:extLst>
                </a:gridCol>
                <a:gridCol w="1695872">
                  <a:extLst>
                    <a:ext uri="{9D8B030D-6E8A-4147-A177-3AD203B41FA5}">
                      <a16:colId xmlns:a16="http://schemas.microsoft.com/office/drawing/2014/main" val="20005"/>
                    </a:ext>
                  </a:extLst>
                </a:gridCol>
                <a:gridCol w="1695872">
                  <a:extLst>
                    <a:ext uri="{9D8B030D-6E8A-4147-A177-3AD203B41FA5}">
                      <a16:colId xmlns:a16="http://schemas.microsoft.com/office/drawing/2014/main" val="20006"/>
                    </a:ext>
                  </a:extLst>
                </a:gridCol>
                <a:gridCol w="1695872">
                  <a:extLst>
                    <a:ext uri="{9D8B030D-6E8A-4147-A177-3AD203B41FA5}">
                      <a16:colId xmlns:a16="http://schemas.microsoft.com/office/drawing/2014/main" val="20007"/>
                    </a:ext>
                  </a:extLst>
                </a:gridCol>
              </a:tblGrid>
              <a:tr h="702733">
                <a:tc gridSpan="2">
                  <a:txBody>
                    <a:bodyPr/>
                    <a:lstStyle/>
                    <a:p>
                      <a:pPr marL="116205">
                        <a:lnSpc>
                          <a:spcPts val="3554"/>
                        </a:lnSpc>
                        <a:spcBef>
                          <a:spcPts val="495"/>
                        </a:spcBef>
                      </a:pPr>
                      <a:r>
                        <a:rPr sz="5300" b="1" spc="-20" dirty="0">
                          <a:solidFill>
                            <a:srgbClr val="FFFFFF"/>
                          </a:solidFill>
                          <a:latin typeface="Microsoft YaHei"/>
                          <a:cs typeface="Microsoft YaHei"/>
                        </a:rPr>
                        <a:t>B1.3</a:t>
                      </a:r>
                      <a:endParaRPr sz="5300">
                        <a:latin typeface="Microsoft YaHei"/>
                        <a:cs typeface="Microsoft YaHei"/>
                      </a:endParaRPr>
                    </a:p>
                  </a:txBody>
                  <a:tcPr marL="0" marR="0" marT="83820" marB="0">
                    <a:lnL w="9525">
                      <a:solidFill>
                        <a:srgbClr val="BD4A47"/>
                      </a:solidFill>
                      <a:prstDash val="solid"/>
                    </a:lnL>
                    <a:lnR w="9525">
                      <a:solidFill>
                        <a:srgbClr val="BD4A47"/>
                      </a:solidFill>
                      <a:prstDash val="solid"/>
                    </a:lnR>
                    <a:lnT w="9525">
                      <a:solidFill>
                        <a:srgbClr val="BD4A47"/>
                      </a:solidFill>
                      <a:prstDash val="solid"/>
                    </a:lnT>
                  </a:tcPr>
                </a:tc>
                <a:tc hMerge="1">
                  <a:txBody>
                    <a:bodyPr/>
                    <a:lstStyle/>
                    <a:p>
                      <a:endParaRPr/>
                    </a:p>
                  </a:txBody>
                  <a:tcPr marL="0" marR="0" marT="0" marB="0"/>
                </a:tc>
                <a:tc gridSpan="6">
                  <a:txBody>
                    <a:bodyPr/>
                    <a:lstStyle/>
                    <a:p>
                      <a:pPr marL="74295">
                        <a:lnSpc>
                          <a:spcPct val="100000"/>
                        </a:lnSpc>
                        <a:spcBef>
                          <a:spcPts val="310"/>
                        </a:spcBef>
                      </a:pPr>
                      <a:r>
                        <a:rPr sz="3900" b="1" spc="-20" dirty="0">
                          <a:solidFill>
                            <a:srgbClr val="006FC0"/>
                          </a:solidFill>
                          <a:latin typeface="標楷體"/>
                          <a:cs typeface="標楷體"/>
                        </a:rPr>
                        <a:t>職安推動(個人防護具PPE)</a:t>
                      </a:r>
                      <a:endParaRPr sz="3900">
                        <a:latin typeface="標楷體"/>
                        <a:cs typeface="標楷體"/>
                      </a:endParaRPr>
                    </a:p>
                  </a:txBody>
                  <a:tcPr marL="0" marR="0" marT="52493" marB="0">
                    <a:lnL w="9525">
                      <a:solidFill>
                        <a:srgbClr val="BD4A47"/>
                      </a:solidFill>
                      <a:prstDash val="solid"/>
                    </a:lnL>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6813">
                <a:tc>
                  <a:txBody>
                    <a:bodyPr/>
                    <a:lstStyle/>
                    <a:p>
                      <a:pPr>
                        <a:lnSpc>
                          <a:spcPct val="100000"/>
                        </a:lnSpc>
                      </a:pPr>
                      <a:endParaRPr sz="2000">
                        <a:latin typeface="Times New Roman"/>
                        <a:cs typeface="Times New Roman"/>
                      </a:endParaRPr>
                    </a:p>
                  </a:txBody>
                  <a:tcPr marL="0" marR="0" marT="0" marB="0">
                    <a:lnL w="9525">
                      <a:solidFill>
                        <a:srgbClr val="BD4A47"/>
                      </a:solidFill>
                      <a:prstDash val="solid"/>
                    </a:lnL>
                    <a:lnR w="12700">
                      <a:solidFill>
                        <a:srgbClr val="000000"/>
                      </a:solidFill>
                      <a:prstDash val="solid"/>
                    </a:lnR>
                    <a:lnB w="9525">
                      <a:solidFill>
                        <a:srgbClr val="BD4A47"/>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BD4A47"/>
                      </a:solidFill>
                      <a:prstDash val="solid"/>
                    </a:lnB>
                  </a:tcPr>
                </a:tc>
                <a:tc rowSpan="2" gridSpan="6">
                  <a:txBody>
                    <a:bodyPr/>
                    <a:lstStyle/>
                    <a:p>
                      <a:pPr marL="635" algn="ctr">
                        <a:lnSpc>
                          <a:spcPct val="100000"/>
                        </a:lnSpc>
                        <a:spcBef>
                          <a:spcPts val="310"/>
                        </a:spcBef>
                      </a:pPr>
                      <a:r>
                        <a:rPr sz="2100" b="1" spc="-25" dirty="0">
                          <a:latin typeface="微軟正黑體"/>
                          <a:cs typeface="微軟正黑體"/>
                        </a:rPr>
                        <a:t>個人防護具種</a:t>
                      </a:r>
                      <a:r>
                        <a:rPr sz="2100" b="1" spc="-50" dirty="0">
                          <a:latin typeface="微軟正黑體"/>
                          <a:cs typeface="微軟正黑體"/>
                        </a:rPr>
                        <a:t>類</a:t>
                      </a:r>
                      <a:endParaRPr sz="2100">
                        <a:latin typeface="微軟正黑體"/>
                        <a:cs typeface="微軟正黑體"/>
                      </a:endParaRPr>
                    </a:p>
                  </a:txBody>
                  <a:tcPr marL="0" marR="0" marT="524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1"/>
                  </a:ext>
                </a:extLst>
              </a:tr>
              <a:tr h="119380">
                <a:tc rowSpan="10">
                  <a:txBody>
                    <a:bodyPr/>
                    <a:lstStyle/>
                    <a:p>
                      <a:pPr>
                        <a:lnSpc>
                          <a:spcPct val="100000"/>
                        </a:lnSpc>
                      </a:pPr>
                      <a:endParaRPr sz="2400">
                        <a:latin typeface="Times New Roman"/>
                        <a:cs typeface="Times New Roman"/>
                      </a:endParaRPr>
                    </a:p>
                  </a:txBody>
                  <a:tcPr marL="0" marR="0" marT="0" marB="0">
                    <a:lnR w="12700">
                      <a:solidFill>
                        <a:srgbClr val="000000"/>
                      </a:solidFill>
                      <a:prstDash val="solid"/>
                    </a:lnR>
                    <a:lnT w="9525">
                      <a:solidFill>
                        <a:srgbClr val="BD4A47"/>
                      </a:solidFill>
                      <a:prstDash val="solid"/>
                    </a:lnT>
                  </a:tcPr>
                </a:tc>
                <a:tc rowSpan="3">
                  <a:txBody>
                    <a:bodyPr/>
                    <a:lstStyle/>
                    <a:p>
                      <a:pPr>
                        <a:lnSpc>
                          <a:spcPct val="100000"/>
                        </a:lnSpc>
                        <a:spcBef>
                          <a:spcPts val="50"/>
                        </a:spcBef>
                      </a:pPr>
                      <a:endParaRPr sz="3300">
                        <a:latin typeface="Times New Roman"/>
                        <a:cs typeface="Times New Roman"/>
                      </a:endParaRPr>
                    </a:p>
                    <a:p>
                      <a:pPr marL="379095" marR="370840" algn="ctr">
                        <a:lnSpc>
                          <a:spcPct val="100000"/>
                        </a:lnSpc>
                      </a:pPr>
                      <a:r>
                        <a:rPr sz="1900" b="1" spc="-25" dirty="0">
                          <a:latin typeface="微軟正黑體"/>
                          <a:cs typeface="微軟正黑體"/>
                        </a:rPr>
                        <a:t>活動單位</a:t>
                      </a:r>
                      <a:endParaRPr sz="1900">
                        <a:latin typeface="微軟正黑體"/>
                        <a:cs typeface="微軟正黑體"/>
                      </a:endParaRPr>
                    </a:p>
                  </a:txBody>
                  <a:tcPr marL="0" marR="0" marT="8467" marB="0">
                    <a:lnL w="12700">
                      <a:solidFill>
                        <a:srgbClr val="000000"/>
                      </a:solidFill>
                      <a:prstDash val="solid"/>
                    </a:lnL>
                    <a:lnR w="12700">
                      <a:solidFill>
                        <a:srgbClr val="000000"/>
                      </a:solidFill>
                      <a:prstDash val="solid"/>
                    </a:lnR>
                    <a:lnT w="9525">
                      <a:solidFill>
                        <a:srgbClr val="BD4A47"/>
                      </a:solidFill>
                      <a:prstDash val="solid"/>
                    </a:lnT>
                    <a:lnB w="12700">
                      <a:solidFill>
                        <a:srgbClr val="000000"/>
                      </a:solidFill>
                      <a:prstDash val="solid"/>
                    </a:lnB>
                  </a:tcPr>
                </a:tc>
                <a:tc gridSpan="6" vMerge="1">
                  <a:txBody>
                    <a:bodyPr/>
                    <a:lstStyle/>
                    <a:p>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2"/>
                  </a:ext>
                </a:extLst>
              </a:tr>
              <a:tr h="406400">
                <a:tc vMerge="1">
                  <a:txBody>
                    <a:bodyPr/>
                    <a:lstStyle/>
                    <a:p>
                      <a:endParaRPr/>
                    </a:p>
                  </a:txBody>
                  <a:tcPr marL="0" marR="0" marT="0" marB="0">
                    <a:lnR w="12700">
                      <a:solidFill>
                        <a:srgbClr val="000000"/>
                      </a:solidFill>
                      <a:prstDash val="solid"/>
                    </a:lnR>
                    <a:lnT w="9525">
                      <a:solidFill>
                        <a:srgbClr val="BD4A47"/>
                      </a:solidFill>
                      <a:prstDash val="solid"/>
                    </a:lnT>
                  </a:tcPr>
                </a:tc>
                <a:tc vMerge="1">
                  <a:txBody>
                    <a:bodyPr/>
                    <a:lstStyle/>
                    <a:p>
                      <a:endParaRPr/>
                    </a:p>
                  </a:txBody>
                  <a:tcPr marL="0" marR="0" marT="6350" marB="0">
                    <a:lnL w="12700">
                      <a:solidFill>
                        <a:srgbClr val="000000"/>
                      </a:solidFill>
                      <a:prstDash val="solid"/>
                    </a:lnL>
                    <a:lnR w="12700">
                      <a:solidFill>
                        <a:srgbClr val="000000"/>
                      </a:solidFill>
                      <a:prstDash val="solid"/>
                    </a:lnR>
                    <a:lnT w="9525">
                      <a:solidFill>
                        <a:srgbClr val="BD4A47"/>
                      </a:solidFill>
                      <a:prstDash val="solid"/>
                    </a:lnT>
                    <a:lnB w="12700">
                      <a:solidFill>
                        <a:srgbClr val="000000"/>
                      </a:solidFill>
                      <a:prstDash val="solid"/>
                    </a:lnB>
                  </a:tcPr>
                </a:tc>
                <a:tc>
                  <a:txBody>
                    <a:bodyPr/>
                    <a:lstStyle/>
                    <a:p>
                      <a:pPr algn="ctr">
                        <a:lnSpc>
                          <a:spcPct val="100000"/>
                        </a:lnSpc>
                        <a:spcBef>
                          <a:spcPts val="315"/>
                        </a:spcBef>
                      </a:pPr>
                      <a:r>
                        <a:rPr sz="1900" b="1" spc="-25" dirty="0">
                          <a:latin typeface="微軟正黑體"/>
                          <a:cs typeface="微軟正黑體"/>
                        </a:rPr>
                        <a:t>頭部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15"/>
                        </a:spcBef>
                      </a:pPr>
                      <a:r>
                        <a:rPr sz="1900" b="1" spc="-25" dirty="0">
                          <a:latin typeface="微軟正黑體"/>
                          <a:cs typeface="微軟正黑體"/>
                        </a:rPr>
                        <a:t>耳部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15"/>
                        </a:spcBef>
                      </a:pPr>
                      <a:r>
                        <a:rPr sz="1900" b="1" spc="-25" dirty="0">
                          <a:latin typeface="微軟正黑體"/>
                          <a:cs typeface="微軟正黑體"/>
                        </a:rPr>
                        <a:t>眼部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15"/>
                        </a:spcBef>
                      </a:pPr>
                      <a:r>
                        <a:rPr sz="1900" b="1" spc="-25" dirty="0">
                          <a:latin typeface="微軟正黑體"/>
                          <a:cs typeface="微軟正黑體"/>
                        </a:rPr>
                        <a:t>口部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1900" b="1" spc="-25" dirty="0">
                          <a:latin typeface="微軟正黑體"/>
                          <a:cs typeface="微軟正黑體"/>
                        </a:rPr>
                        <a:t>手部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1900" b="1" spc="-25" dirty="0">
                          <a:latin typeface="微軟正黑體"/>
                          <a:cs typeface="微軟正黑體"/>
                        </a:rPr>
                        <a:t>腳部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373292">
                <a:tc vMerge="1">
                  <a:txBody>
                    <a:bodyPr/>
                    <a:lstStyle/>
                    <a:p>
                      <a:endParaRPr/>
                    </a:p>
                  </a:txBody>
                  <a:tcPr marL="0" marR="0" marT="0" marB="0">
                    <a:lnR w="12700">
                      <a:solidFill>
                        <a:srgbClr val="000000"/>
                      </a:solidFill>
                      <a:prstDash val="solid"/>
                    </a:lnR>
                    <a:lnT w="9525">
                      <a:solidFill>
                        <a:srgbClr val="BD4A47"/>
                      </a:solidFill>
                      <a:prstDash val="solid"/>
                    </a:lnT>
                  </a:tcPr>
                </a:tc>
                <a:tc vMerge="1">
                  <a:txBody>
                    <a:bodyPr/>
                    <a:lstStyle/>
                    <a:p>
                      <a:endParaRPr/>
                    </a:p>
                  </a:txBody>
                  <a:tcPr marL="0" marR="0" marT="6350" marB="0">
                    <a:lnL w="12700">
                      <a:solidFill>
                        <a:srgbClr val="000000"/>
                      </a:solidFill>
                      <a:prstDash val="solid"/>
                    </a:lnL>
                    <a:lnR w="12700">
                      <a:solidFill>
                        <a:srgbClr val="000000"/>
                      </a:solidFill>
                      <a:prstDash val="solid"/>
                    </a:lnR>
                    <a:lnT w="9525">
                      <a:solidFill>
                        <a:srgbClr val="BD4A47"/>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0"/>
                        </a:spcBef>
                      </a:pPr>
                      <a:r>
                        <a:rPr sz="1900" spc="-20" dirty="0">
                          <a:latin typeface="微軟正黑體"/>
                          <a:cs typeface="微軟正黑體"/>
                        </a:rPr>
                        <a:t>射出機</a:t>
                      </a:r>
                      <a:endParaRPr sz="1900">
                        <a:latin typeface="微軟正黑體"/>
                        <a:cs typeface="微軟正黑體"/>
                      </a:endParaRPr>
                    </a:p>
                  </a:txBody>
                  <a:tcPr marL="0" marR="0" marT="9482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86833">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marL="635" algn="ctr">
                        <a:lnSpc>
                          <a:spcPct val="100000"/>
                        </a:lnSpc>
                        <a:spcBef>
                          <a:spcPts val="560"/>
                        </a:spcBef>
                      </a:pPr>
                      <a:r>
                        <a:rPr sz="1900" spc="-25" dirty="0">
                          <a:latin typeface="微軟正黑體"/>
                          <a:cs typeface="微軟正黑體"/>
                        </a:rPr>
                        <a:t>天車</a:t>
                      </a:r>
                      <a:endParaRPr sz="1900">
                        <a:latin typeface="微軟正黑體"/>
                        <a:cs typeface="微軟正黑體"/>
                      </a:endParaRPr>
                    </a:p>
                  </a:txBody>
                  <a:tcPr marL="0" marR="0" marT="9482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5" dirty="0">
                          <a:latin typeface="微軟正黑體"/>
                          <a:cs typeface="微軟正黑體"/>
                        </a:rPr>
                        <a:t>研磨機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marL="635" algn="ctr">
                        <a:lnSpc>
                          <a:spcPct val="100000"/>
                        </a:lnSpc>
                        <a:spcBef>
                          <a:spcPts val="560"/>
                        </a:spcBef>
                      </a:pPr>
                      <a:r>
                        <a:rPr sz="1900" spc="-10" dirty="0">
                          <a:latin typeface="微軟正黑體"/>
                          <a:cs typeface="微軟正黑體"/>
                        </a:rPr>
                        <a:t>CNC</a:t>
                      </a:r>
                      <a:r>
                        <a:rPr sz="1900" spc="-25" dirty="0">
                          <a:latin typeface="微軟正黑體"/>
                          <a:cs typeface="微軟正黑體"/>
                        </a:rPr>
                        <a:t>車床</a:t>
                      </a:r>
                      <a:endParaRPr sz="1900">
                        <a:latin typeface="微軟正黑體"/>
                        <a:cs typeface="微軟正黑體"/>
                      </a:endParaRPr>
                    </a:p>
                  </a:txBody>
                  <a:tcPr marL="0" marR="0" marT="9482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0" dirty="0">
                          <a:latin typeface="微軟正黑體"/>
                          <a:cs typeface="微軟正黑體"/>
                        </a:rPr>
                        <a:t>清洗機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5" dirty="0">
                          <a:latin typeface="微軟正黑體"/>
                          <a:cs typeface="微軟正黑體"/>
                        </a:rPr>
                        <a:t>拋光機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0" dirty="0">
                          <a:latin typeface="微軟正黑體"/>
                          <a:cs typeface="微軟正黑體"/>
                        </a:rPr>
                        <a:t>粉碎機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bl>
          </a:graphicData>
        </a:graphic>
      </p:graphicFrame>
      <p:pic>
        <p:nvPicPr>
          <p:cNvPr id="7" name="object 7"/>
          <p:cNvPicPr/>
          <p:nvPr/>
        </p:nvPicPr>
        <p:blipFill>
          <a:blip r:embed="rId5" cstate="print"/>
          <a:stretch>
            <a:fillRect/>
          </a:stretch>
        </p:blipFill>
        <p:spPr>
          <a:xfrm>
            <a:off x="10416540" y="1892875"/>
            <a:ext cx="1443397" cy="1392360"/>
          </a:xfrm>
          <a:prstGeom prst="rect">
            <a:avLst/>
          </a:prstGeom>
        </p:spPr>
      </p:pic>
      <p:pic>
        <p:nvPicPr>
          <p:cNvPr id="8" name="object 8"/>
          <p:cNvPicPr/>
          <p:nvPr/>
        </p:nvPicPr>
        <p:blipFill>
          <a:blip r:embed="rId6" cstate="print"/>
          <a:stretch>
            <a:fillRect/>
          </a:stretch>
        </p:blipFill>
        <p:spPr>
          <a:xfrm>
            <a:off x="8761984" y="1892875"/>
            <a:ext cx="1462413" cy="1392360"/>
          </a:xfrm>
          <a:prstGeom prst="rect">
            <a:avLst/>
          </a:prstGeom>
        </p:spPr>
      </p:pic>
      <p:pic>
        <p:nvPicPr>
          <p:cNvPr id="9" name="object 9"/>
          <p:cNvPicPr/>
          <p:nvPr/>
        </p:nvPicPr>
        <p:blipFill>
          <a:blip r:embed="rId7" cstate="print"/>
          <a:stretch>
            <a:fillRect/>
          </a:stretch>
        </p:blipFill>
        <p:spPr>
          <a:xfrm>
            <a:off x="7080335" y="1892875"/>
            <a:ext cx="1415965" cy="1392360"/>
          </a:xfrm>
          <a:prstGeom prst="rect">
            <a:avLst/>
          </a:prstGeom>
        </p:spPr>
      </p:pic>
      <p:pic>
        <p:nvPicPr>
          <p:cNvPr id="10" name="object 10"/>
          <p:cNvPicPr/>
          <p:nvPr/>
        </p:nvPicPr>
        <p:blipFill>
          <a:blip r:embed="rId8" cstate="print"/>
          <a:stretch>
            <a:fillRect/>
          </a:stretch>
        </p:blipFill>
        <p:spPr>
          <a:xfrm>
            <a:off x="5375655" y="1892875"/>
            <a:ext cx="1392360" cy="1392360"/>
          </a:xfrm>
          <a:prstGeom prst="rect">
            <a:avLst/>
          </a:prstGeom>
        </p:spPr>
      </p:pic>
      <p:pic>
        <p:nvPicPr>
          <p:cNvPr id="11" name="object 11"/>
          <p:cNvPicPr/>
          <p:nvPr/>
        </p:nvPicPr>
        <p:blipFill>
          <a:blip r:embed="rId9" cstate="print"/>
          <a:stretch>
            <a:fillRect/>
          </a:stretch>
        </p:blipFill>
        <p:spPr>
          <a:xfrm>
            <a:off x="3678598" y="1918682"/>
            <a:ext cx="1411121" cy="1366553"/>
          </a:xfrm>
          <a:prstGeom prst="rect">
            <a:avLst/>
          </a:prstGeom>
        </p:spPr>
      </p:pic>
      <p:pic>
        <p:nvPicPr>
          <p:cNvPr id="12" name="object 12"/>
          <p:cNvPicPr/>
          <p:nvPr/>
        </p:nvPicPr>
        <p:blipFill>
          <a:blip r:embed="rId10" cstate="print"/>
          <a:stretch>
            <a:fillRect/>
          </a:stretch>
        </p:blipFill>
        <p:spPr>
          <a:xfrm>
            <a:off x="2003721" y="1892875"/>
            <a:ext cx="1403976" cy="13923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92681" y="740689"/>
            <a:ext cx="8792633" cy="6018107"/>
            <a:chOff x="1794510" y="555517"/>
            <a:chExt cx="6594475" cy="4513580"/>
          </a:xfrm>
        </p:grpSpPr>
        <p:pic>
          <p:nvPicPr>
            <p:cNvPr id="3" name="object 3"/>
            <p:cNvPicPr/>
            <p:nvPr/>
          </p:nvPicPr>
          <p:blipFill>
            <a:blip r:embed="rId2" cstate="print"/>
            <a:stretch>
              <a:fillRect/>
            </a:stretch>
          </p:blipFill>
          <p:spPr>
            <a:xfrm>
              <a:off x="1794510" y="555517"/>
              <a:ext cx="6593967" cy="4513072"/>
            </a:xfrm>
            <a:prstGeom prst="rect">
              <a:avLst/>
            </a:prstGeom>
          </p:spPr>
        </p:pic>
        <p:pic>
          <p:nvPicPr>
            <p:cNvPr id="4" name="object 4"/>
            <p:cNvPicPr/>
            <p:nvPr/>
          </p:nvPicPr>
          <p:blipFill>
            <a:blip r:embed="rId3" cstate="print"/>
            <a:stretch>
              <a:fillRect/>
            </a:stretch>
          </p:blipFill>
          <p:spPr>
            <a:xfrm>
              <a:off x="4552823" y="924928"/>
              <a:ext cx="585050" cy="573036"/>
            </a:xfrm>
            <a:prstGeom prst="rect">
              <a:avLst/>
            </a:prstGeom>
          </p:spPr>
        </p:pic>
        <p:pic>
          <p:nvPicPr>
            <p:cNvPr id="5" name="object 5"/>
            <p:cNvPicPr/>
            <p:nvPr/>
          </p:nvPicPr>
          <p:blipFill>
            <a:blip r:embed="rId4" cstate="print"/>
            <a:stretch>
              <a:fillRect/>
            </a:stretch>
          </p:blipFill>
          <p:spPr>
            <a:xfrm>
              <a:off x="5137785" y="942581"/>
              <a:ext cx="592569" cy="573036"/>
            </a:xfrm>
            <a:prstGeom prst="rect">
              <a:avLst/>
            </a:prstGeom>
          </p:spPr>
        </p:pic>
        <p:pic>
          <p:nvPicPr>
            <p:cNvPr id="6" name="object 6"/>
            <p:cNvPicPr/>
            <p:nvPr/>
          </p:nvPicPr>
          <p:blipFill>
            <a:blip r:embed="rId5" cstate="print"/>
            <a:stretch>
              <a:fillRect/>
            </a:stretch>
          </p:blipFill>
          <p:spPr>
            <a:xfrm>
              <a:off x="2637155" y="3005823"/>
              <a:ext cx="592569" cy="1146175"/>
            </a:xfrm>
            <a:prstGeom prst="rect">
              <a:avLst/>
            </a:prstGeom>
          </p:spPr>
        </p:pic>
        <p:pic>
          <p:nvPicPr>
            <p:cNvPr id="7" name="object 7"/>
            <p:cNvPicPr/>
            <p:nvPr/>
          </p:nvPicPr>
          <p:blipFill>
            <a:blip r:embed="rId6" cstate="print"/>
            <a:stretch>
              <a:fillRect/>
            </a:stretch>
          </p:blipFill>
          <p:spPr>
            <a:xfrm>
              <a:off x="2597277" y="2375433"/>
              <a:ext cx="687184" cy="660120"/>
            </a:xfrm>
            <a:prstGeom prst="rect">
              <a:avLst/>
            </a:prstGeom>
          </p:spPr>
        </p:pic>
        <p:pic>
          <p:nvPicPr>
            <p:cNvPr id="8" name="object 8"/>
            <p:cNvPicPr/>
            <p:nvPr/>
          </p:nvPicPr>
          <p:blipFill>
            <a:blip r:embed="rId7" cstate="print"/>
            <a:stretch>
              <a:fillRect/>
            </a:stretch>
          </p:blipFill>
          <p:spPr>
            <a:xfrm>
              <a:off x="4101211" y="4087774"/>
              <a:ext cx="348475" cy="341312"/>
            </a:xfrm>
            <a:prstGeom prst="rect">
              <a:avLst/>
            </a:prstGeom>
          </p:spPr>
        </p:pic>
        <p:pic>
          <p:nvPicPr>
            <p:cNvPr id="9" name="object 9"/>
            <p:cNvPicPr/>
            <p:nvPr/>
          </p:nvPicPr>
          <p:blipFill>
            <a:blip r:embed="rId8" cstate="print"/>
            <a:stretch>
              <a:fillRect/>
            </a:stretch>
          </p:blipFill>
          <p:spPr>
            <a:xfrm>
              <a:off x="6081649" y="4108157"/>
              <a:ext cx="348475" cy="336981"/>
            </a:xfrm>
            <a:prstGeom prst="rect">
              <a:avLst/>
            </a:prstGeom>
          </p:spPr>
        </p:pic>
      </p:grpSp>
      <p:sp>
        <p:nvSpPr>
          <p:cNvPr id="10" name="object 10"/>
          <p:cNvSpPr txBox="1"/>
          <p:nvPr/>
        </p:nvSpPr>
        <p:spPr>
          <a:xfrm>
            <a:off x="8680025" y="5526769"/>
            <a:ext cx="1222587" cy="304421"/>
          </a:xfrm>
          <a:prstGeom prst="rect">
            <a:avLst/>
          </a:prstGeom>
        </p:spPr>
        <p:txBody>
          <a:bodyPr vert="horz" wrap="square" lIns="0" tIns="16933" rIns="0" bIns="0" rtlCol="0">
            <a:spAutoFit/>
          </a:bodyPr>
          <a:lstStyle/>
          <a:p>
            <a:pPr marL="16933">
              <a:spcBef>
                <a:spcPts val="133"/>
              </a:spcBef>
            </a:pPr>
            <a:r>
              <a:rPr sz="1867" spc="-13" dirty="0">
                <a:latin typeface="微軟正黑體"/>
                <a:cs typeface="微軟正黑體"/>
              </a:rPr>
              <a:t>足部防護具</a:t>
            </a:r>
            <a:endParaRPr sz="1867">
              <a:latin typeface="微軟正黑體"/>
              <a:cs typeface="微軟正黑體"/>
            </a:endParaRPr>
          </a:p>
        </p:txBody>
      </p:sp>
      <p:pic>
        <p:nvPicPr>
          <p:cNvPr id="11" name="object 11"/>
          <p:cNvPicPr/>
          <p:nvPr/>
        </p:nvPicPr>
        <p:blipFill>
          <a:blip r:embed="rId9" cstate="print"/>
          <a:stretch>
            <a:fillRect/>
          </a:stretch>
        </p:blipFill>
        <p:spPr>
          <a:xfrm>
            <a:off x="5398007" y="5926853"/>
            <a:ext cx="605061" cy="581236"/>
          </a:xfrm>
          <a:prstGeom prst="rect">
            <a:avLst/>
          </a:prstGeom>
        </p:spPr>
      </p:pic>
      <p:sp>
        <p:nvSpPr>
          <p:cNvPr id="12" name="object 12"/>
          <p:cNvSpPr txBox="1"/>
          <p:nvPr/>
        </p:nvSpPr>
        <p:spPr>
          <a:xfrm>
            <a:off x="6023355" y="5521080"/>
            <a:ext cx="1247987" cy="848223"/>
          </a:xfrm>
          <a:prstGeom prst="rect">
            <a:avLst/>
          </a:prstGeom>
        </p:spPr>
        <p:txBody>
          <a:bodyPr vert="horz" wrap="square" lIns="0" tIns="16933" rIns="0" bIns="0" rtlCol="0">
            <a:spAutoFit/>
          </a:bodyPr>
          <a:lstStyle/>
          <a:p>
            <a:pPr marL="16933">
              <a:spcBef>
                <a:spcPts val="133"/>
              </a:spcBef>
            </a:pPr>
            <a:r>
              <a:rPr sz="1867" spc="-13" dirty="0">
                <a:latin typeface="微軟正黑體"/>
                <a:cs typeface="微軟正黑體"/>
              </a:rPr>
              <a:t>呼吸防護具</a:t>
            </a:r>
            <a:endParaRPr sz="1867">
              <a:latin typeface="微軟正黑體"/>
              <a:cs typeface="微軟正黑體"/>
            </a:endParaRPr>
          </a:p>
          <a:p>
            <a:pPr marL="41486">
              <a:spcBef>
                <a:spcPts val="2000"/>
              </a:spcBef>
            </a:pPr>
            <a:r>
              <a:rPr sz="1867" spc="-13" dirty="0">
                <a:latin typeface="微軟正黑體"/>
                <a:cs typeface="微軟正黑體"/>
              </a:rPr>
              <a:t>耳部防護具</a:t>
            </a:r>
            <a:endParaRPr sz="1867">
              <a:latin typeface="微軟正黑體"/>
              <a:cs typeface="微軟正黑體"/>
            </a:endParaRPr>
          </a:p>
        </p:txBody>
      </p:sp>
      <p:grpSp>
        <p:nvGrpSpPr>
          <p:cNvPr id="13" name="object 13"/>
          <p:cNvGrpSpPr/>
          <p:nvPr/>
        </p:nvGrpSpPr>
        <p:grpSpPr>
          <a:xfrm>
            <a:off x="1" y="201169"/>
            <a:ext cx="2308860" cy="1536700"/>
            <a:chOff x="0" y="150876"/>
            <a:chExt cx="1731645" cy="1152525"/>
          </a:xfrm>
        </p:grpSpPr>
        <p:pic>
          <p:nvPicPr>
            <p:cNvPr id="14" name="object 14"/>
            <p:cNvPicPr/>
            <p:nvPr/>
          </p:nvPicPr>
          <p:blipFill>
            <a:blip r:embed="rId10" cstate="print"/>
            <a:stretch>
              <a:fillRect/>
            </a:stretch>
          </p:blipFill>
          <p:spPr>
            <a:xfrm>
              <a:off x="0" y="225535"/>
              <a:ext cx="1388373" cy="848900"/>
            </a:xfrm>
            <a:prstGeom prst="rect">
              <a:avLst/>
            </a:prstGeom>
          </p:spPr>
        </p:pic>
        <p:pic>
          <p:nvPicPr>
            <p:cNvPr id="15" name="object 15"/>
            <p:cNvPicPr/>
            <p:nvPr/>
          </p:nvPicPr>
          <p:blipFill>
            <a:blip r:embed="rId11" cstate="print"/>
            <a:stretch>
              <a:fillRect/>
            </a:stretch>
          </p:blipFill>
          <p:spPr>
            <a:xfrm>
              <a:off x="0" y="150876"/>
              <a:ext cx="1731264" cy="1152144"/>
            </a:xfrm>
            <a:prstGeom prst="rect">
              <a:avLst/>
            </a:prstGeom>
          </p:spPr>
        </p:pic>
        <p:pic>
          <p:nvPicPr>
            <p:cNvPr id="16" name="object 16"/>
            <p:cNvPicPr/>
            <p:nvPr/>
          </p:nvPicPr>
          <p:blipFill>
            <a:blip r:embed="rId12" cstate="print"/>
            <a:stretch>
              <a:fillRect/>
            </a:stretch>
          </p:blipFill>
          <p:spPr>
            <a:xfrm>
              <a:off x="0" y="244043"/>
              <a:ext cx="1349375" cy="772718"/>
            </a:xfrm>
            <a:prstGeom prst="rect">
              <a:avLst/>
            </a:prstGeom>
          </p:spPr>
        </p:pic>
      </p:grpSp>
      <p:sp>
        <p:nvSpPr>
          <p:cNvPr id="17" name="object 17"/>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B1.3</a:t>
            </a:r>
            <a:endParaRPr sz="5333">
              <a:latin typeface="Microsoft YaHei"/>
              <a:cs typeface="Microsoft YaHei"/>
            </a:endParaRPr>
          </a:p>
        </p:txBody>
      </p:sp>
      <p:sp>
        <p:nvSpPr>
          <p:cNvPr id="18" name="object 18"/>
          <p:cNvSpPr txBox="1">
            <a:spLocks noGrp="1"/>
          </p:cNvSpPr>
          <p:nvPr>
            <p:ph type="title"/>
          </p:nvPr>
        </p:nvSpPr>
        <p:spPr>
          <a:xfrm>
            <a:off x="1904492" y="525217"/>
            <a:ext cx="568621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職安推動(個人防護具PPE)</a:t>
            </a:r>
          </a:p>
        </p:txBody>
      </p:sp>
      <p:sp>
        <p:nvSpPr>
          <p:cNvPr id="19" name="object 19"/>
          <p:cNvSpPr txBox="1"/>
          <p:nvPr/>
        </p:nvSpPr>
        <p:spPr>
          <a:xfrm>
            <a:off x="166759" y="1755817"/>
            <a:ext cx="4221480" cy="1258528"/>
          </a:xfrm>
          <a:prstGeom prst="rect">
            <a:avLst/>
          </a:prstGeom>
        </p:spPr>
        <p:txBody>
          <a:bodyPr vert="horz" wrap="square" lIns="0" tIns="16933" rIns="0" bIns="0" rtlCol="0">
            <a:spAutoFit/>
          </a:bodyPr>
          <a:lstStyle/>
          <a:p>
            <a:pPr marL="16933">
              <a:spcBef>
                <a:spcPts val="133"/>
              </a:spcBef>
            </a:pPr>
            <a:r>
              <a:rPr b="1" spc="-13" dirty="0">
                <a:latin typeface="標楷體"/>
                <a:cs typeface="標楷體"/>
              </a:rPr>
              <a:t>*</a:t>
            </a:r>
            <a:r>
              <a:rPr b="1" spc="-33" dirty="0">
                <a:latin typeface="標楷體"/>
                <a:cs typeface="標楷體"/>
              </a:rPr>
              <a:t>以射出區</a:t>
            </a:r>
            <a:r>
              <a:rPr b="1" spc="-53" dirty="0">
                <a:latin typeface="標楷體"/>
                <a:cs typeface="標楷體"/>
              </a:rPr>
              <a:t>為例</a:t>
            </a:r>
            <a:endParaRPr>
              <a:latin typeface="標楷體"/>
              <a:cs typeface="標楷體"/>
            </a:endParaRPr>
          </a:p>
          <a:p>
            <a:pPr>
              <a:spcBef>
                <a:spcPts val="13"/>
              </a:spcBef>
            </a:pPr>
            <a:endParaRPr sz="3267">
              <a:latin typeface="標楷體"/>
              <a:cs typeface="標楷體"/>
            </a:endParaRPr>
          </a:p>
          <a:p>
            <a:pPr marR="6773" algn="r">
              <a:spcBef>
                <a:spcPts val="7"/>
              </a:spcBef>
            </a:pPr>
            <a:r>
              <a:rPr spc="-27" dirty="0">
                <a:latin typeface="微軟正黑體"/>
                <a:cs typeface="微軟正黑體"/>
              </a:rPr>
              <a:t>粉碎機</a:t>
            </a:r>
            <a:endParaRPr>
              <a:latin typeface="微軟正黑體"/>
              <a:cs typeface="微軟正黑體"/>
            </a:endParaRPr>
          </a:p>
        </p:txBody>
      </p:sp>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97537"/>
            <a:ext cx="1908387" cy="1678940"/>
            <a:chOff x="-4762" y="73152"/>
            <a:chExt cx="1431290" cy="125920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25907" y="73152"/>
              <a:ext cx="1400556" cy="125882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sp>
          <p:nvSpPr>
            <p:cNvPr id="6" name="object 6"/>
            <p:cNvSpPr/>
            <p:nvPr/>
          </p:nvSpPr>
          <p:spPr>
            <a:xfrm>
              <a:off x="0" y="244043"/>
              <a:ext cx="1349375" cy="772795"/>
            </a:xfrm>
            <a:custGeom>
              <a:avLst/>
              <a:gdLst/>
              <a:ahLst/>
              <a:cxnLst/>
              <a:rect l="l" t="t" r="r" b="b"/>
              <a:pathLst>
                <a:path w="1349375" h="772794">
                  <a:moveTo>
                    <a:pt x="0" y="772718"/>
                  </a:moveTo>
                  <a:lnTo>
                    <a:pt x="1349375" y="772718"/>
                  </a:lnTo>
                  <a:lnTo>
                    <a:pt x="1349375" y="0"/>
                  </a:lnTo>
                  <a:lnTo>
                    <a:pt x="0" y="0"/>
                  </a:lnTo>
                  <a:lnTo>
                    <a:pt x="0" y="772718"/>
                  </a:lnTo>
                  <a:close/>
                </a:path>
              </a:pathLst>
            </a:custGeom>
            <a:ln w="9525">
              <a:solidFill>
                <a:srgbClr val="BD4A47"/>
              </a:solidFill>
            </a:ln>
          </p:spPr>
          <p:txBody>
            <a:bodyPr wrap="square" lIns="0" tIns="0" rIns="0" bIns="0" rtlCol="0"/>
            <a:lstStyle/>
            <a:p>
              <a:endParaRPr sz="3200"/>
            </a:p>
          </p:txBody>
        </p:sp>
      </p:grpSp>
      <p:sp>
        <p:nvSpPr>
          <p:cNvPr id="7" name="object 7"/>
          <p:cNvSpPr txBox="1"/>
          <p:nvPr/>
        </p:nvSpPr>
        <p:spPr>
          <a:xfrm>
            <a:off x="359799" y="236729"/>
            <a:ext cx="1077807" cy="590697"/>
          </a:xfrm>
          <a:prstGeom prst="rect">
            <a:avLst/>
          </a:prstGeom>
        </p:spPr>
        <p:txBody>
          <a:bodyPr vert="horz" wrap="square" lIns="0" tIns="16087" rIns="0" bIns="0" rtlCol="0">
            <a:spAutoFit/>
          </a:bodyPr>
          <a:lstStyle/>
          <a:p>
            <a:pPr marL="16933">
              <a:spcBef>
                <a:spcPts val="127"/>
              </a:spcBef>
            </a:pPr>
            <a:r>
              <a:rPr sz="3733" b="1" spc="-27" dirty="0">
                <a:solidFill>
                  <a:srgbClr val="FFFFFF"/>
                </a:solidFill>
                <a:latin typeface="Microsoft YaHei"/>
                <a:cs typeface="Microsoft YaHei"/>
              </a:rPr>
              <a:t>B2.1</a:t>
            </a:r>
            <a:endParaRPr sz="3733">
              <a:latin typeface="Microsoft YaHei"/>
              <a:cs typeface="Microsoft YaHei"/>
            </a:endParaRPr>
          </a:p>
        </p:txBody>
      </p:sp>
      <p:sp>
        <p:nvSpPr>
          <p:cNvPr id="8" name="object 8"/>
          <p:cNvSpPr txBox="1">
            <a:spLocks noGrp="1"/>
          </p:cNvSpPr>
          <p:nvPr>
            <p:ph type="title"/>
          </p:nvPr>
        </p:nvSpPr>
        <p:spPr>
          <a:xfrm>
            <a:off x="1904492" y="525217"/>
            <a:ext cx="200152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消防安全</a:t>
            </a:r>
          </a:p>
        </p:txBody>
      </p:sp>
      <p:sp>
        <p:nvSpPr>
          <p:cNvPr id="9" name="object 9"/>
          <p:cNvSpPr txBox="1"/>
          <p:nvPr/>
        </p:nvSpPr>
        <p:spPr>
          <a:xfrm>
            <a:off x="248446" y="805688"/>
            <a:ext cx="4248573" cy="1190796"/>
          </a:xfrm>
          <a:prstGeom prst="rect">
            <a:avLst/>
          </a:prstGeom>
        </p:spPr>
        <p:txBody>
          <a:bodyPr vert="horz" wrap="square" lIns="0" tIns="16087" rIns="0" bIns="0" rtlCol="0">
            <a:spAutoFit/>
          </a:bodyPr>
          <a:lstStyle/>
          <a:p>
            <a:pPr marL="127843">
              <a:spcBef>
                <a:spcPts val="127"/>
              </a:spcBef>
            </a:pPr>
            <a:r>
              <a:rPr sz="3733" b="1" spc="-27" dirty="0">
                <a:solidFill>
                  <a:srgbClr val="FFFFFF"/>
                </a:solidFill>
                <a:latin typeface="Microsoft YaHei"/>
                <a:cs typeface="Microsoft YaHei"/>
              </a:rPr>
              <a:t>B2.2</a:t>
            </a:r>
            <a:endParaRPr sz="3733">
              <a:latin typeface="Microsoft YaHei"/>
              <a:cs typeface="Microsoft YaHei"/>
            </a:endParaRPr>
          </a:p>
          <a:p>
            <a:pPr marL="443642" indent="-426709">
              <a:spcBef>
                <a:spcPts val="193"/>
              </a:spcBef>
              <a:buClr>
                <a:srgbClr val="C0504D"/>
              </a:buClr>
              <a:buSzPct val="58928"/>
              <a:buFont typeface="Wingdings"/>
              <a:buChar char=""/>
              <a:tabLst>
                <a:tab pos="442796" algn="l"/>
                <a:tab pos="443642" algn="l"/>
              </a:tabLst>
            </a:pPr>
            <a:r>
              <a:rPr sz="3733" b="1" spc="-53" dirty="0">
                <a:latin typeface="微軟正黑體"/>
                <a:cs typeface="微軟正黑體"/>
              </a:rPr>
              <a:t>常見消防設備介</a:t>
            </a:r>
            <a:r>
              <a:rPr sz="3733" b="1" spc="-67" dirty="0">
                <a:latin typeface="微軟正黑體"/>
                <a:cs typeface="微軟正黑體"/>
              </a:rPr>
              <a:t>紹</a:t>
            </a:r>
            <a:endParaRPr sz="3733">
              <a:latin typeface="微軟正黑體"/>
              <a:cs typeface="微軟正黑體"/>
            </a:endParaRPr>
          </a:p>
        </p:txBody>
      </p:sp>
      <p:pic>
        <p:nvPicPr>
          <p:cNvPr id="10" name="object 10"/>
          <p:cNvPicPr/>
          <p:nvPr/>
        </p:nvPicPr>
        <p:blipFill>
          <a:blip r:embed="rId5" cstate="print"/>
          <a:stretch>
            <a:fillRect/>
          </a:stretch>
        </p:blipFill>
        <p:spPr>
          <a:xfrm>
            <a:off x="3106910" y="2334819"/>
            <a:ext cx="3010425" cy="1552565"/>
          </a:xfrm>
          <a:prstGeom prst="rect">
            <a:avLst/>
          </a:prstGeom>
        </p:spPr>
      </p:pic>
      <p:sp>
        <p:nvSpPr>
          <p:cNvPr id="11" name="object 11"/>
          <p:cNvSpPr txBox="1"/>
          <p:nvPr/>
        </p:nvSpPr>
        <p:spPr>
          <a:xfrm>
            <a:off x="432951" y="3845899"/>
            <a:ext cx="2448560" cy="427532"/>
          </a:xfrm>
          <a:prstGeom prst="rect">
            <a:avLst/>
          </a:prstGeom>
        </p:spPr>
        <p:txBody>
          <a:bodyPr vert="horz" wrap="square" lIns="0" tIns="16933" rIns="0" bIns="0" rtlCol="0">
            <a:spAutoFit/>
          </a:bodyPr>
          <a:lstStyle/>
          <a:p>
            <a:pPr marL="16933">
              <a:spcBef>
                <a:spcPts val="133"/>
              </a:spcBef>
            </a:pPr>
            <a:r>
              <a:rPr sz="2667" b="1" dirty="0">
                <a:latin typeface="Times New Roman"/>
                <a:cs typeface="Times New Roman"/>
              </a:rPr>
              <a:t>ABC</a:t>
            </a:r>
            <a:r>
              <a:rPr sz="2667" b="1" spc="-13" dirty="0">
                <a:latin typeface="微軟正黑體"/>
                <a:cs typeface="微軟正黑體"/>
              </a:rPr>
              <a:t>乾粉滅火器</a:t>
            </a:r>
            <a:endParaRPr sz="2667">
              <a:latin typeface="微軟正黑體"/>
              <a:cs typeface="微軟正黑體"/>
            </a:endParaRPr>
          </a:p>
        </p:txBody>
      </p:sp>
      <p:sp>
        <p:nvSpPr>
          <p:cNvPr id="12" name="object 12"/>
          <p:cNvSpPr txBox="1"/>
          <p:nvPr/>
        </p:nvSpPr>
        <p:spPr>
          <a:xfrm>
            <a:off x="773786" y="6344039"/>
            <a:ext cx="1744133" cy="427532"/>
          </a:xfrm>
          <a:prstGeom prst="rect">
            <a:avLst/>
          </a:prstGeom>
        </p:spPr>
        <p:txBody>
          <a:bodyPr vert="horz" wrap="square" lIns="0" tIns="16933" rIns="0" bIns="0" rtlCol="0">
            <a:spAutoFit/>
          </a:bodyPr>
          <a:lstStyle/>
          <a:p>
            <a:pPr marL="50799">
              <a:spcBef>
                <a:spcPts val="133"/>
              </a:spcBef>
            </a:pPr>
            <a:r>
              <a:rPr sz="2667" b="1" dirty="0">
                <a:latin typeface="Times New Roman"/>
                <a:cs typeface="Times New Roman"/>
              </a:rPr>
              <a:t>CO</a:t>
            </a:r>
            <a:r>
              <a:rPr sz="2600" b="1" baseline="-21367" dirty="0">
                <a:latin typeface="Times New Roman"/>
                <a:cs typeface="Times New Roman"/>
              </a:rPr>
              <a:t>2</a:t>
            </a:r>
            <a:r>
              <a:rPr sz="2667" b="1" spc="-27" dirty="0">
                <a:latin typeface="微軟正黑體"/>
                <a:cs typeface="微軟正黑體"/>
              </a:rPr>
              <a:t>滅火器</a:t>
            </a:r>
            <a:endParaRPr sz="2667">
              <a:latin typeface="微軟正黑體"/>
              <a:cs typeface="微軟正黑體"/>
            </a:endParaRPr>
          </a:p>
        </p:txBody>
      </p:sp>
      <p:sp>
        <p:nvSpPr>
          <p:cNvPr id="13" name="object 13"/>
          <p:cNvSpPr txBox="1"/>
          <p:nvPr/>
        </p:nvSpPr>
        <p:spPr>
          <a:xfrm>
            <a:off x="3514343" y="6329815"/>
            <a:ext cx="2409613" cy="427532"/>
          </a:xfrm>
          <a:prstGeom prst="rect">
            <a:avLst/>
          </a:prstGeom>
        </p:spPr>
        <p:txBody>
          <a:bodyPr vert="horz" wrap="square" lIns="0" tIns="16933" rIns="0" bIns="0" rtlCol="0">
            <a:spAutoFit/>
          </a:bodyPr>
          <a:lstStyle/>
          <a:p>
            <a:pPr marL="16933">
              <a:spcBef>
                <a:spcPts val="133"/>
              </a:spcBef>
            </a:pPr>
            <a:r>
              <a:rPr sz="2667" b="1" spc="-13" dirty="0">
                <a:latin typeface="微軟正黑體"/>
                <a:cs typeface="微軟正黑體"/>
              </a:rPr>
              <a:t>避難方向指示燈</a:t>
            </a:r>
            <a:endParaRPr sz="2667">
              <a:latin typeface="微軟正黑體"/>
              <a:cs typeface="微軟正黑體"/>
            </a:endParaRPr>
          </a:p>
        </p:txBody>
      </p:sp>
      <p:sp>
        <p:nvSpPr>
          <p:cNvPr id="14" name="object 14"/>
          <p:cNvSpPr txBox="1"/>
          <p:nvPr/>
        </p:nvSpPr>
        <p:spPr>
          <a:xfrm>
            <a:off x="3515022" y="3845899"/>
            <a:ext cx="2409613" cy="427532"/>
          </a:xfrm>
          <a:prstGeom prst="rect">
            <a:avLst/>
          </a:prstGeom>
        </p:spPr>
        <p:txBody>
          <a:bodyPr vert="horz" wrap="square" lIns="0" tIns="16933" rIns="0" bIns="0" rtlCol="0">
            <a:spAutoFit/>
          </a:bodyPr>
          <a:lstStyle/>
          <a:p>
            <a:pPr marL="16933">
              <a:spcBef>
                <a:spcPts val="133"/>
              </a:spcBef>
            </a:pPr>
            <a:r>
              <a:rPr sz="2667" b="1" spc="-13" dirty="0">
                <a:latin typeface="微軟正黑體"/>
                <a:cs typeface="微軟正黑體"/>
              </a:rPr>
              <a:t>緊急出口指示燈</a:t>
            </a:r>
            <a:endParaRPr sz="2667">
              <a:latin typeface="微軟正黑體"/>
              <a:cs typeface="微軟正黑體"/>
            </a:endParaRPr>
          </a:p>
        </p:txBody>
      </p:sp>
      <p:sp>
        <p:nvSpPr>
          <p:cNvPr id="15" name="object 15"/>
          <p:cNvSpPr txBox="1"/>
          <p:nvPr/>
        </p:nvSpPr>
        <p:spPr>
          <a:xfrm>
            <a:off x="6689852" y="3845899"/>
            <a:ext cx="1730587" cy="427532"/>
          </a:xfrm>
          <a:prstGeom prst="rect">
            <a:avLst/>
          </a:prstGeom>
        </p:spPr>
        <p:txBody>
          <a:bodyPr vert="horz" wrap="square" lIns="0" tIns="16933" rIns="0" bIns="0" rtlCol="0">
            <a:spAutoFit/>
          </a:bodyPr>
          <a:lstStyle/>
          <a:p>
            <a:pPr marL="16933">
              <a:spcBef>
                <a:spcPts val="133"/>
              </a:spcBef>
            </a:pPr>
            <a:r>
              <a:rPr sz="2667" b="1" spc="-13" dirty="0">
                <a:latin typeface="微軟正黑體"/>
                <a:cs typeface="微軟正黑體"/>
              </a:rPr>
              <a:t>偵煙感知器</a:t>
            </a:r>
            <a:endParaRPr sz="2667">
              <a:latin typeface="微軟正黑體"/>
              <a:cs typeface="微軟正黑體"/>
            </a:endParaRPr>
          </a:p>
        </p:txBody>
      </p:sp>
      <p:sp>
        <p:nvSpPr>
          <p:cNvPr id="16" name="object 16"/>
          <p:cNvSpPr txBox="1"/>
          <p:nvPr/>
        </p:nvSpPr>
        <p:spPr>
          <a:xfrm>
            <a:off x="6782985" y="6329815"/>
            <a:ext cx="1730587" cy="427532"/>
          </a:xfrm>
          <a:prstGeom prst="rect">
            <a:avLst/>
          </a:prstGeom>
        </p:spPr>
        <p:txBody>
          <a:bodyPr vert="horz" wrap="square" lIns="0" tIns="16933" rIns="0" bIns="0" rtlCol="0">
            <a:spAutoFit/>
          </a:bodyPr>
          <a:lstStyle/>
          <a:p>
            <a:pPr marL="16933">
              <a:spcBef>
                <a:spcPts val="133"/>
              </a:spcBef>
            </a:pPr>
            <a:r>
              <a:rPr sz="2667" b="1" spc="-13" dirty="0">
                <a:latin typeface="微軟正黑體"/>
                <a:cs typeface="微軟正黑體"/>
              </a:rPr>
              <a:t>緊急照明燈</a:t>
            </a:r>
            <a:endParaRPr sz="2667">
              <a:latin typeface="微軟正黑體"/>
              <a:cs typeface="微軟正黑體"/>
            </a:endParaRPr>
          </a:p>
        </p:txBody>
      </p:sp>
      <p:sp>
        <p:nvSpPr>
          <p:cNvPr id="17" name="object 17"/>
          <p:cNvSpPr txBox="1"/>
          <p:nvPr/>
        </p:nvSpPr>
        <p:spPr>
          <a:xfrm>
            <a:off x="9352279" y="3845899"/>
            <a:ext cx="2297852" cy="427532"/>
          </a:xfrm>
          <a:prstGeom prst="rect">
            <a:avLst/>
          </a:prstGeom>
        </p:spPr>
        <p:txBody>
          <a:bodyPr vert="horz" wrap="square" lIns="0" tIns="16933" rIns="0" bIns="0" rtlCol="0">
            <a:spAutoFit/>
          </a:bodyPr>
          <a:lstStyle/>
          <a:p>
            <a:pPr marL="16933">
              <a:spcBef>
                <a:spcPts val="133"/>
              </a:spcBef>
            </a:pPr>
            <a:r>
              <a:rPr sz="2667" b="1" dirty="0">
                <a:latin typeface="微軟正黑體"/>
                <a:cs typeface="微軟正黑體"/>
              </a:rPr>
              <a:t>室內</a:t>
            </a:r>
            <a:r>
              <a:rPr sz="2667" b="1" dirty="0">
                <a:latin typeface="Times New Roman"/>
                <a:cs typeface="Times New Roman"/>
              </a:rPr>
              <a:t>(</a:t>
            </a:r>
            <a:r>
              <a:rPr sz="2667" b="1" dirty="0">
                <a:latin typeface="微軟正黑體"/>
                <a:cs typeface="微軟正黑體"/>
              </a:rPr>
              <a:t>外</a:t>
            </a:r>
            <a:r>
              <a:rPr sz="2667" b="1" dirty="0">
                <a:latin typeface="Times New Roman"/>
                <a:cs typeface="Times New Roman"/>
              </a:rPr>
              <a:t>)</a:t>
            </a:r>
            <a:r>
              <a:rPr sz="2667" b="1" spc="-27" dirty="0">
                <a:latin typeface="微軟正黑體"/>
                <a:cs typeface="微軟正黑體"/>
              </a:rPr>
              <a:t>消防栓</a:t>
            </a:r>
            <a:endParaRPr sz="2667">
              <a:latin typeface="微軟正黑體"/>
              <a:cs typeface="微軟正黑體"/>
            </a:endParaRPr>
          </a:p>
        </p:txBody>
      </p:sp>
      <p:sp>
        <p:nvSpPr>
          <p:cNvPr id="18" name="object 18"/>
          <p:cNvSpPr txBox="1"/>
          <p:nvPr/>
        </p:nvSpPr>
        <p:spPr>
          <a:xfrm>
            <a:off x="9352279" y="6344039"/>
            <a:ext cx="2070100" cy="427532"/>
          </a:xfrm>
          <a:prstGeom prst="rect">
            <a:avLst/>
          </a:prstGeom>
        </p:spPr>
        <p:txBody>
          <a:bodyPr vert="horz" wrap="square" lIns="0" tIns="16933" rIns="0" bIns="0" rtlCol="0">
            <a:spAutoFit/>
          </a:bodyPr>
          <a:lstStyle/>
          <a:p>
            <a:pPr marL="16933">
              <a:spcBef>
                <a:spcPts val="133"/>
              </a:spcBef>
            </a:pPr>
            <a:r>
              <a:rPr sz="2667" b="1" spc="-13" dirty="0">
                <a:latin typeface="微軟正黑體"/>
                <a:cs typeface="微軟正黑體"/>
              </a:rPr>
              <a:t>火警受信總機</a:t>
            </a:r>
            <a:endParaRPr sz="2667">
              <a:latin typeface="微軟正黑體"/>
              <a:cs typeface="微軟正黑體"/>
            </a:endParaRPr>
          </a:p>
        </p:txBody>
      </p:sp>
      <p:pic>
        <p:nvPicPr>
          <p:cNvPr id="19" name="object 19"/>
          <p:cNvPicPr/>
          <p:nvPr/>
        </p:nvPicPr>
        <p:blipFill>
          <a:blip r:embed="rId6" cstate="print"/>
          <a:stretch>
            <a:fillRect/>
          </a:stretch>
        </p:blipFill>
        <p:spPr>
          <a:xfrm>
            <a:off x="802623" y="4485047"/>
            <a:ext cx="1298092" cy="1802384"/>
          </a:xfrm>
          <a:prstGeom prst="rect">
            <a:avLst/>
          </a:prstGeom>
        </p:spPr>
      </p:pic>
      <p:pic>
        <p:nvPicPr>
          <p:cNvPr id="20" name="object 20"/>
          <p:cNvPicPr/>
          <p:nvPr/>
        </p:nvPicPr>
        <p:blipFill>
          <a:blip r:embed="rId7" cstate="print"/>
          <a:stretch>
            <a:fillRect/>
          </a:stretch>
        </p:blipFill>
        <p:spPr>
          <a:xfrm>
            <a:off x="1052119" y="2250880"/>
            <a:ext cx="943627" cy="1636504"/>
          </a:xfrm>
          <a:prstGeom prst="rect">
            <a:avLst/>
          </a:prstGeom>
        </p:spPr>
      </p:pic>
      <p:pic>
        <p:nvPicPr>
          <p:cNvPr id="21" name="object 21"/>
          <p:cNvPicPr/>
          <p:nvPr/>
        </p:nvPicPr>
        <p:blipFill>
          <a:blip r:embed="rId8" cstate="print"/>
          <a:stretch>
            <a:fillRect/>
          </a:stretch>
        </p:blipFill>
        <p:spPr>
          <a:xfrm>
            <a:off x="4018620" y="4672855"/>
            <a:ext cx="1488913" cy="1487152"/>
          </a:xfrm>
          <a:prstGeom prst="rect">
            <a:avLst/>
          </a:prstGeom>
        </p:spPr>
      </p:pic>
      <p:pic>
        <p:nvPicPr>
          <p:cNvPr id="22" name="object 22"/>
          <p:cNvPicPr/>
          <p:nvPr/>
        </p:nvPicPr>
        <p:blipFill>
          <a:blip r:embed="rId9" cstate="print"/>
          <a:stretch>
            <a:fillRect/>
          </a:stretch>
        </p:blipFill>
        <p:spPr>
          <a:xfrm>
            <a:off x="6460405" y="2426242"/>
            <a:ext cx="2289217" cy="1427445"/>
          </a:xfrm>
          <a:prstGeom prst="rect">
            <a:avLst/>
          </a:prstGeom>
        </p:spPr>
      </p:pic>
      <p:pic>
        <p:nvPicPr>
          <p:cNvPr id="23" name="object 23"/>
          <p:cNvPicPr/>
          <p:nvPr/>
        </p:nvPicPr>
        <p:blipFill>
          <a:blip r:embed="rId10" cstate="print"/>
          <a:stretch>
            <a:fillRect/>
          </a:stretch>
        </p:blipFill>
        <p:spPr>
          <a:xfrm>
            <a:off x="6836155" y="4592557"/>
            <a:ext cx="1537732" cy="1738207"/>
          </a:xfrm>
          <a:prstGeom prst="rect">
            <a:avLst/>
          </a:prstGeom>
        </p:spPr>
      </p:pic>
      <p:pic>
        <p:nvPicPr>
          <p:cNvPr id="24" name="object 24"/>
          <p:cNvPicPr/>
          <p:nvPr/>
        </p:nvPicPr>
        <p:blipFill>
          <a:blip r:embed="rId11" cstate="print"/>
          <a:stretch>
            <a:fillRect/>
          </a:stretch>
        </p:blipFill>
        <p:spPr>
          <a:xfrm>
            <a:off x="9786281" y="2426141"/>
            <a:ext cx="1152092" cy="1417217"/>
          </a:xfrm>
          <a:prstGeom prst="rect">
            <a:avLst/>
          </a:prstGeom>
        </p:spPr>
      </p:pic>
      <p:pic>
        <p:nvPicPr>
          <p:cNvPr id="25" name="object 25"/>
          <p:cNvPicPr/>
          <p:nvPr/>
        </p:nvPicPr>
        <p:blipFill>
          <a:blip r:embed="rId12" cstate="print"/>
          <a:stretch>
            <a:fillRect/>
          </a:stretch>
        </p:blipFill>
        <p:spPr>
          <a:xfrm>
            <a:off x="9153977" y="4592946"/>
            <a:ext cx="2405473" cy="1665765"/>
          </a:xfrm>
          <a:prstGeom prst="rect">
            <a:avLst/>
          </a:prstGeom>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3E4E8B4F-EDA7-9898-6AC1-D2D73E96B106}"/>
              </a:ext>
            </a:extLst>
          </p:cNvPr>
          <p:cNvPicPr>
            <a:picLocks noChangeAspect="1"/>
          </p:cNvPicPr>
          <p:nvPr/>
        </p:nvPicPr>
        <p:blipFill>
          <a:blip r:embed="rId3"/>
          <a:stretch>
            <a:fillRect/>
          </a:stretch>
        </p:blipFill>
        <p:spPr>
          <a:xfrm>
            <a:off x="5599735" y="1053820"/>
            <a:ext cx="2455704" cy="1610031"/>
          </a:xfrm>
          <a:prstGeom prst="rect">
            <a:avLst/>
          </a:prstGeom>
        </p:spPr>
      </p:pic>
      <p:pic>
        <p:nvPicPr>
          <p:cNvPr id="7" name="圖片 6">
            <a:extLst>
              <a:ext uri="{FF2B5EF4-FFF2-40B4-BE49-F238E27FC236}">
                <a16:creationId xmlns:a16="http://schemas.microsoft.com/office/drawing/2014/main" id="{899D7708-BC76-A292-FA7A-A179010AE279}"/>
              </a:ext>
            </a:extLst>
          </p:cNvPr>
          <p:cNvPicPr>
            <a:picLocks noChangeAspect="1"/>
          </p:cNvPicPr>
          <p:nvPr/>
        </p:nvPicPr>
        <p:blipFill>
          <a:blip r:embed="rId4"/>
          <a:stretch>
            <a:fillRect/>
          </a:stretch>
        </p:blipFill>
        <p:spPr>
          <a:xfrm>
            <a:off x="2915782" y="3962265"/>
            <a:ext cx="2520032" cy="1629392"/>
          </a:xfrm>
          <a:prstGeom prst="rect">
            <a:avLst/>
          </a:prstGeom>
        </p:spPr>
      </p:pic>
      <p:pic>
        <p:nvPicPr>
          <p:cNvPr id="5" name="圖片 4">
            <a:extLst>
              <a:ext uri="{FF2B5EF4-FFF2-40B4-BE49-F238E27FC236}">
                <a16:creationId xmlns:a16="http://schemas.microsoft.com/office/drawing/2014/main" id="{8F52A11A-182E-CC58-5A6D-9888960D49C1}"/>
              </a:ext>
            </a:extLst>
          </p:cNvPr>
          <p:cNvPicPr>
            <a:picLocks noChangeAspect="1"/>
          </p:cNvPicPr>
          <p:nvPr/>
        </p:nvPicPr>
        <p:blipFill>
          <a:blip r:embed="rId5"/>
          <a:stretch>
            <a:fillRect/>
          </a:stretch>
        </p:blipFill>
        <p:spPr>
          <a:xfrm>
            <a:off x="318777" y="1058301"/>
            <a:ext cx="2482724" cy="1566339"/>
          </a:xfrm>
          <a:prstGeom prst="rect">
            <a:avLst/>
          </a:prstGeom>
        </p:spPr>
      </p:pic>
      <p:cxnSp>
        <p:nvCxnSpPr>
          <p:cNvPr id="17" name="直接连接符 16"/>
          <p:cNvCxnSpPr/>
          <p:nvPr/>
        </p:nvCxnSpPr>
        <p:spPr>
          <a:xfrm>
            <a:off x="594434"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等腰三角形 17"/>
          <p:cNvSpPr>
            <a:spLocks noChangeAspect="1"/>
          </p:cNvSpPr>
          <p:nvPr/>
        </p:nvSpPr>
        <p:spPr>
          <a:xfrm rot="5400000">
            <a:off x="571155" y="378757"/>
            <a:ext cx="401781" cy="243299"/>
          </a:xfrm>
          <a:prstGeom prst="triangle">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200" b="1"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TextBox 22"/>
          <p:cNvSpPr txBox="1"/>
          <p:nvPr/>
        </p:nvSpPr>
        <p:spPr>
          <a:xfrm>
            <a:off x="930154" y="80194"/>
            <a:ext cx="2641600" cy="830987"/>
          </a:xfrm>
          <a:prstGeom prst="rect">
            <a:avLst/>
          </a:prstGeom>
          <a:noFill/>
        </p:spPr>
        <p:txBody>
          <a:bodyPr wrap="square" lIns="91428" tIns="45715" rIns="91428" bIns="45715"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4800" b="0" i="0" u="none" strike="noStrike" kern="1200" cap="none" spc="0" normalizeH="0" baseline="0" noProof="0" dirty="0">
                <a:ln>
                  <a:noFill/>
                </a:ln>
                <a:solidFill>
                  <a:srgbClr val="F79646"/>
                </a:solidFill>
                <a:effectLst/>
                <a:uLnTx/>
                <a:uFillTx/>
                <a:latin typeface="Impact" panose="020B0806030902050204" pitchFamily="34" charset="0"/>
                <a:ea typeface="微软雅黑" pitchFamily="34" charset="-122"/>
                <a:cs typeface="+mn-cs"/>
              </a:rPr>
              <a:t>WHAT is…</a:t>
            </a:r>
            <a:endParaRPr kumimoji="1" lang="zh-CN" altLang="en-US" sz="4800" b="0" i="0" u="none" strike="noStrike" kern="1200" cap="none" spc="0" normalizeH="0" baseline="0" noProof="0" dirty="0">
              <a:ln>
                <a:noFill/>
              </a:ln>
              <a:solidFill>
                <a:srgbClr val="F79646"/>
              </a:solidFill>
              <a:effectLst/>
              <a:uLnTx/>
              <a:uFillTx/>
              <a:latin typeface="Impact" panose="020B0806030902050204" pitchFamily="34" charset="0"/>
              <a:ea typeface="微软雅黑" pitchFamily="34" charset="-122"/>
              <a:cs typeface="+mn-cs"/>
            </a:endParaRPr>
          </a:p>
        </p:txBody>
      </p:sp>
      <p:pic>
        <p:nvPicPr>
          <p:cNvPr id="42" name="Picture 2" descr="C:\Users\Administrator\Desktop\218.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9412" l="0" r="100000"/>
                    </a14:imgEffect>
                  </a14:imgLayer>
                </a14:imgProps>
              </a:ext>
              <a:ext uri="{28A0092B-C50C-407E-A947-70E740481C1C}">
                <a14:useLocalDpi xmlns:a14="http://schemas.microsoft.com/office/drawing/2010/main" val="0"/>
              </a:ext>
            </a:extLst>
          </a:blip>
          <a:srcRect/>
          <a:stretch/>
        </p:blipFill>
        <p:spPr bwMode="auto">
          <a:xfrm flipH="1">
            <a:off x="8920567" y="1844824"/>
            <a:ext cx="3305004" cy="606547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3"/>
          <p:cNvGrpSpPr/>
          <p:nvPr/>
        </p:nvGrpSpPr>
        <p:grpSpPr>
          <a:xfrm>
            <a:off x="5600919" y="2810130"/>
            <a:ext cx="2455704" cy="2781527"/>
            <a:chOff x="3946913" y="1827911"/>
            <a:chExt cx="1958168" cy="1283142"/>
          </a:xfrm>
          <a:solidFill>
            <a:srgbClr val="005A9E"/>
          </a:solidFill>
        </p:grpSpPr>
        <p:sp>
          <p:nvSpPr>
            <p:cNvPr id="45" name="矩形 44"/>
            <p:cNvSpPr/>
            <p:nvPr/>
          </p:nvSpPr>
          <p:spPr>
            <a:xfrm>
              <a:off x="3946913" y="1827911"/>
              <a:ext cx="1958168" cy="1283142"/>
            </a:xfrm>
            <a:prstGeom prst="rect">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151702" rtl="0" eaLnBrk="1" fontAlgn="base" latinLnBrk="0" hangingPunct="1">
                <a:lnSpc>
                  <a:spcPct val="100000"/>
                </a:lnSpc>
                <a:spcBef>
                  <a:spcPct val="0"/>
                </a:spcBef>
                <a:spcAft>
                  <a:spcPct val="0"/>
                </a:spcAft>
                <a:buClrTx/>
                <a:buSzTx/>
                <a:buFontTx/>
                <a:buNone/>
                <a:tabLst/>
                <a:defRPr/>
              </a:pPr>
              <a:endParaRPr kumimoji="1" lang="zh-CN" altLang="en-US" sz="2400" b="1"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46" name="TextBox 17"/>
            <p:cNvSpPr txBox="1">
              <a:spLocks noChangeArrowheads="1"/>
            </p:cNvSpPr>
            <p:nvPr/>
          </p:nvSpPr>
          <p:spPr bwMode="auto">
            <a:xfrm flipH="1">
              <a:off x="4056305" y="1899140"/>
              <a:ext cx="1803010" cy="109123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TW" sz="32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SDGs</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en-US" altLang="zh-TW" sz="20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Sustainable Development Goals</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全球夥伴關係推展永續發展的共識與共同目標</a:t>
              </a:r>
            </a:p>
          </p:txBody>
        </p:sp>
      </p:grpSp>
      <p:grpSp>
        <p:nvGrpSpPr>
          <p:cNvPr id="47" name="组合 46"/>
          <p:cNvGrpSpPr/>
          <p:nvPr/>
        </p:nvGrpSpPr>
        <p:grpSpPr>
          <a:xfrm>
            <a:off x="318777" y="2810145"/>
            <a:ext cx="2482724" cy="2781528"/>
            <a:chOff x="0" y="2095862"/>
            <a:chExt cx="1979711" cy="1283142"/>
          </a:xfrm>
          <a:solidFill>
            <a:srgbClr val="005A9E"/>
          </a:solidFill>
        </p:grpSpPr>
        <p:sp>
          <p:nvSpPr>
            <p:cNvPr id="48" name="矩形 47"/>
            <p:cNvSpPr/>
            <p:nvPr/>
          </p:nvSpPr>
          <p:spPr>
            <a:xfrm>
              <a:off x="0" y="2095862"/>
              <a:ext cx="1979711" cy="1283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2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9" name="TextBox 18"/>
            <p:cNvSpPr txBox="1">
              <a:spLocks noChangeArrowheads="1"/>
            </p:cNvSpPr>
            <p:nvPr/>
          </p:nvSpPr>
          <p:spPr bwMode="auto">
            <a:xfrm flipH="1">
              <a:off x="81526" y="2167084"/>
              <a:ext cx="1837661" cy="109123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TW" sz="32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CSR</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企業貢獻經濟發展同時，承諾遵守道德規範、改善員工及其家庭、當地社區、社會的生活品質</a:t>
              </a:r>
            </a:p>
          </p:txBody>
        </p:sp>
      </p:grpSp>
      <p:grpSp>
        <p:nvGrpSpPr>
          <p:cNvPr id="50" name="组合 49"/>
          <p:cNvGrpSpPr/>
          <p:nvPr/>
        </p:nvGrpSpPr>
        <p:grpSpPr>
          <a:xfrm>
            <a:off x="2917776" y="1053822"/>
            <a:ext cx="2520032" cy="2752560"/>
            <a:chOff x="2072433" y="511758"/>
            <a:chExt cx="2009463" cy="1267904"/>
          </a:xfrm>
        </p:grpSpPr>
        <p:sp>
          <p:nvSpPr>
            <p:cNvPr id="51" name="矩形 50"/>
            <p:cNvSpPr/>
            <p:nvPr/>
          </p:nvSpPr>
          <p:spPr>
            <a:xfrm>
              <a:off x="2072433" y="511758"/>
              <a:ext cx="2009463" cy="1267904"/>
            </a:xfrm>
            <a:prstGeom prst="rect">
              <a:avLst/>
            </a:prstGeom>
            <a:solidFill>
              <a:srgbClr val="005A9E"/>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151702" rtl="0" eaLnBrk="1" fontAlgn="base" latinLnBrk="0" hangingPunct="1">
                <a:lnSpc>
                  <a:spcPct val="100000"/>
                </a:lnSpc>
                <a:spcBef>
                  <a:spcPct val="0"/>
                </a:spcBef>
                <a:spcAft>
                  <a:spcPct val="0"/>
                </a:spcAft>
                <a:buClrTx/>
                <a:buSzTx/>
                <a:buFontTx/>
                <a:buNone/>
                <a:tabLst/>
                <a:defRPr/>
              </a:pPr>
              <a:endParaRPr kumimoji="1" lang="zh-CN" altLang="en-US" sz="2400" b="1"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52" name="TextBox 18"/>
            <p:cNvSpPr txBox="1">
              <a:spLocks noChangeArrowheads="1"/>
            </p:cNvSpPr>
            <p:nvPr/>
          </p:nvSpPr>
          <p:spPr bwMode="auto">
            <a:xfrm flipH="1">
              <a:off x="2143509" y="551720"/>
              <a:ext cx="1840506" cy="55798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CN" sz="28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Sustainability</a:t>
              </a:r>
              <a:r>
                <a:rPr kumimoji="1" lang="en-US" altLang="zh-CN" sz="1867"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zh-CN"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企業追求永續發展的策略與方向</a:t>
              </a:r>
              <a:endParaRPr kumimoji="1" lang="zh-CN" altLang="en-US" sz="1867"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grpSp>
        <p:nvGrpSpPr>
          <p:cNvPr id="27" name="组合 49">
            <a:extLst>
              <a:ext uri="{FF2B5EF4-FFF2-40B4-BE49-F238E27FC236}">
                <a16:creationId xmlns:a16="http://schemas.microsoft.com/office/drawing/2014/main" id="{26B2ADE0-7D5E-CBF3-2C48-5175E1800597}"/>
              </a:ext>
            </a:extLst>
          </p:cNvPr>
          <p:cNvGrpSpPr/>
          <p:nvPr/>
        </p:nvGrpSpPr>
        <p:grpSpPr>
          <a:xfrm>
            <a:off x="8246807" y="1053822"/>
            <a:ext cx="2520032" cy="2752560"/>
            <a:chOff x="2072433" y="511758"/>
            <a:chExt cx="2009463" cy="1267904"/>
          </a:xfrm>
        </p:grpSpPr>
        <p:sp>
          <p:nvSpPr>
            <p:cNvPr id="28" name="矩形 27">
              <a:extLst>
                <a:ext uri="{FF2B5EF4-FFF2-40B4-BE49-F238E27FC236}">
                  <a16:creationId xmlns:a16="http://schemas.microsoft.com/office/drawing/2014/main" id="{A2F82CEF-6A8D-256B-D2D3-2BD8AF39FF5C}"/>
                </a:ext>
              </a:extLst>
            </p:cNvPr>
            <p:cNvSpPr/>
            <p:nvPr/>
          </p:nvSpPr>
          <p:spPr>
            <a:xfrm>
              <a:off x="2072433" y="511758"/>
              <a:ext cx="2009463" cy="1267904"/>
            </a:xfrm>
            <a:prstGeom prst="rect">
              <a:avLst/>
            </a:prstGeom>
            <a:solidFill>
              <a:srgbClr val="005A9E"/>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151702" rtl="0" eaLnBrk="1" fontAlgn="base" latinLnBrk="0" hangingPunct="1">
                <a:lnSpc>
                  <a:spcPct val="100000"/>
                </a:lnSpc>
                <a:spcBef>
                  <a:spcPct val="0"/>
                </a:spcBef>
                <a:spcAft>
                  <a:spcPct val="0"/>
                </a:spcAft>
                <a:buClrTx/>
                <a:buSzTx/>
                <a:buFontTx/>
                <a:buNone/>
                <a:tabLst/>
                <a:defRPr/>
              </a:pPr>
              <a:endParaRPr kumimoji="1" lang="zh-CN" altLang="en-US" sz="2400" b="1"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29" name="TextBox 18">
              <a:extLst>
                <a:ext uri="{FF2B5EF4-FFF2-40B4-BE49-F238E27FC236}">
                  <a16:creationId xmlns:a16="http://schemas.microsoft.com/office/drawing/2014/main" id="{F0D08C95-97E2-3A65-931B-E640A7F1C9B2}"/>
                </a:ext>
              </a:extLst>
            </p:cNvPr>
            <p:cNvSpPr txBox="1">
              <a:spLocks noChangeArrowheads="1"/>
            </p:cNvSpPr>
            <p:nvPr/>
          </p:nvSpPr>
          <p:spPr bwMode="auto">
            <a:xfrm flipH="1">
              <a:off x="2139900" y="556154"/>
              <a:ext cx="1833120" cy="7351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TW" sz="32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ESG</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企業透過環境、社會、治理三個面向實踐</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CSR</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評估指標</a:t>
              </a:r>
            </a:p>
          </p:txBody>
        </p:sp>
      </p:grpSp>
      <p:sp>
        <p:nvSpPr>
          <p:cNvPr id="32" name="object 4">
            <a:extLst>
              <a:ext uri="{FF2B5EF4-FFF2-40B4-BE49-F238E27FC236}">
                <a16:creationId xmlns:a16="http://schemas.microsoft.com/office/drawing/2014/main" id="{D880D340-E804-862E-1D7B-E650EE79ED18}"/>
              </a:ext>
            </a:extLst>
          </p:cNvPr>
          <p:cNvSpPr txBox="1"/>
          <p:nvPr/>
        </p:nvSpPr>
        <p:spPr>
          <a:xfrm>
            <a:off x="454663" y="1037582"/>
            <a:ext cx="1649832" cy="1027845"/>
          </a:xfrm>
          <a:prstGeom prst="rect">
            <a:avLst/>
          </a:prstGeom>
        </p:spPr>
        <p:txBody>
          <a:bodyPr vert="horz" wrap="square" lIns="0" tIns="12065" rIns="0" bIns="0" rtlCol="0">
            <a:spAutoFit/>
          </a:body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66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CSR</a:t>
            </a:r>
            <a:endParaRPr kumimoji="1"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endParaRPr>
          </a:p>
        </p:txBody>
      </p:sp>
      <p:sp>
        <p:nvSpPr>
          <p:cNvPr id="35" name="object 10">
            <a:extLst>
              <a:ext uri="{FF2B5EF4-FFF2-40B4-BE49-F238E27FC236}">
                <a16:creationId xmlns:a16="http://schemas.microsoft.com/office/drawing/2014/main" id="{CECD1078-7DF4-C7F1-CDA1-BF308D9FA40D}"/>
              </a:ext>
            </a:extLst>
          </p:cNvPr>
          <p:cNvSpPr txBox="1"/>
          <p:nvPr/>
        </p:nvSpPr>
        <p:spPr>
          <a:xfrm>
            <a:off x="3029424" y="4015809"/>
            <a:ext cx="2455704" cy="504625"/>
          </a:xfrm>
          <a:prstGeom prst="rect">
            <a:avLst/>
          </a:prstGeom>
        </p:spPr>
        <p:txBody>
          <a:bodyPr vert="horz" wrap="square" lIns="0" tIns="12065" rIns="0" bIns="0" rtlCol="0">
            <a:spAutoFit/>
          </a:bodyPr>
          <a:lstStyle>
            <a:defPPr>
              <a:defRPr lang="zh-TW"/>
            </a:defPPr>
            <a:lvl1pPr marL="12700">
              <a:lnSpc>
                <a:spcPct val="100000"/>
              </a:lnSpc>
              <a:spcBef>
                <a:spcPts val="95"/>
              </a:spcBef>
              <a:defRPr sz="6600" b="0" spc="-5">
                <a:solidFill>
                  <a:srgbClr val="FFFFFF"/>
                </a:solidFill>
                <a:latin typeface="Impact" panose="020B0806030902050204" pitchFamily="34" charset="0"/>
                <a:cs typeface="Arial"/>
              </a:defRPr>
            </a:lvl1p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32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Sustainability</a:t>
            </a:r>
          </a:p>
        </p:txBody>
      </p:sp>
      <p:sp>
        <p:nvSpPr>
          <p:cNvPr id="36" name="object 8">
            <a:extLst>
              <a:ext uri="{FF2B5EF4-FFF2-40B4-BE49-F238E27FC236}">
                <a16:creationId xmlns:a16="http://schemas.microsoft.com/office/drawing/2014/main" id="{687785E2-DF11-32FF-C6DA-A29B68ADB58E}"/>
              </a:ext>
            </a:extLst>
          </p:cNvPr>
          <p:cNvSpPr txBox="1"/>
          <p:nvPr/>
        </p:nvSpPr>
        <p:spPr>
          <a:xfrm>
            <a:off x="5737789" y="1053821"/>
            <a:ext cx="1883345" cy="1027845"/>
          </a:xfrm>
          <a:prstGeom prst="rect">
            <a:avLst/>
          </a:prstGeom>
        </p:spPr>
        <p:txBody>
          <a:bodyPr vert="horz" wrap="square" lIns="0" tIns="12065" rIns="0" bIns="0" rtlCol="0">
            <a:spAutoFit/>
          </a:bodyPr>
          <a:lstStyle>
            <a:defPPr>
              <a:defRPr lang="zh-TW"/>
            </a:defPPr>
            <a:lvl1pPr marL="12700">
              <a:lnSpc>
                <a:spcPct val="100000"/>
              </a:lnSpc>
              <a:spcBef>
                <a:spcPts val="95"/>
              </a:spcBef>
              <a:defRPr sz="6600" b="0" spc="-5">
                <a:solidFill>
                  <a:srgbClr val="FFFFFF"/>
                </a:solidFill>
                <a:latin typeface="Impact" panose="020B0806030902050204" pitchFamily="34" charset="0"/>
                <a:cs typeface="Arial"/>
              </a:defRPr>
            </a:lvl1p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66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SDGs</a:t>
            </a:r>
          </a:p>
        </p:txBody>
      </p:sp>
      <p:pic>
        <p:nvPicPr>
          <p:cNvPr id="11" name="圖片 10">
            <a:extLst>
              <a:ext uri="{FF2B5EF4-FFF2-40B4-BE49-F238E27FC236}">
                <a16:creationId xmlns:a16="http://schemas.microsoft.com/office/drawing/2014/main" id="{4B407677-3599-8D5B-D2FC-42BFCF234D6B}"/>
              </a:ext>
            </a:extLst>
          </p:cNvPr>
          <p:cNvPicPr>
            <a:picLocks noChangeAspect="1"/>
          </p:cNvPicPr>
          <p:nvPr/>
        </p:nvPicPr>
        <p:blipFill>
          <a:blip r:embed="rId8"/>
          <a:stretch>
            <a:fillRect/>
          </a:stretch>
        </p:blipFill>
        <p:spPr>
          <a:xfrm>
            <a:off x="8246807" y="3957059"/>
            <a:ext cx="2520032" cy="1634598"/>
          </a:xfrm>
          <a:prstGeom prst="rect">
            <a:avLst/>
          </a:prstGeom>
        </p:spPr>
      </p:pic>
      <p:sp>
        <p:nvSpPr>
          <p:cNvPr id="39" name="object 6">
            <a:extLst>
              <a:ext uri="{FF2B5EF4-FFF2-40B4-BE49-F238E27FC236}">
                <a16:creationId xmlns:a16="http://schemas.microsoft.com/office/drawing/2014/main" id="{6DDE7EEC-66D7-9C33-7392-AAD5B2F0DC41}"/>
              </a:ext>
            </a:extLst>
          </p:cNvPr>
          <p:cNvSpPr txBox="1"/>
          <p:nvPr/>
        </p:nvSpPr>
        <p:spPr>
          <a:xfrm>
            <a:off x="8381506" y="3992824"/>
            <a:ext cx="1865576" cy="1027845"/>
          </a:xfrm>
          <a:prstGeom prst="rect">
            <a:avLst/>
          </a:prstGeom>
        </p:spPr>
        <p:txBody>
          <a:bodyPr vert="horz" wrap="square" lIns="0" tIns="12065" rIns="0" bIns="0" rtlCol="0">
            <a:spAutoFit/>
          </a:bodyPr>
          <a:lstStyle>
            <a:defPPr>
              <a:defRPr lang="zh-TW"/>
            </a:defPPr>
            <a:lvl1pPr marL="12700">
              <a:lnSpc>
                <a:spcPct val="100000"/>
              </a:lnSpc>
              <a:spcBef>
                <a:spcPts val="95"/>
              </a:spcBef>
              <a:defRPr sz="6600" b="0" spc="-5">
                <a:solidFill>
                  <a:srgbClr val="FFFFFF"/>
                </a:solidFill>
                <a:effectLst>
                  <a:outerShdw blurRad="38100" dist="38100" dir="2700000" algn="tl">
                    <a:srgbClr val="000000">
                      <a:alpha val="43137"/>
                    </a:srgbClr>
                  </a:outerShdw>
                </a:effectLst>
                <a:latin typeface="Impact" panose="020B0806030902050204" pitchFamily="34" charset="0"/>
                <a:cs typeface="Arial"/>
              </a:defRPr>
            </a:lvl1p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66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ESG</a:t>
            </a:r>
          </a:p>
        </p:txBody>
      </p:sp>
      <p:grpSp>
        <p:nvGrpSpPr>
          <p:cNvPr id="54" name="群組 53">
            <a:extLst>
              <a:ext uri="{FF2B5EF4-FFF2-40B4-BE49-F238E27FC236}">
                <a16:creationId xmlns:a16="http://schemas.microsoft.com/office/drawing/2014/main" id="{F59A13C0-BC84-6165-9F90-DAB4D7967DBB}"/>
              </a:ext>
            </a:extLst>
          </p:cNvPr>
          <p:cNvGrpSpPr/>
          <p:nvPr/>
        </p:nvGrpSpPr>
        <p:grpSpPr>
          <a:xfrm flipH="1">
            <a:off x="3082174" y="2663851"/>
            <a:ext cx="2154796" cy="1068142"/>
            <a:chOff x="7048056" y="92436"/>
            <a:chExt cx="1616097" cy="801107"/>
          </a:xfrm>
        </p:grpSpPr>
        <p:sp>
          <p:nvSpPr>
            <p:cNvPr id="55" name="語音泡泡: 圓角矩形 54">
              <a:extLst>
                <a:ext uri="{FF2B5EF4-FFF2-40B4-BE49-F238E27FC236}">
                  <a16:creationId xmlns:a16="http://schemas.microsoft.com/office/drawing/2014/main" id="{F0432E71-DF11-0799-96EC-903E35EB0BD2}"/>
                </a:ext>
              </a:extLst>
            </p:cNvPr>
            <p:cNvSpPr/>
            <p:nvPr/>
          </p:nvSpPr>
          <p:spPr bwMode="auto">
            <a:xfrm>
              <a:off x="7481149" y="123809"/>
              <a:ext cx="1183004" cy="413121"/>
            </a:xfrm>
            <a:prstGeom prst="wedgeRoundRectCallout">
              <a:avLst>
                <a:gd name="adj1" fmla="val -83027"/>
                <a:gd name="adj2" fmla="val 9490"/>
                <a:gd name="adj3" fmla="val 16667"/>
              </a:avLst>
            </a:prstGeom>
            <a:solidFill>
              <a:srgbClr val="FF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內部化</a:t>
              </a:r>
            </a:p>
          </p:txBody>
        </p:sp>
        <p:grpSp>
          <p:nvGrpSpPr>
            <p:cNvPr id="56" name="组合 97">
              <a:extLst>
                <a:ext uri="{FF2B5EF4-FFF2-40B4-BE49-F238E27FC236}">
                  <a16:creationId xmlns:a16="http://schemas.microsoft.com/office/drawing/2014/main" id="{6D00E6CE-E450-567E-99E2-A209C79D3958}"/>
                </a:ext>
              </a:extLst>
            </p:cNvPr>
            <p:cNvGrpSpPr/>
            <p:nvPr/>
          </p:nvGrpSpPr>
          <p:grpSpPr>
            <a:xfrm>
              <a:off x="7048056" y="92436"/>
              <a:ext cx="243277" cy="801107"/>
              <a:chOff x="8361574" y="-2702452"/>
              <a:chExt cx="747713" cy="2462213"/>
            </a:xfrm>
            <a:solidFill>
              <a:schemeClr val="tx1">
                <a:lumMod val="75000"/>
                <a:lumOff val="25000"/>
              </a:schemeClr>
            </a:solidFill>
            <a:effectLst>
              <a:glow rad="63500">
                <a:schemeClr val="bg1">
                  <a:alpha val="80000"/>
                </a:schemeClr>
              </a:glow>
            </a:effectLst>
          </p:grpSpPr>
          <p:sp>
            <p:nvSpPr>
              <p:cNvPr id="57" name="Freeform 52">
                <a:extLst>
                  <a:ext uri="{FF2B5EF4-FFF2-40B4-BE49-F238E27FC236}">
                    <a16:creationId xmlns:a16="http://schemas.microsoft.com/office/drawing/2014/main" id="{B01E91C8-2B3E-022F-BC5C-20821524A543}"/>
                  </a:ext>
                </a:extLst>
              </p:cNvPr>
              <p:cNvSpPr>
                <a:spLocks/>
              </p:cNvSpPr>
              <p:nvPr/>
            </p:nvSpPr>
            <p:spPr bwMode="auto">
              <a:xfrm>
                <a:off x="8667947" y="-2702452"/>
                <a:ext cx="247649"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ffectLst>
                <a:glow rad="25400">
                  <a:schemeClr val="bg1"/>
                </a:glow>
              </a:effectLst>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8" name="Freeform 53">
                <a:extLst>
                  <a:ext uri="{FF2B5EF4-FFF2-40B4-BE49-F238E27FC236}">
                    <a16:creationId xmlns:a16="http://schemas.microsoft.com/office/drawing/2014/main" id="{94D8D5CD-1612-50C9-37F8-7F80F2E5C00F}"/>
                  </a:ext>
                </a:extLst>
              </p:cNvPr>
              <p:cNvSpPr>
                <a:spLocks noEditPoints="1"/>
              </p:cNvSpPr>
              <p:nvPr/>
            </p:nvSpPr>
            <p:spPr bwMode="auto">
              <a:xfrm>
                <a:off x="8361574" y="-2389716"/>
                <a:ext cx="747713" cy="2149477"/>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ffectLst>
                <a:glow rad="25400">
                  <a:schemeClr val="bg1"/>
                </a:glow>
              </a:effectLst>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59" name="群組 58">
            <a:extLst>
              <a:ext uri="{FF2B5EF4-FFF2-40B4-BE49-F238E27FC236}">
                <a16:creationId xmlns:a16="http://schemas.microsoft.com/office/drawing/2014/main" id="{82F4C663-F8DF-11B3-58F6-3CD6B66EEE09}"/>
              </a:ext>
            </a:extLst>
          </p:cNvPr>
          <p:cNvGrpSpPr/>
          <p:nvPr/>
        </p:nvGrpSpPr>
        <p:grpSpPr>
          <a:xfrm>
            <a:off x="8348620" y="2848206"/>
            <a:ext cx="2264473" cy="1068142"/>
            <a:chOff x="6928759" y="261949"/>
            <a:chExt cx="1698354" cy="801107"/>
          </a:xfrm>
        </p:grpSpPr>
        <p:sp>
          <p:nvSpPr>
            <p:cNvPr id="60" name="語音泡泡: 圓角矩形 59">
              <a:extLst>
                <a:ext uri="{FF2B5EF4-FFF2-40B4-BE49-F238E27FC236}">
                  <a16:creationId xmlns:a16="http://schemas.microsoft.com/office/drawing/2014/main" id="{F740A56B-DA4F-4E05-04D7-F4DF212FDA65}"/>
                </a:ext>
              </a:extLst>
            </p:cNvPr>
            <p:cNvSpPr/>
            <p:nvPr/>
          </p:nvSpPr>
          <p:spPr bwMode="auto">
            <a:xfrm>
              <a:off x="7444109" y="261949"/>
              <a:ext cx="1183004" cy="413121"/>
            </a:xfrm>
            <a:prstGeom prst="wedgeRoundRectCallout">
              <a:avLst>
                <a:gd name="adj1" fmla="val -83027"/>
                <a:gd name="adj2" fmla="val 9490"/>
                <a:gd name="adj3" fmla="val 16667"/>
              </a:avLst>
            </a:prstGeom>
            <a:solidFill>
              <a:srgbClr val="FF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外部化</a:t>
              </a:r>
            </a:p>
          </p:txBody>
        </p:sp>
        <p:grpSp>
          <p:nvGrpSpPr>
            <p:cNvPr id="61" name="组合 97">
              <a:extLst>
                <a:ext uri="{FF2B5EF4-FFF2-40B4-BE49-F238E27FC236}">
                  <a16:creationId xmlns:a16="http://schemas.microsoft.com/office/drawing/2014/main" id="{B959468E-5A85-C5E4-9CFC-B6112105EFEB}"/>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62" name="Freeform 52">
                <a:extLst>
                  <a:ext uri="{FF2B5EF4-FFF2-40B4-BE49-F238E27FC236}">
                    <a16:creationId xmlns:a16="http://schemas.microsoft.com/office/drawing/2014/main" id="{B413AB3B-2595-1963-E2DE-FFDA46AF4734}"/>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3" name="Freeform 53">
                <a:extLst>
                  <a:ext uri="{FF2B5EF4-FFF2-40B4-BE49-F238E27FC236}">
                    <a16:creationId xmlns:a16="http://schemas.microsoft.com/office/drawing/2014/main" id="{86F3A658-98A2-23BE-1EFB-6160EF77E315}"/>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spTree>
    <p:extLst>
      <p:ext uri="{BB962C8B-B14F-4D97-AF65-F5344CB8AC3E}">
        <p14:creationId xmlns:p14="http://schemas.microsoft.com/office/powerpoint/2010/main" val="1576080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2" presetClass="entr" presetSubtype="8"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p:tgtEl>
                                          <p:spTgt spid="18"/>
                                        </p:tgtEl>
                                        <p:attrNameLst>
                                          <p:attrName>ppt_x</p:attrName>
                                        </p:attrNameLst>
                                      </p:cBhvr>
                                      <p:tavLst>
                                        <p:tav tm="0">
                                          <p:val>
                                            <p:strVal val="#ppt_x-#ppt_w*1.125000"/>
                                          </p:val>
                                        </p:tav>
                                        <p:tav tm="100000">
                                          <p:val>
                                            <p:strVal val="#ppt_x"/>
                                          </p:val>
                                        </p:tav>
                                      </p:tavLst>
                                    </p:anim>
                                    <p:animEffect transition="in" filter="wipe(right)">
                                      <p:cBhvr>
                                        <p:cTn id="11" dur="500"/>
                                        <p:tgtEl>
                                          <p:spTgt spid="18"/>
                                        </p:tgtEl>
                                      </p:cBhvr>
                                    </p:animEffect>
                                  </p:childTnLst>
                                </p:cTn>
                              </p:par>
                              <p:par>
                                <p:cTn id="12" presetID="2" presetClass="entr" presetSubtype="2"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1+#ppt_w/2"/>
                                          </p:val>
                                        </p:tav>
                                        <p:tav tm="100000">
                                          <p:val>
                                            <p:strVal val="#ppt_x"/>
                                          </p:val>
                                        </p:tav>
                                      </p:tavLst>
                                    </p:anim>
                                    <p:anim calcmode="lin" valueType="num">
                                      <p:cBhvr additive="base">
                                        <p:cTn id="15" dur="500" fill="hold"/>
                                        <p:tgtEl>
                                          <p:spTgt spid="4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3" presetClass="entr" presetSubtype="52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50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 calcmode="lin" valueType="num">
                                      <p:cBhvr>
                                        <p:cTn id="27" dur="500" fill="hold"/>
                                        <p:tgtEl>
                                          <p:spTgt spid="47"/>
                                        </p:tgtEl>
                                        <p:attrNameLst>
                                          <p:attrName>ppt_x</p:attrName>
                                        </p:attrNameLst>
                                      </p:cBhvr>
                                      <p:tavLst>
                                        <p:tav tm="0">
                                          <p:val>
                                            <p:fltVal val="0.5"/>
                                          </p:val>
                                        </p:tav>
                                        <p:tav tm="100000">
                                          <p:val>
                                            <p:strVal val="#ppt_x"/>
                                          </p:val>
                                        </p:tav>
                                      </p:tavLst>
                                    </p:anim>
                                    <p:anim calcmode="lin" valueType="num">
                                      <p:cBhvr>
                                        <p:cTn id="28" dur="50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500"/>
                                  </p:stCondLst>
                                  <p:childTnLst>
                                    <p:set>
                                      <p:cBhvr>
                                        <p:cTn id="38" dur="1" fill="hold">
                                          <p:stCondLst>
                                            <p:cond delay="0"/>
                                          </p:stCondLst>
                                        </p:cTn>
                                        <p:tgtEl>
                                          <p:spTgt spid="50"/>
                                        </p:tgtEl>
                                        <p:attrNameLst>
                                          <p:attrName>style.visibility</p:attrName>
                                        </p:attrNameLst>
                                      </p:cBhvr>
                                      <p:to>
                                        <p:strVal val="visible"/>
                                      </p:to>
                                    </p:set>
                                    <p:anim calcmode="lin" valueType="num">
                                      <p:cBhvr>
                                        <p:cTn id="39" dur="500" fill="hold"/>
                                        <p:tgtEl>
                                          <p:spTgt spid="50"/>
                                        </p:tgtEl>
                                        <p:attrNameLst>
                                          <p:attrName>ppt_w</p:attrName>
                                        </p:attrNameLst>
                                      </p:cBhvr>
                                      <p:tavLst>
                                        <p:tav tm="0">
                                          <p:val>
                                            <p:fltVal val="0"/>
                                          </p:val>
                                        </p:tav>
                                        <p:tav tm="100000">
                                          <p:val>
                                            <p:strVal val="#ppt_w"/>
                                          </p:val>
                                        </p:tav>
                                      </p:tavLst>
                                    </p:anim>
                                    <p:anim calcmode="lin" valueType="num">
                                      <p:cBhvr>
                                        <p:cTn id="40" dur="500" fill="hold"/>
                                        <p:tgtEl>
                                          <p:spTgt spid="50"/>
                                        </p:tgtEl>
                                        <p:attrNameLst>
                                          <p:attrName>ppt_h</p:attrName>
                                        </p:attrNameLst>
                                      </p:cBhvr>
                                      <p:tavLst>
                                        <p:tav tm="0">
                                          <p:val>
                                            <p:fltVal val="0"/>
                                          </p:val>
                                        </p:tav>
                                        <p:tav tm="100000">
                                          <p:val>
                                            <p:strVal val="#ppt_h"/>
                                          </p:val>
                                        </p:tav>
                                      </p:tavLst>
                                    </p:anim>
                                    <p:anim calcmode="lin" valueType="num">
                                      <p:cBhvr>
                                        <p:cTn id="41" dur="500" fill="hold"/>
                                        <p:tgtEl>
                                          <p:spTgt spid="50"/>
                                        </p:tgtEl>
                                        <p:attrNameLst>
                                          <p:attrName>ppt_x</p:attrName>
                                        </p:attrNameLst>
                                      </p:cBhvr>
                                      <p:tavLst>
                                        <p:tav tm="0">
                                          <p:val>
                                            <p:fltVal val="0.5"/>
                                          </p:val>
                                        </p:tav>
                                        <p:tav tm="100000">
                                          <p:val>
                                            <p:strVal val="#ppt_x"/>
                                          </p:val>
                                        </p:tav>
                                      </p:tavLst>
                                    </p:anim>
                                    <p:anim calcmode="lin" valueType="num">
                                      <p:cBhvr>
                                        <p:cTn id="42" dur="500" fill="hold"/>
                                        <p:tgtEl>
                                          <p:spTgt spid="50"/>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par>
                                <p:cTn id="51" presetID="23" presetClass="entr" presetSubtype="528" fill="hold" nodeType="withEffect">
                                  <p:stCondLst>
                                    <p:cond delay="50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 calcmode="lin" valueType="num">
                                      <p:cBhvr>
                                        <p:cTn id="55" dur="500" fill="hold"/>
                                        <p:tgtEl>
                                          <p:spTgt spid="44"/>
                                        </p:tgtEl>
                                        <p:attrNameLst>
                                          <p:attrName>ppt_x</p:attrName>
                                        </p:attrNameLst>
                                      </p:cBhvr>
                                      <p:tavLst>
                                        <p:tav tm="0">
                                          <p:val>
                                            <p:fltVal val="0.5"/>
                                          </p:val>
                                        </p:tav>
                                        <p:tav tm="100000">
                                          <p:val>
                                            <p:strVal val="#ppt_x"/>
                                          </p:val>
                                        </p:tav>
                                      </p:tavLst>
                                    </p:anim>
                                    <p:anim calcmode="lin" valueType="num">
                                      <p:cBhvr>
                                        <p:cTn id="56" dur="500" fill="hold"/>
                                        <p:tgtEl>
                                          <p:spTgt spid="44"/>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52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50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 calcmode="lin" valueType="num">
                                      <p:cBhvr>
                                        <p:cTn id="69" dur="500" fill="hold"/>
                                        <p:tgtEl>
                                          <p:spTgt spid="27"/>
                                        </p:tgtEl>
                                        <p:attrNameLst>
                                          <p:attrName>ppt_x</p:attrName>
                                        </p:attrNameLst>
                                      </p:cBhvr>
                                      <p:tavLst>
                                        <p:tav tm="0">
                                          <p:val>
                                            <p:fltVal val="0.5"/>
                                          </p:val>
                                        </p:tav>
                                        <p:tav tm="100000">
                                          <p:val>
                                            <p:strVal val="#ppt_x"/>
                                          </p:val>
                                        </p:tav>
                                      </p:tavLst>
                                    </p:anim>
                                    <p:anim calcmode="lin" valueType="num">
                                      <p:cBhvr>
                                        <p:cTn id="70" dur="500" fill="hold"/>
                                        <p:tgtEl>
                                          <p:spTgt spid="27"/>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left)">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wipe(left)">
                                      <p:cBhvr>
                                        <p:cTn id="8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97537"/>
            <a:ext cx="1908387" cy="1678940"/>
            <a:chOff x="-4762" y="73152"/>
            <a:chExt cx="1431290" cy="125920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25907" y="73152"/>
              <a:ext cx="1400556" cy="125882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sp>
          <p:nvSpPr>
            <p:cNvPr id="6" name="object 6"/>
            <p:cNvSpPr/>
            <p:nvPr/>
          </p:nvSpPr>
          <p:spPr>
            <a:xfrm>
              <a:off x="0" y="244043"/>
              <a:ext cx="1349375" cy="772795"/>
            </a:xfrm>
            <a:custGeom>
              <a:avLst/>
              <a:gdLst/>
              <a:ahLst/>
              <a:cxnLst/>
              <a:rect l="l" t="t" r="r" b="b"/>
              <a:pathLst>
                <a:path w="1349375" h="772794">
                  <a:moveTo>
                    <a:pt x="0" y="772718"/>
                  </a:moveTo>
                  <a:lnTo>
                    <a:pt x="1349375" y="772718"/>
                  </a:lnTo>
                  <a:lnTo>
                    <a:pt x="1349375" y="0"/>
                  </a:lnTo>
                  <a:lnTo>
                    <a:pt x="0" y="0"/>
                  </a:lnTo>
                  <a:lnTo>
                    <a:pt x="0" y="772718"/>
                  </a:lnTo>
                  <a:close/>
                </a:path>
              </a:pathLst>
            </a:custGeom>
            <a:ln w="9525">
              <a:solidFill>
                <a:srgbClr val="BD4A47"/>
              </a:solidFill>
            </a:ln>
          </p:spPr>
          <p:txBody>
            <a:bodyPr wrap="square" lIns="0" tIns="0" rIns="0" bIns="0" rtlCol="0"/>
            <a:lstStyle/>
            <a:p>
              <a:endParaRPr sz="3200"/>
            </a:p>
          </p:txBody>
        </p:sp>
      </p:grpSp>
      <p:sp>
        <p:nvSpPr>
          <p:cNvPr id="7" name="object 7"/>
          <p:cNvSpPr txBox="1">
            <a:spLocks noGrp="1"/>
          </p:cNvSpPr>
          <p:nvPr>
            <p:ph type="title"/>
          </p:nvPr>
        </p:nvSpPr>
        <p:spPr>
          <a:xfrm>
            <a:off x="359799" y="240049"/>
            <a:ext cx="1077807" cy="1165148"/>
          </a:xfrm>
          <a:prstGeom prst="rect">
            <a:avLst/>
          </a:prstGeom>
        </p:spPr>
        <p:txBody>
          <a:bodyPr vert="horz" wrap="square" lIns="0" tIns="16087" rIns="0" bIns="0" numCol="1" rtlCol="0" anchor="ctr" anchorCtr="0" compatLnSpc="1">
            <a:prstTxWarp prst="textNoShape">
              <a:avLst/>
            </a:prstTxWarp>
            <a:spAutoFit/>
          </a:bodyPr>
          <a:lstStyle/>
          <a:p>
            <a:pPr marL="16933" marR="6773">
              <a:spcBef>
                <a:spcPts val="127"/>
              </a:spcBef>
            </a:pPr>
            <a:r>
              <a:rPr sz="3733" spc="-27" dirty="0">
                <a:solidFill>
                  <a:srgbClr val="FFFFFF"/>
                </a:solidFill>
                <a:latin typeface="Microsoft YaHei"/>
                <a:cs typeface="Microsoft YaHei"/>
              </a:rPr>
              <a:t>B2.1 B2.2</a:t>
            </a:r>
            <a:endParaRPr sz="3733">
              <a:latin typeface="Microsoft YaHei"/>
              <a:cs typeface="Microsoft YaHei"/>
            </a:endParaRPr>
          </a:p>
        </p:txBody>
      </p:sp>
      <p:sp>
        <p:nvSpPr>
          <p:cNvPr id="8" name="object 8"/>
          <p:cNvSpPr txBox="1"/>
          <p:nvPr/>
        </p:nvSpPr>
        <p:spPr>
          <a:xfrm>
            <a:off x="1904492" y="360274"/>
            <a:ext cx="2001520" cy="613053"/>
          </a:xfrm>
          <a:prstGeom prst="rect">
            <a:avLst/>
          </a:prstGeom>
        </p:spPr>
        <p:txBody>
          <a:bodyPr vert="horz" wrap="square" lIns="0" tIns="17780" rIns="0" bIns="0" rtlCol="0">
            <a:spAutoFit/>
          </a:bodyPr>
          <a:lstStyle/>
          <a:p>
            <a:pPr marL="16933">
              <a:spcBef>
                <a:spcPts val="140"/>
              </a:spcBef>
            </a:pPr>
            <a:r>
              <a:rPr sz="3867" b="1" spc="-27" dirty="0">
                <a:solidFill>
                  <a:srgbClr val="006FC0"/>
                </a:solidFill>
                <a:latin typeface="標楷體"/>
                <a:cs typeface="標楷體"/>
              </a:rPr>
              <a:t>消防安全</a:t>
            </a:r>
            <a:endParaRPr sz="3867">
              <a:latin typeface="標楷體"/>
              <a:cs typeface="標楷體"/>
            </a:endParaRPr>
          </a:p>
        </p:txBody>
      </p:sp>
      <p:grpSp>
        <p:nvGrpSpPr>
          <p:cNvPr id="9" name="object 9"/>
          <p:cNvGrpSpPr/>
          <p:nvPr/>
        </p:nvGrpSpPr>
        <p:grpSpPr>
          <a:xfrm>
            <a:off x="286513" y="1433960"/>
            <a:ext cx="5543972" cy="5424593"/>
            <a:chOff x="214884" y="1075469"/>
            <a:chExt cx="4157979" cy="4068445"/>
          </a:xfrm>
        </p:grpSpPr>
        <p:pic>
          <p:nvPicPr>
            <p:cNvPr id="10" name="object 10"/>
            <p:cNvPicPr/>
            <p:nvPr/>
          </p:nvPicPr>
          <p:blipFill>
            <a:blip r:embed="rId5" cstate="print"/>
            <a:stretch>
              <a:fillRect/>
            </a:stretch>
          </p:blipFill>
          <p:spPr>
            <a:xfrm>
              <a:off x="214884" y="4043165"/>
              <a:ext cx="1929383" cy="913140"/>
            </a:xfrm>
            <a:prstGeom prst="rect">
              <a:avLst/>
            </a:prstGeom>
          </p:spPr>
        </p:pic>
        <p:sp>
          <p:nvSpPr>
            <p:cNvPr id="11" name="object 11"/>
            <p:cNvSpPr/>
            <p:nvPr/>
          </p:nvSpPr>
          <p:spPr>
            <a:xfrm>
              <a:off x="235115" y="1142746"/>
              <a:ext cx="1889125" cy="2896870"/>
            </a:xfrm>
            <a:custGeom>
              <a:avLst/>
              <a:gdLst/>
              <a:ahLst/>
              <a:cxnLst/>
              <a:rect l="l" t="t" r="r" b="b"/>
              <a:pathLst>
                <a:path w="1889125" h="2896870">
                  <a:moveTo>
                    <a:pt x="1726272" y="0"/>
                  </a:moveTo>
                  <a:lnTo>
                    <a:pt x="162305" y="0"/>
                  </a:lnTo>
                  <a:lnTo>
                    <a:pt x="119159" y="5804"/>
                  </a:lnTo>
                  <a:lnTo>
                    <a:pt x="80388" y="22182"/>
                  </a:lnTo>
                  <a:lnTo>
                    <a:pt x="47539" y="47577"/>
                  </a:lnTo>
                  <a:lnTo>
                    <a:pt x="22160" y="80433"/>
                  </a:lnTo>
                  <a:lnTo>
                    <a:pt x="5797" y="119194"/>
                  </a:lnTo>
                  <a:lnTo>
                    <a:pt x="0" y="162305"/>
                  </a:lnTo>
                  <a:lnTo>
                    <a:pt x="0" y="2734284"/>
                  </a:lnTo>
                  <a:lnTo>
                    <a:pt x="5797" y="2777435"/>
                  </a:lnTo>
                  <a:lnTo>
                    <a:pt x="22160" y="2816208"/>
                  </a:lnTo>
                  <a:lnTo>
                    <a:pt x="47539" y="2849056"/>
                  </a:lnTo>
                  <a:lnTo>
                    <a:pt x="80388" y="2874433"/>
                  </a:lnTo>
                  <a:lnTo>
                    <a:pt x="119159" y="2890793"/>
                  </a:lnTo>
                  <a:lnTo>
                    <a:pt x="162305" y="2896590"/>
                  </a:lnTo>
                  <a:lnTo>
                    <a:pt x="1726272" y="2896590"/>
                  </a:lnTo>
                  <a:lnTo>
                    <a:pt x="1769428" y="2890793"/>
                  </a:lnTo>
                  <a:lnTo>
                    <a:pt x="1808202" y="2874433"/>
                  </a:lnTo>
                  <a:lnTo>
                    <a:pt x="1841049" y="2849056"/>
                  </a:lnTo>
                  <a:lnTo>
                    <a:pt x="1866424" y="2816208"/>
                  </a:lnTo>
                  <a:lnTo>
                    <a:pt x="1882782" y="2777435"/>
                  </a:lnTo>
                  <a:lnTo>
                    <a:pt x="1888578" y="2734284"/>
                  </a:lnTo>
                  <a:lnTo>
                    <a:pt x="1888578" y="162305"/>
                  </a:lnTo>
                  <a:lnTo>
                    <a:pt x="1882782" y="119194"/>
                  </a:lnTo>
                  <a:lnTo>
                    <a:pt x="1866424" y="80433"/>
                  </a:lnTo>
                  <a:lnTo>
                    <a:pt x="1841049" y="47577"/>
                  </a:lnTo>
                  <a:lnTo>
                    <a:pt x="1808202" y="22182"/>
                  </a:lnTo>
                  <a:lnTo>
                    <a:pt x="1769428" y="5804"/>
                  </a:lnTo>
                  <a:lnTo>
                    <a:pt x="1726272" y="0"/>
                  </a:lnTo>
                  <a:close/>
                </a:path>
              </a:pathLst>
            </a:custGeom>
            <a:solidFill>
              <a:srgbClr val="ECECEC"/>
            </a:solidFill>
          </p:spPr>
          <p:txBody>
            <a:bodyPr wrap="square" lIns="0" tIns="0" rIns="0" bIns="0" rtlCol="0"/>
            <a:lstStyle/>
            <a:p>
              <a:endParaRPr sz="3200"/>
            </a:p>
          </p:txBody>
        </p:sp>
        <p:pic>
          <p:nvPicPr>
            <p:cNvPr id="12" name="object 12"/>
            <p:cNvPicPr/>
            <p:nvPr/>
          </p:nvPicPr>
          <p:blipFill>
            <a:blip r:embed="rId6" cstate="print"/>
            <a:stretch>
              <a:fillRect/>
            </a:stretch>
          </p:blipFill>
          <p:spPr>
            <a:xfrm>
              <a:off x="235115" y="1142746"/>
              <a:ext cx="1888578" cy="2896590"/>
            </a:xfrm>
            <a:prstGeom prst="rect">
              <a:avLst/>
            </a:prstGeom>
          </p:spPr>
        </p:pic>
        <p:sp>
          <p:nvSpPr>
            <p:cNvPr id="13" name="object 13"/>
            <p:cNvSpPr/>
            <p:nvPr/>
          </p:nvSpPr>
          <p:spPr>
            <a:xfrm>
              <a:off x="230238" y="1138047"/>
              <a:ext cx="1898650" cy="2906395"/>
            </a:xfrm>
            <a:custGeom>
              <a:avLst/>
              <a:gdLst/>
              <a:ahLst/>
              <a:cxnLst/>
              <a:rect l="l" t="t" r="r" b="b"/>
              <a:pathLst>
                <a:path w="1898650" h="2906395">
                  <a:moveTo>
                    <a:pt x="1898281" y="166877"/>
                  </a:moveTo>
                  <a:lnTo>
                    <a:pt x="1898281" y="2739453"/>
                  </a:lnTo>
                  <a:lnTo>
                    <a:pt x="1894979" y="2772714"/>
                  </a:lnTo>
                  <a:lnTo>
                    <a:pt x="1869706" y="2832785"/>
                  </a:lnTo>
                  <a:lnTo>
                    <a:pt x="1824367" y="2877718"/>
                  </a:lnTo>
                  <a:lnTo>
                    <a:pt x="1764677" y="2903054"/>
                  </a:lnTo>
                  <a:lnTo>
                    <a:pt x="1731403" y="2906306"/>
                  </a:lnTo>
                  <a:lnTo>
                    <a:pt x="166852" y="2906306"/>
                  </a:lnTo>
                  <a:lnTo>
                    <a:pt x="102120" y="2893250"/>
                  </a:lnTo>
                  <a:lnTo>
                    <a:pt x="49009" y="2857296"/>
                  </a:lnTo>
                  <a:lnTo>
                    <a:pt x="13055" y="2804185"/>
                  </a:lnTo>
                  <a:lnTo>
                    <a:pt x="0" y="2739453"/>
                  </a:lnTo>
                  <a:lnTo>
                    <a:pt x="0" y="166877"/>
                  </a:lnTo>
                  <a:lnTo>
                    <a:pt x="13055" y="102107"/>
                  </a:lnTo>
                  <a:lnTo>
                    <a:pt x="48983" y="49022"/>
                  </a:lnTo>
                  <a:lnTo>
                    <a:pt x="102120" y="13080"/>
                  </a:lnTo>
                  <a:lnTo>
                    <a:pt x="166852" y="0"/>
                  </a:lnTo>
                  <a:lnTo>
                    <a:pt x="1731403" y="0"/>
                  </a:lnTo>
                  <a:lnTo>
                    <a:pt x="1796173" y="13080"/>
                  </a:lnTo>
                  <a:lnTo>
                    <a:pt x="1849259" y="49022"/>
                  </a:lnTo>
                  <a:lnTo>
                    <a:pt x="1885200" y="102107"/>
                  </a:lnTo>
                  <a:lnTo>
                    <a:pt x="1898281" y="166877"/>
                  </a:lnTo>
                  <a:close/>
                </a:path>
              </a:pathLst>
            </a:custGeom>
            <a:ln w="9525">
              <a:solidFill>
                <a:srgbClr val="FF0000"/>
              </a:solidFill>
            </a:ln>
          </p:spPr>
          <p:txBody>
            <a:bodyPr wrap="square" lIns="0" tIns="0" rIns="0" bIns="0" rtlCol="0"/>
            <a:lstStyle/>
            <a:p>
              <a:endParaRPr sz="3200"/>
            </a:p>
          </p:txBody>
        </p:sp>
        <p:pic>
          <p:nvPicPr>
            <p:cNvPr id="14" name="object 14"/>
            <p:cNvPicPr/>
            <p:nvPr/>
          </p:nvPicPr>
          <p:blipFill>
            <a:blip r:embed="rId7" cstate="print"/>
            <a:stretch>
              <a:fillRect/>
            </a:stretch>
          </p:blipFill>
          <p:spPr>
            <a:xfrm>
              <a:off x="2098548" y="4875274"/>
              <a:ext cx="2273807" cy="268225"/>
            </a:xfrm>
            <a:prstGeom prst="rect">
              <a:avLst/>
            </a:prstGeom>
          </p:spPr>
        </p:pic>
        <p:sp>
          <p:nvSpPr>
            <p:cNvPr id="15" name="object 15"/>
            <p:cNvSpPr/>
            <p:nvPr/>
          </p:nvSpPr>
          <p:spPr>
            <a:xfrm>
              <a:off x="2123694" y="2438019"/>
              <a:ext cx="2224405" cy="2438400"/>
            </a:xfrm>
            <a:custGeom>
              <a:avLst/>
              <a:gdLst/>
              <a:ahLst/>
              <a:cxnLst/>
              <a:rect l="l" t="t" r="r" b="b"/>
              <a:pathLst>
                <a:path w="2224404" h="2438400">
                  <a:moveTo>
                    <a:pt x="2032761" y="0"/>
                  </a:moveTo>
                  <a:lnTo>
                    <a:pt x="191135" y="0"/>
                  </a:lnTo>
                  <a:lnTo>
                    <a:pt x="147317" y="5049"/>
                  </a:lnTo>
                  <a:lnTo>
                    <a:pt x="107089" y="19431"/>
                  </a:lnTo>
                  <a:lnTo>
                    <a:pt x="71599" y="41997"/>
                  </a:lnTo>
                  <a:lnTo>
                    <a:pt x="41997" y="71599"/>
                  </a:lnTo>
                  <a:lnTo>
                    <a:pt x="19431" y="107089"/>
                  </a:lnTo>
                  <a:lnTo>
                    <a:pt x="5049" y="147317"/>
                  </a:lnTo>
                  <a:lnTo>
                    <a:pt x="0" y="191135"/>
                  </a:lnTo>
                  <a:lnTo>
                    <a:pt x="0" y="2246871"/>
                  </a:lnTo>
                  <a:lnTo>
                    <a:pt x="5049" y="2290691"/>
                  </a:lnTo>
                  <a:lnTo>
                    <a:pt x="19431" y="2330917"/>
                  </a:lnTo>
                  <a:lnTo>
                    <a:pt x="41997" y="2366401"/>
                  </a:lnTo>
                  <a:lnTo>
                    <a:pt x="71599" y="2395997"/>
                  </a:lnTo>
                  <a:lnTo>
                    <a:pt x="107089" y="2418556"/>
                  </a:lnTo>
                  <a:lnTo>
                    <a:pt x="147317" y="2432933"/>
                  </a:lnTo>
                  <a:lnTo>
                    <a:pt x="191135" y="2437980"/>
                  </a:lnTo>
                  <a:lnTo>
                    <a:pt x="2032761" y="2437980"/>
                  </a:lnTo>
                  <a:lnTo>
                    <a:pt x="2076579" y="2432933"/>
                  </a:lnTo>
                  <a:lnTo>
                    <a:pt x="2116807" y="2418556"/>
                  </a:lnTo>
                  <a:lnTo>
                    <a:pt x="2152297" y="2395997"/>
                  </a:lnTo>
                  <a:lnTo>
                    <a:pt x="2181899" y="2366401"/>
                  </a:lnTo>
                  <a:lnTo>
                    <a:pt x="2204465" y="2330917"/>
                  </a:lnTo>
                  <a:lnTo>
                    <a:pt x="2218847" y="2290691"/>
                  </a:lnTo>
                  <a:lnTo>
                    <a:pt x="2223897" y="2246871"/>
                  </a:lnTo>
                  <a:lnTo>
                    <a:pt x="2223897" y="191135"/>
                  </a:lnTo>
                  <a:lnTo>
                    <a:pt x="2218847" y="147317"/>
                  </a:lnTo>
                  <a:lnTo>
                    <a:pt x="2204465" y="107089"/>
                  </a:lnTo>
                  <a:lnTo>
                    <a:pt x="2181899" y="71599"/>
                  </a:lnTo>
                  <a:lnTo>
                    <a:pt x="2152297" y="41997"/>
                  </a:lnTo>
                  <a:lnTo>
                    <a:pt x="2116807" y="19431"/>
                  </a:lnTo>
                  <a:lnTo>
                    <a:pt x="2076579" y="5049"/>
                  </a:lnTo>
                  <a:lnTo>
                    <a:pt x="2032761" y="0"/>
                  </a:lnTo>
                  <a:close/>
                </a:path>
              </a:pathLst>
            </a:custGeom>
            <a:solidFill>
              <a:srgbClr val="ECECEC"/>
            </a:solidFill>
          </p:spPr>
          <p:txBody>
            <a:bodyPr wrap="square" lIns="0" tIns="0" rIns="0" bIns="0" rtlCol="0"/>
            <a:lstStyle/>
            <a:p>
              <a:endParaRPr sz="3200"/>
            </a:p>
          </p:txBody>
        </p:sp>
        <p:pic>
          <p:nvPicPr>
            <p:cNvPr id="16" name="object 16"/>
            <p:cNvPicPr/>
            <p:nvPr/>
          </p:nvPicPr>
          <p:blipFill>
            <a:blip r:embed="rId8" cstate="print"/>
            <a:stretch>
              <a:fillRect/>
            </a:stretch>
          </p:blipFill>
          <p:spPr>
            <a:xfrm>
              <a:off x="2123694" y="2438019"/>
              <a:ext cx="2223897" cy="2437980"/>
            </a:xfrm>
            <a:prstGeom prst="rect">
              <a:avLst/>
            </a:prstGeom>
          </p:spPr>
        </p:pic>
        <p:sp>
          <p:nvSpPr>
            <p:cNvPr id="17" name="object 17"/>
            <p:cNvSpPr/>
            <p:nvPr/>
          </p:nvSpPr>
          <p:spPr>
            <a:xfrm>
              <a:off x="2118994" y="2433193"/>
              <a:ext cx="2233930" cy="2447925"/>
            </a:xfrm>
            <a:custGeom>
              <a:avLst/>
              <a:gdLst/>
              <a:ahLst/>
              <a:cxnLst/>
              <a:rect l="l" t="t" r="r" b="b"/>
              <a:pathLst>
                <a:path w="2233929" h="2447925">
                  <a:moveTo>
                    <a:pt x="195834" y="0"/>
                  </a:moveTo>
                  <a:lnTo>
                    <a:pt x="2037715" y="0"/>
                  </a:lnTo>
                  <a:lnTo>
                    <a:pt x="2076958" y="4063"/>
                  </a:lnTo>
                  <a:lnTo>
                    <a:pt x="2114042" y="15493"/>
                  </a:lnTo>
                  <a:lnTo>
                    <a:pt x="2176272" y="57404"/>
                  </a:lnTo>
                  <a:lnTo>
                    <a:pt x="2218182" y="119633"/>
                  </a:lnTo>
                  <a:lnTo>
                    <a:pt x="2229485" y="156590"/>
                  </a:lnTo>
                  <a:lnTo>
                    <a:pt x="2233549" y="195833"/>
                  </a:lnTo>
                  <a:lnTo>
                    <a:pt x="2233549" y="2252154"/>
                  </a:lnTo>
                  <a:lnTo>
                    <a:pt x="2229485" y="2291372"/>
                  </a:lnTo>
                  <a:lnTo>
                    <a:pt x="2218182" y="2327973"/>
                  </a:lnTo>
                  <a:lnTo>
                    <a:pt x="2176272" y="2390241"/>
                  </a:lnTo>
                  <a:lnTo>
                    <a:pt x="2114042" y="2432138"/>
                  </a:lnTo>
                  <a:lnTo>
                    <a:pt x="2076958" y="2443530"/>
                  </a:lnTo>
                  <a:lnTo>
                    <a:pt x="2037715" y="2447569"/>
                  </a:lnTo>
                  <a:lnTo>
                    <a:pt x="195834" y="2447569"/>
                  </a:lnTo>
                  <a:lnTo>
                    <a:pt x="156591" y="2443530"/>
                  </a:lnTo>
                  <a:lnTo>
                    <a:pt x="119506" y="2432138"/>
                  </a:lnTo>
                  <a:lnTo>
                    <a:pt x="57277" y="2390241"/>
                  </a:lnTo>
                  <a:lnTo>
                    <a:pt x="15367" y="2327973"/>
                  </a:lnTo>
                  <a:lnTo>
                    <a:pt x="4063" y="2291372"/>
                  </a:lnTo>
                  <a:lnTo>
                    <a:pt x="0" y="2252154"/>
                  </a:lnTo>
                  <a:lnTo>
                    <a:pt x="0" y="195833"/>
                  </a:lnTo>
                  <a:lnTo>
                    <a:pt x="4063" y="156590"/>
                  </a:lnTo>
                  <a:lnTo>
                    <a:pt x="15367" y="119633"/>
                  </a:lnTo>
                  <a:lnTo>
                    <a:pt x="57277" y="57404"/>
                  </a:lnTo>
                  <a:lnTo>
                    <a:pt x="119506" y="15493"/>
                  </a:lnTo>
                  <a:lnTo>
                    <a:pt x="156591" y="4063"/>
                  </a:lnTo>
                  <a:lnTo>
                    <a:pt x="195834" y="0"/>
                  </a:lnTo>
                  <a:close/>
                </a:path>
              </a:pathLst>
            </a:custGeom>
            <a:ln w="9525">
              <a:solidFill>
                <a:srgbClr val="FF0000"/>
              </a:solidFill>
            </a:ln>
          </p:spPr>
          <p:txBody>
            <a:bodyPr wrap="square" lIns="0" tIns="0" rIns="0" bIns="0" rtlCol="0"/>
            <a:lstStyle/>
            <a:p>
              <a:endParaRPr sz="3200"/>
            </a:p>
          </p:txBody>
        </p:sp>
        <p:pic>
          <p:nvPicPr>
            <p:cNvPr id="18" name="object 18"/>
            <p:cNvPicPr/>
            <p:nvPr/>
          </p:nvPicPr>
          <p:blipFill>
            <a:blip r:embed="rId9" cstate="print"/>
            <a:stretch>
              <a:fillRect/>
            </a:stretch>
          </p:blipFill>
          <p:spPr>
            <a:xfrm>
              <a:off x="2788290" y="1075469"/>
              <a:ext cx="1195053" cy="1192844"/>
            </a:xfrm>
            <a:prstGeom prst="rect">
              <a:avLst/>
            </a:prstGeom>
          </p:spPr>
        </p:pic>
        <p:sp>
          <p:nvSpPr>
            <p:cNvPr id="19" name="object 19"/>
            <p:cNvSpPr/>
            <p:nvPr/>
          </p:nvSpPr>
          <p:spPr>
            <a:xfrm>
              <a:off x="674687" y="2787777"/>
              <a:ext cx="3177540" cy="1872614"/>
            </a:xfrm>
            <a:custGeom>
              <a:avLst/>
              <a:gdLst/>
              <a:ahLst/>
              <a:cxnLst/>
              <a:rect l="l" t="t" r="r" b="b"/>
              <a:pathLst>
                <a:path w="3177540" h="1872614">
                  <a:moveTo>
                    <a:pt x="0" y="625729"/>
                  </a:moveTo>
                  <a:lnTo>
                    <a:pt x="1789" y="579031"/>
                  </a:lnTo>
                  <a:lnTo>
                    <a:pt x="7074" y="533266"/>
                  </a:lnTo>
                  <a:lnTo>
                    <a:pt x="15729" y="488553"/>
                  </a:lnTo>
                  <a:lnTo>
                    <a:pt x="27626" y="445015"/>
                  </a:lnTo>
                  <a:lnTo>
                    <a:pt x="42640" y="402771"/>
                  </a:lnTo>
                  <a:lnTo>
                    <a:pt x="60644" y="361943"/>
                  </a:lnTo>
                  <a:lnTo>
                    <a:pt x="81513" y="322652"/>
                  </a:lnTo>
                  <a:lnTo>
                    <a:pt x="105120" y="285019"/>
                  </a:lnTo>
                  <a:lnTo>
                    <a:pt x="131340" y="249164"/>
                  </a:lnTo>
                  <a:lnTo>
                    <a:pt x="160045" y="215210"/>
                  </a:lnTo>
                  <a:lnTo>
                    <a:pt x="191109" y="183276"/>
                  </a:lnTo>
                  <a:lnTo>
                    <a:pt x="224407" y="153485"/>
                  </a:lnTo>
                  <a:lnTo>
                    <a:pt x="259812" y="125956"/>
                  </a:lnTo>
                  <a:lnTo>
                    <a:pt x="297198" y="100812"/>
                  </a:lnTo>
                  <a:lnTo>
                    <a:pt x="336440" y="78172"/>
                  </a:lnTo>
                  <a:lnTo>
                    <a:pt x="377409" y="58159"/>
                  </a:lnTo>
                  <a:lnTo>
                    <a:pt x="419981" y="40892"/>
                  </a:lnTo>
                  <a:lnTo>
                    <a:pt x="464030" y="26493"/>
                  </a:lnTo>
                  <a:lnTo>
                    <a:pt x="509428" y="15084"/>
                  </a:lnTo>
                  <a:lnTo>
                    <a:pt x="556051" y="6784"/>
                  </a:lnTo>
                  <a:lnTo>
                    <a:pt x="603771" y="1716"/>
                  </a:lnTo>
                  <a:lnTo>
                    <a:pt x="652462" y="0"/>
                  </a:lnTo>
                  <a:lnTo>
                    <a:pt x="701166" y="1716"/>
                  </a:lnTo>
                  <a:lnTo>
                    <a:pt x="748898" y="6784"/>
                  </a:lnTo>
                  <a:lnTo>
                    <a:pt x="795530" y="15084"/>
                  </a:lnTo>
                  <a:lnTo>
                    <a:pt x="840937" y="26493"/>
                  </a:lnTo>
                  <a:lnTo>
                    <a:pt x="884992" y="40892"/>
                  </a:lnTo>
                  <a:lnTo>
                    <a:pt x="927570" y="58159"/>
                  </a:lnTo>
                  <a:lnTo>
                    <a:pt x="968545" y="78172"/>
                  </a:lnTo>
                  <a:lnTo>
                    <a:pt x="1007789" y="100812"/>
                  </a:lnTo>
                  <a:lnTo>
                    <a:pt x="1045178" y="125956"/>
                  </a:lnTo>
                  <a:lnTo>
                    <a:pt x="1080586" y="153485"/>
                  </a:lnTo>
                  <a:lnTo>
                    <a:pt x="1113885" y="183276"/>
                  </a:lnTo>
                  <a:lnTo>
                    <a:pt x="1144950" y="215210"/>
                  </a:lnTo>
                  <a:lnTo>
                    <a:pt x="1173655" y="249164"/>
                  </a:lnTo>
                  <a:lnTo>
                    <a:pt x="1199874" y="285019"/>
                  </a:lnTo>
                  <a:lnTo>
                    <a:pt x="1223480" y="322652"/>
                  </a:lnTo>
                  <a:lnTo>
                    <a:pt x="1244348" y="361943"/>
                  </a:lnTo>
                  <a:lnTo>
                    <a:pt x="1262352" y="402771"/>
                  </a:lnTo>
                  <a:lnTo>
                    <a:pt x="1277364" y="445015"/>
                  </a:lnTo>
                  <a:lnTo>
                    <a:pt x="1289261" y="488553"/>
                  </a:lnTo>
                  <a:lnTo>
                    <a:pt x="1297914" y="533266"/>
                  </a:lnTo>
                  <a:lnTo>
                    <a:pt x="1303198" y="579031"/>
                  </a:lnTo>
                  <a:lnTo>
                    <a:pt x="1304988" y="625729"/>
                  </a:lnTo>
                  <a:lnTo>
                    <a:pt x="1303198" y="672442"/>
                  </a:lnTo>
                  <a:lnTo>
                    <a:pt x="1297914" y="718222"/>
                  </a:lnTo>
                  <a:lnTo>
                    <a:pt x="1289261" y="762948"/>
                  </a:lnTo>
                  <a:lnTo>
                    <a:pt x="1277364" y="806498"/>
                  </a:lnTo>
                  <a:lnTo>
                    <a:pt x="1262352" y="848751"/>
                  </a:lnTo>
                  <a:lnTo>
                    <a:pt x="1244348" y="889588"/>
                  </a:lnTo>
                  <a:lnTo>
                    <a:pt x="1223480" y="928886"/>
                  </a:lnTo>
                  <a:lnTo>
                    <a:pt x="1199874" y="966525"/>
                  </a:lnTo>
                  <a:lnTo>
                    <a:pt x="1173655" y="1002384"/>
                  </a:lnTo>
                  <a:lnTo>
                    <a:pt x="1144950" y="1036343"/>
                  </a:lnTo>
                  <a:lnTo>
                    <a:pt x="1113885" y="1068279"/>
                  </a:lnTo>
                  <a:lnTo>
                    <a:pt x="1080586" y="1098073"/>
                  </a:lnTo>
                  <a:lnTo>
                    <a:pt x="1045178" y="1125603"/>
                  </a:lnTo>
                  <a:lnTo>
                    <a:pt x="1007789" y="1150748"/>
                  </a:lnTo>
                  <a:lnTo>
                    <a:pt x="968545" y="1173388"/>
                  </a:lnTo>
                  <a:lnTo>
                    <a:pt x="927570" y="1193402"/>
                  </a:lnTo>
                  <a:lnTo>
                    <a:pt x="884992" y="1210669"/>
                  </a:lnTo>
                  <a:lnTo>
                    <a:pt x="840937" y="1225067"/>
                  </a:lnTo>
                  <a:lnTo>
                    <a:pt x="795530" y="1236476"/>
                  </a:lnTo>
                  <a:lnTo>
                    <a:pt x="748898" y="1244775"/>
                  </a:lnTo>
                  <a:lnTo>
                    <a:pt x="701166" y="1249843"/>
                  </a:lnTo>
                  <a:lnTo>
                    <a:pt x="652462" y="1251559"/>
                  </a:lnTo>
                  <a:lnTo>
                    <a:pt x="603771" y="1249843"/>
                  </a:lnTo>
                  <a:lnTo>
                    <a:pt x="556051" y="1244775"/>
                  </a:lnTo>
                  <a:lnTo>
                    <a:pt x="509428" y="1236476"/>
                  </a:lnTo>
                  <a:lnTo>
                    <a:pt x="464030" y="1225067"/>
                  </a:lnTo>
                  <a:lnTo>
                    <a:pt x="419981" y="1210669"/>
                  </a:lnTo>
                  <a:lnTo>
                    <a:pt x="377409" y="1193402"/>
                  </a:lnTo>
                  <a:lnTo>
                    <a:pt x="336440" y="1173388"/>
                  </a:lnTo>
                  <a:lnTo>
                    <a:pt x="297198" y="1150748"/>
                  </a:lnTo>
                  <a:lnTo>
                    <a:pt x="259812" y="1125603"/>
                  </a:lnTo>
                  <a:lnTo>
                    <a:pt x="224407" y="1098073"/>
                  </a:lnTo>
                  <a:lnTo>
                    <a:pt x="191109" y="1068279"/>
                  </a:lnTo>
                  <a:lnTo>
                    <a:pt x="160045" y="1036343"/>
                  </a:lnTo>
                  <a:lnTo>
                    <a:pt x="131340" y="1002384"/>
                  </a:lnTo>
                  <a:lnTo>
                    <a:pt x="105120" y="966525"/>
                  </a:lnTo>
                  <a:lnTo>
                    <a:pt x="81513" y="928886"/>
                  </a:lnTo>
                  <a:lnTo>
                    <a:pt x="60644" y="889588"/>
                  </a:lnTo>
                  <a:lnTo>
                    <a:pt x="42640" y="848751"/>
                  </a:lnTo>
                  <a:lnTo>
                    <a:pt x="27626" y="806498"/>
                  </a:lnTo>
                  <a:lnTo>
                    <a:pt x="15729" y="762948"/>
                  </a:lnTo>
                  <a:lnTo>
                    <a:pt x="7074" y="718222"/>
                  </a:lnTo>
                  <a:lnTo>
                    <a:pt x="1789" y="672442"/>
                  </a:lnTo>
                  <a:lnTo>
                    <a:pt x="0" y="625729"/>
                  </a:lnTo>
                  <a:close/>
                </a:path>
                <a:path w="3177540" h="1872614">
                  <a:moveTo>
                    <a:pt x="2273490" y="1188123"/>
                  </a:moveTo>
                  <a:lnTo>
                    <a:pt x="2274988" y="1132027"/>
                  </a:lnTo>
                  <a:lnTo>
                    <a:pt x="2279404" y="1077179"/>
                  </a:lnTo>
                  <a:lnTo>
                    <a:pt x="2286623" y="1023754"/>
                  </a:lnTo>
                  <a:lnTo>
                    <a:pt x="2296527" y="971930"/>
                  </a:lnTo>
                  <a:lnTo>
                    <a:pt x="2309000" y="921881"/>
                  </a:lnTo>
                  <a:lnTo>
                    <a:pt x="2323927" y="873784"/>
                  </a:lnTo>
                  <a:lnTo>
                    <a:pt x="2341191" y="827815"/>
                  </a:lnTo>
                  <a:lnTo>
                    <a:pt x="2360675" y="784151"/>
                  </a:lnTo>
                  <a:lnTo>
                    <a:pt x="2382263" y="742968"/>
                  </a:lnTo>
                  <a:lnTo>
                    <a:pt x="2405840" y="704442"/>
                  </a:lnTo>
                  <a:lnTo>
                    <a:pt x="2431288" y="668748"/>
                  </a:lnTo>
                  <a:lnTo>
                    <a:pt x="2458491" y="636064"/>
                  </a:lnTo>
                  <a:lnTo>
                    <a:pt x="2487334" y="606565"/>
                  </a:lnTo>
                  <a:lnTo>
                    <a:pt x="2517699" y="580427"/>
                  </a:lnTo>
                  <a:lnTo>
                    <a:pt x="2549471" y="557828"/>
                  </a:lnTo>
                  <a:lnTo>
                    <a:pt x="2616769" y="523947"/>
                  </a:lnTo>
                  <a:lnTo>
                    <a:pt x="2688296" y="506331"/>
                  </a:lnTo>
                  <a:lnTo>
                    <a:pt x="2725356" y="504063"/>
                  </a:lnTo>
                  <a:lnTo>
                    <a:pt x="2762416" y="506331"/>
                  </a:lnTo>
                  <a:lnTo>
                    <a:pt x="2833943" y="523947"/>
                  </a:lnTo>
                  <a:lnTo>
                    <a:pt x="2901241" y="557828"/>
                  </a:lnTo>
                  <a:lnTo>
                    <a:pt x="2933013" y="580427"/>
                  </a:lnTo>
                  <a:lnTo>
                    <a:pt x="2963378" y="606565"/>
                  </a:lnTo>
                  <a:lnTo>
                    <a:pt x="2992221" y="636064"/>
                  </a:lnTo>
                  <a:lnTo>
                    <a:pt x="3019424" y="668748"/>
                  </a:lnTo>
                  <a:lnTo>
                    <a:pt x="3044872" y="704442"/>
                  </a:lnTo>
                  <a:lnTo>
                    <a:pt x="3068449" y="742968"/>
                  </a:lnTo>
                  <a:lnTo>
                    <a:pt x="3090037" y="784151"/>
                  </a:lnTo>
                  <a:lnTo>
                    <a:pt x="3109521" y="827815"/>
                  </a:lnTo>
                  <a:lnTo>
                    <a:pt x="3126785" y="873784"/>
                  </a:lnTo>
                  <a:lnTo>
                    <a:pt x="3141712" y="921881"/>
                  </a:lnTo>
                  <a:lnTo>
                    <a:pt x="3154185" y="971930"/>
                  </a:lnTo>
                  <a:lnTo>
                    <a:pt x="3164089" y="1023754"/>
                  </a:lnTo>
                  <a:lnTo>
                    <a:pt x="3171308" y="1077179"/>
                  </a:lnTo>
                  <a:lnTo>
                    <a:pt x="3175724" y="1132027"/>
                  </a:lnTo>
                  <a:lnTo>
                    <a:pt x="3177222" y="1188123"/>
                  </a:lnTo>
                  <a:lnTo>
                    <a:pt x="3175724" y="1244229"/>
                  </a:lnTo>
                  <a:lnTo>
                    <a:pt x="3171308" y="1299085"/>
                  </a:lnTo>
                  <a:lnTo>
                    <a:pt x="3164089" y="1352517"/>
                  </a:lnTo>
                  <a:lnTo>
                    <a:pt x="3154185" y="1404347"/>
                  </a:lnTo>
                  <a:lnTo>
                    <a:pt x="3141712" y="1454401"/>
                  </a:lnTo>
                  <a:lnTo>
                    <a:pt x="3126785" y="1502500"/>
                  </a:lnTo>
                  <a:lnTo>
                    <a:pt x="3109521" y="1548471"/>
                  </a:lnTo>
                  <a:lnTo>
                    <a:pt x="3090037" y="1592136"/>
                  </a:lnTo>
                  <a:lnTo>
                    <a:pt x="3068449" y="1633319"/>
                  </a:lnTo>
                  <a:lnTo>
                    <a:pt x="3044872" y="1671845"/>
                  </a:lnTo>
                  <a:lnTo>
                    <a:pt x="3019424" y="1707537"/>
                  </a:lnTo>
                  <a:lnTo>
                    <a:pt x="2992221" y="1740220"/>
                  </a:lnTo>
                  <a:lnTo>
                    <a:pt x="2963378" y="1769717"/>
                  </a:lnTo>
                  <a:lnTo>
                    <a:pt x="2933013" y="1795852"/>
                  </a:lnTo>
                  <a:lnTo>
                    <a:pt x="2901241" y="1818450"/>
                  </a:lnTo>
                  <a:lnTo>
                    <a:pt x="2833943" y="1852327"/>
                  </a:lnTo>
                  <a:lnTo>
                    <a:pt x="2762416" y="1869940"/>
                  </a:lnTo>
                  <a:lnTo>
                    <a:pt x="2725356" y="1872208"/>
                  </a:lnTo>
                  <a:lnTo>
                    <a:pt x="2688296" y="1869940"/>
                  </a:lnTo>
                  <a:lnTo>
                    <a:pt x="2616769" y="1852327"/>
                  </a:lnTo>
                  <a:lnTo>
                    <a:pt x="2549471" y="1818450"/>
                  </a:lnTo>
                  <a:lnTo>
                    <a:pt x="2517699" y="1795852"/>
                  </a:lnTo>
                  <a:lnTo>
                    <a:pt x="2487334" y="1769717"/>
                  </a:lnTo>
                  <a:lnTo>
                    <a:pt x="2458491" y="1740220"/>
                  </a:lnTo>
                  <a:lnTo>
                    <a:pt x="2431288" y="1707537"/>
                  </a:lnTo>
                  <a:lnTo>
                    <a:pt x="2405840" y="1671845"/>
                  </a:lnTo>
                  <a:lnTo>
                    <a:pt x="2382263" y="1633319"/>
                  </a:lnTo>
                  <a:lnTo>
                    <a:pt x="2360675" y="1592136"/>
                  </a:lnTo>
                  <a:lnTo>
                    <a:pt x="2341191" y="1548471"/>
                  </a:lnTo>
                  <a:lnTo>
                    <a:pt x="2323927" y="1502500"/>
                  </a:lnTo>
                  <a:lnTo>
                    <a:pt x="2309000" y="1454401"/>
                  </a:lnTo>
                  <a:lnTo>
                    <a:pt x="2296527" y="1404347"/>
                  </a:lnTo>
                  <a:lnTo>
                    <a:pt x="2286623" y="1352517"/>
                  </a:lnTo>
                  <a:lnTo>
                    <a:pt x="2279404" y="1299085"/>
                  </a:lnTo>
                  <a:lnTo>
                    <a:pt x="2274988" y="1244229"/>
                  </a:lnTo>
                  <a:lnTo>
                    <a:pt x="2273490" y="1188123"/>
                  </a:lnTo>
                  <a:close/>
                </a:path>
              </a:pathLst>
            </a:custGeom>
            <a:ln w="25400">
              <a:solidFill>
                <a:srgbClr val="FF0000"/>
              </a:solidFill>
              <a:prstDash val="lgDash"/>
            </a:ln>
          </p:spPr>
          <p:txBody>
            <a:bodyPr wrap="square" lIns="0" tIns="0" rIns="0" bIns="0" rtlCol="0"/>
            <a:lstStyle/>
            <a:p>
              <a:endParaRPr sz="3200"/>
            </a:p>
          </p:txBody>
        </p:sp>
      </p:grpSp>
      <p:grpSp>
        <p:nvGrpSpPr>
          <p:cNvPr id="20" name="object 20"/>
          <p:cNvGrpSpPr/>
          <p:nvPr/>
        </p:nvGrpSpPr>
        <p:grpSpPr>
          <a:xfrm>
            <a:off x="6644640" y="1484800"/>
            <a:ext cx="5460153" cy="5373793"/>
            <a:chOff x="4983479" y="1113599"/>
            <a:chExt cx="4095115" cy="4030345"/>
          </a:xfrm>
        </p:grpSpPr>
        <p:pic>
          <p:nvPicPr>
            <p:cNvPr id="21" name="object 21"/>
            <p:cNvPicPr/>
            <p:nvPr/>
          </p:nvPicPr>
          <p:blipFill>
            <a:blip r:embed="rId10" cstate="print"/>
            <a:stretch>
              <a:fillRect/>
            </a:stretch>
          </p:blipFill>
          <p:spPr>
            <a:xfrm>
              <a:off x="4983479" y="4023360"/>
              <a:ext cx="1929384" cy="914399"/>
            </a:xfrm>
            <a:prstGeom prst="rect">
              <a:avLst/>
            </a:prstGeom>
          </p:spPr>
        </p:pic>
        <p:pic>
          <p:nvPicPr>
            <p:cNvPr id="22" name="object 22"/>
            <p:cNvPicPr/>
            <p:nvPr/>
          </p:nvPicPr>
          <p:blipFill>
            <a:blip r:embed="rId11" cstate="print"/>
            <a:stretch>
              <a:fillRect/>
            </a:stretch>
          </p:blipFill>
          <p:spPr>
            <a:xfrm>
              <a:off x="5004053" y="1123187"/>
              <a:ext cx="1888617" cy="2896527"/>
            </a:xfrm>
            <a:prstGeom prst="rect">
              <a:avLst/>
            </a:prstGeom>
          </p:spPr>
        </p:pic>
        <p:sp>
          <p:nvSpPr>
            <p:cNvPr id="23" name="object 23"/>
            <p:cNvSpPr/>
            <p:nvPr/>
          </p:nvSpPr>
          <p:spPr>
            <a:xfrm>
              <a:off x="4999227" y="1118361"/>
              <a:ext cx="1898650" cy="2906395"/>
            </a:xfrm>
            <a:custGeom>
              <a:avLst/>
              <a:gdLst/>
              <a:ahLst/>
              <a:cxnLst/>
              <a:rect l="l" t="t" r="r" b="b"/>
              <a:pathLst>
                <a:path w="1898650" h="2906395">
                  <a:moveTo>
                    <a:pt x="166877" y="0"/>
                  </a:moveTo>
                  <a:lnTo>
                    <a:pt x="1731518" y="0"/>
                  </a:lnTo>
                  <a:lnTo>
                    <a:pt x="1764665" y="3301"/>
                  </a:lnTo>
                  <a:lnTo>
                    <a:pt x="1824736" y="28575"/>
                  </a:lnTo>
                  <a:lnTo>
                    <a:pt x="1869694" y="73913"/>
                  </a:lnTo>
                  <a:lnTo>
                    <a:pt x="1895094" y="133603"/>
                  </a:lnTo>
                  <a:lnTo>
                    <a:pt x="1898269" y="166877"/>
                  </a:lnTo>
                  <a:lnTo>
                    <a:pt x="1898269" y="2739516"/>
                  </a:lnTo>
                  <a:lnTo>
                    <a:pt x="1885315" y="2804236"/>
                  </a:lnTo>
                  <a:lnTo>
                    <a:pt x="1849247" y="2857347"/>
                  </a:lnTo>
                  <a:lnTo>
                    <a:pt x="1796161" y="2893301"/>
                  </a:lnTo>
                  <a:lnTo>
                    <a:pt x="1731518" y="2906356"/>
                  </a:lnTo>
                  <a:lnTo>
                    <a:pt x="166877" y="2906356"/>
                  </a:lnTo>
                  <a:lnTo>
                    <a:pt x="102108" y="2893301"/>
                  </a:lnTo>
                  <a:lnTo>
                    <a:pt x="49022" y="2857360"/>
                  </a:lnTo>
                  <a:lnTo>
                    <a:pt x="13081" y="2804236"/>
                  </a:lnTo>
                  <a:lnTo>
                    <a:pt x="0" y="2739516"/>
                  </a:lnTo>
                  <a:lnTo>
                    <a:pt x="0" y="166877"/>
                  </a:lnTo>
                  <a:lnTo>
                    <a:pt x="13081" y="102108"/>
                  </a:lnTo>
                  <a:lnTo>
                    <a:pt x="49022" y="49022"/>
                  </a:lnTo>
                  <a:lnTo>
                    <a:pt x="102108" y="13080"/>
                  </a:lnTo>
                  <a:lnTo>
                    <a:pt x="166877" y="0"/>
                  </a:lnTo>
                  <a:close/>
                </a:path>
              </a:pathLst>
            </a:custGeom>
            <a:ln w="9525">
              <a:solidFill>
                <a:srgbClr val="00AF50"/>
              </a:solidFill>
            </a:ln>
          </p:spPr>
          <p:txBody>
            <a:bodyPr wrap="square" lIns="0" tIns="0" rIns="0" bIns="0" rtlCol="0"/>
            <a:lstStyle/>
            <a:p>
              <a:endParaRPr sz="3200"/>
            </a:p>
          </p:txBody>
        </p:sp>
        <p:pic>
          <p:nvPicPr>
            <p:cNvPr id="24" name="object 24"/>
            <p:cNvPicPr/>
            <p:nvPr/>
          </p:nvPicPr>
          <p:blipFill>
            <a:blip r:embed="rId12" cstate="print"/>
            <a:stretch>
              <a:fillRect/>
            </a:stretch>
          </p:blipFill>
          <p:spPr>
            <a:xfrm>
              <a:off x="6867144" y="4919471"/>
              <a:ext cx="1792224" cy="224027"/>
            </a:xfrm>
            <a:prstGeom prst="rect">
              <a:avLst/>
            </a:prstGeom>
          </p:spPr>
        </p:pic>
        <p:sp>
          <p:nvSpPr>
            <p:cNvPr id="25" name="object 25"/>
            <p:cNvSpPr/>
            <p:nvPr/>
          </p:nvSpPr>
          <p:spPr>
            <a:xfrm>
              <a:off x="6892670" y="1890267"/>
              <a:ext cx="1741805" cy="3029585"/>
            </a:xfrm>
            <a:custGeom>
              <a:avLst/>
              <a:gdLst/>
              <a:ahLst/>
              <a:cxnLst/>
              <a:rect l="l" t="t" r="r" b="b"/>
              <a:pathLst>
                <a:path w="1741804" h="3029585">
                  <a:moveTo>
                    <a:pt x="1592072" y="0"/>
                  </a:moveTo>
                  <a:lnTo>
                    <a:pt x="149732" y="0"/>
                  </a:lnTo>
                  <a:lnTo>
                    <a:pt x="102412" y="7635"/>
                  </a:lnTo>
                  <a:lnTo>
                    <a:pt x="61310" y="28895"/>
                  </a:lnTo>
                  <a:lnTo>
                    <a:pt x="28895" y="61310"/>
                  </a:lnTo>
                  <a:lnTo>
                    <a:pt x="7635" y="102412"/>
                  </a:lnTo>
                  <a:lnTo>
                    <a:pt x="0" y="149733"/>
                  </a:lnTo>
                  <a:lnTo>
                    <a:pt x="0" y="2879407"/>
                  </a:lnTo>
                  <a:lnTo>
                    <a:pt x="7635" y="2926717"/>
                  </a:lnTo>
                  <a:lnTo>
                    <a:pt x="28895" y="2967806"/>
                  </a:lnTo>
                  <a:lnTo>
                    <a:pt x="61310" y="3000208"/>
                  </a:lnTo>
                  <a:lnTo>
                    <a:pt x="102412" y="3021458"/>
                  </a:lnTo>
                  <a:lnTo>
                    <a:pt x="149732" y="3029089"/>
                  </a:lnTo>
                  <a:lnTo>
                    <a:pt x="1592072" y="3029089"/>
                  </a:lnTo>
                  <a:lnTo>
                    <a:pt x="1639378" y="3021458"/>
                  </a:lnTo>
                  <a:lnTo>
                    <a:pt x="1680449" y="3000208"/>
                  </a:lnTo>
                  <a:lnTo>
                    <a:pt x="1712827" y="2967806"/>
                  </a:lnTo>
                  <a:lnTo>
                    <a:pt x="1734055" y="2926717"/>
                  </a:lnTo>
                  <a:lnTo>
                    <a:pt x="1741677" y="2879407"/>
                  </a:lnTo>
                  <a:lnTo>
                    <a:pt x="1741677" y="149733"/>
                  </a:lnTo>
                  <a:lnTo>
                    <a:pt x="1734055" y="102412"/>
                  </a:lnTo>
                  <a:lnTo>
                    <a:pt x="1712827" y="61310"/>
                  </a:lnTo>
                  <a:lnTo>
                    <a:pt x="1680449" y="28895"/>
                  </a:lnTo>
                  <a:lnTo>
                    <a:pt x="1639378" y="7635"/>
                  </a:lnTo>
                  <a:lnTo>
                    <a:pt x="1592072" y="0"/>
                  </a:lnTo>
                  <a:close/>
                </a:path>
              </a:pathLst>
            </a:custGeom>
            <a:solidFill>
              <a:srgbClr val="ECECEC"/>
            </a:solidFill>
          </p:spPr>
          <p:txBody>
            <a:bodyPr wrap="square" lIns="0" tIns="0" rIns="0" bIns="0" rtlCol="0"/>
            <a:lstStyle/>
            <a:p>
              <a:endParaRPr sz="3200"/>
            </a:p>
          </p:txBody>
        </p:sp>
        <p:pic>
          <p:nvPicPr>
            <p:cNvPr id="26" name="object 26"/>
            <p:cNvPicPr/>
            <p:nvPr/>
          </p:nvPicPr>
          <p:blipFill>
            <a:blip r:embed="rId13" cstate="print"/>
            <a:stretch>
              <a:fillRect/>
            </a:stretch>
          </p:blipFill>
          <p:spPr>
            <a:xfrm>
              <a:off x="6892670" y="1890267"/>
              <a:ext cx="1741677" cy="3029089"/>
            </a:xfrm>
            <a:prstGeom prst="rect">
              <a:avLst/>
            </a:prstGeom>
          </p:spPr>
        </p:pic>
        <p:sp>
          <p:nvSpPr>
            <p:cNvPr id="27" name="object 27"/>
            <p:cNvSpPr/>
            <p:nvPr/>
          </p:nvSpPr>
          <p:spPr>
            <a:xfrm>
              <a:off x="6887844" y="1885568"/>
              <a:ext cx="1751964" cy="3039110"/>
            </a:xfrm>
            <a:custGeom>
              <a:avLst/>
              <a:gdLst/>
              <a:ahLst/>
              <a:cxnLst/>
              <a:rect l="l" t="t" r="r" b="b"/>
              <a:pathLst>
                <a:path w="1751965" h="3039110">
                  <a:moveTo>
                    <a:pt x="154558" y="0"/>
                  </a:moveTo>
                  <a:lnTo>
                    <a:pt x="1597278" y="0"/>
                  </a:lnTo>
                  <a:lnTo>
                    <a:pt x="1628266" y="3301"/>
                  </a:lnTo>
                  <a:lnTo>
                    <a:pt x="1683511" y="26161"/>
                  </a:lnTo>
                  <a:lnTo>
                    <a:pt x="1725295" y="68325"/>
                  </a:lnTo>
                  <a:lnTo>
                    <a:pt x="1748154" y="123697"/>
                  </a:lnTo>
                  <a:lnTo>
                    <a:pt x="1751456" y="154558"/>
                  </a:lnTo>
                  <a:lnTo>
                    <a:pt x="1751456" y="2884728"/>
                  </a:lnTo>
                  <a:lnTo>
                    <a:pt x="1739264" y="2944660"/>
                  </a:lnTo>
                  <a:lnTo>
                    <a:pt x="1706372" y="2993834"/>
                  </a:lnTo>
                  <a:lnTo>
                    <a:pt x="1657223" y="3026613"/>
                  </a:lnTo>
                  <a:lnTo>
                    <a:pt x="1597278" y="3038868"/>
                  </a:lnTo>
                  <a:lnTo>
                    <a:pt x="154558" y="3038868"/>
                  </a:lnTo>
                  <a:lnTo>
                    <a:pt x="94614" y="3026613"/>
                  </a:lnTo>
                  <a:lnTo>
                    <a:pt x="45465" y="2993847"/>
                  </a:lnTo>
                  <a:lnTo>
                    <a:pt x="12319" y="2944660"/>
                  </a:lnTo>
                  <a:lnTo>
                    <a:pt x="0" y="2884728"/>
                  </a:lnTo>
                  <a:lnTo>
                    <a:pt x="0" y="154558"/>
                  </a:lnTo>
                  <a:lnTo>
                    <a:pt x="12319" y="94614"/>
                  </a:lnTo>
                  <a:lnTo>
                    <a:pt x="45465" y="45465"/>
                  </a:lnTo>
                  <a:lnTo>
                    <a:pt x="94614" y="12191"/>
                  </a:lnTo>
                  <a:lnTo>
                    <a:pt x="154558" y="0"/>
                  </a:lnTo>
                  <a:close/>
                </a:path>
              </a:pathLst>
            </a:custGeom>
            <a:ln w="9525">
              <a:solidFill>
                <a:srgbClr val="00AF50"/>
              </a:solidFill>
            </a:ln>
          </p:spPr>
          <p:txBody>
            <a:bodyPr wrap="square" lIns="0" tIns="0" rIns="0" bIns="0" rtlCol="0"/>
            <a:lstStyle/>
            <a:p>
              <a:endParaRPr sz="3200"/>
            </a:p>
          </p:txBody>
        </p:sp>
        <p:pic>
          <p:nvPicPr>
            <p:cNvPr id="28" name="object 28"/>
            <p:cNvPicPr/>
            <p:nvPr/>
          </p:nvPicPr>
          <p:blipFill>
            <a:blip r:embed="rId14" cstate="print"/>
            <a:stretch>
              <a:fillRect/>
            </a:stretch>
          </p:blipFill>
          <p:spPr>
            <a:xfrm>
              <a:off x="7747000" y="1131569"/>
              <a:ext cx="1331595" cy="1320164"/>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B2.2</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消防安全</a:t>
            </a:r>
          </a:p>
        </p:txBody>
      </p:sp>
      <p:grpSp>
        <p:nvGrpSpPr>
          <p:cNvPr id="8" name="object 8"/>
          <p:cNvGrpSpPr/>
          <p:nvPr/>
        </p:nvGrpSpPr>
        <p:grpSpPr>
          <a:xfrm>
            <a:off x="310490" y="118516"/>
            <a:ext cx="11523980" cy="6581987"/>
            <a:chOff x="232867" y="88887"/>
            <a:chExt cx="8642985" cy="4936490"/>
          </a:xfrm>
        </p:grpSpPr>
        <p:pic>
          <p:nvPicPr>
            <p:cNvPr id="9" name="object 9"/>
            <p:cNvPicPr/>
            <p:nvPr/>
          </p:nvPicPr>
          <p:blipFill>
            <a:blip r:embed="rId5" cstate="print"/>
            <a:stretch>
              <a:fillRect/>
            </a:stretch>
          </p:blipFill>
          <p:spPr>
            <a:xfrm>
              <a:off x="3347847" y="88887"/>
              <a:ext cx="3499969" cy="4936236"/>
            </a:xfrm>
            <a:prstGeom prst="rect">
              <a:avLst/>
            </a:prstGeom>
          </p:spPr>
        </p:pic>
        <p:pic>
          <p:nvPicPr>
            <p:cNvPr id="10" name="object 10"/>
            <p:cNvPicPr/>
            <p:nvPr/>
          </p:nvPicPr>
          <p:blipFill>
            <a:blip r:embed="rId6" cstate="print"/>
            <a:stretch>
              <a:fillRect/>
            </a:stretch>
          </p:blipFill>
          <p:spPr>
            <a:xfrm>
              <a:off x="6544436" y="1886077"/>
              <a:ext cx="1149794" cy="1266825"/>
            </a:xfrm>
            <a:prstGeom prst="rect">
              <a:avLst/>
            </a:prstGeom>
          </p:spPr>
        </p:pic>
        <p:pic>
          <p:nvPicPr>
            <p:cNvPr id="11" name="object 11"/>
            <p:cNvPicPr/>
            <p:nvPr/>
          </p:nvPicPr>
          <p:blipFill>
            <a:blip r:embed="rId7" cstate="print"/>
            <a:stretch>
              <a:fillRect/>
            </a:stretch>
          </p:blipFill>
          <p:spPr>
            <a:xfrm>
              <a:off x="7671054" y="2995523"/>
              <a:ext cx="1204747" cy="1266825"/>
            </a:xfrm>
            <a:prstGeom prst="rect">
              <a:avLst/>
            </a:prstGeom>
          </p:spPr>
        </p:pic>
        <p:pic>
          <p:nvPicPr>
            <p:cNvPr id="12" name="object 12"/>
            <p:cNvPicPr/>
            <p:nvPr/>
          </p:nvPicPr>
          <p:blipFill>
            <a:blip r:embed="rId8" cstate="print"/>
            <a:stretch>
              <a:fillRect/>
            </a:stretch>
          </p:blipFill>
          <p:spPr>
            <a:xfrm>
              <a:off x="6544436" y="3758298"/>
              <a:ext cx="1202613" cy="1266825"/>
            </a:xfrm>
            <a:prstGeom prst="rect">
              <a:avLst/>
            </a:prstGeom>
          </p:spPr>
        </p:pic>
        <p:pic>
          <p:nvPicPr>
            <p:cNvPr id="13" name="object 13"/>
            <p:cNvPicPr/>
            <p:nvPr/>
          </p:nvPicPr>
          <p:blipFill>
            <a:blip r:embed="rId9" cstate="print"/>
            <a:stretch>
              <a:fillRect/>
            </a:stretch>
          </p:blipFill>
          <p:spPr>
            <a:xfrm>
              <a:off x="232867" y="1820227"/>
              <a:ext cx="3516884" cy="2941955"/>
            </a:xfrm>
            <a:prstGeom prst="rect">
              <a:avLst/>
            </a:prstGeom>
          </p:spPr>
        </p:pic>
        <p:pic>
          <p:nvPicPr>
            <p:cNvPr id="14" name="object 14"/>
            <p:cNvPicPr/>
            <p:nvPr/>
          </p:nvPicPr>
          <p:blipFill>
            <a:blip r:embed="rId10" cstate="print"/>
            <a:stretch>
              <a:fillRect/>
            </a:stretch>
          </p:blipFill>
          <p:spPr>
            <a:xfrm>
              <a:off x="5661659" y="2372868"/>
              <a:ext cx="827532" cy="679704"/>
            </a:xfrm>
            <a:prstGeom prst="rect">
              <a:avLst/>
            </a:prstGeom>
          </p:spPr>
        </p:pic>
        <p:sp>
          <p:nvSpPr>
            <p:cNvPr id="15" name="object 15"/>
            <p:cNvSpPr/>
            <p:nvPr/>
          </p:nvSpPr>
          <p:spPr>
            <a:xfrm>
              <a:off x="5742940" y="2432938"/>
              <a:ext cx="666115" cy="518795"/>
            </a:xfrm>
            <a:custGeom>
              <a:avLst/>
              <a:gdLst/>
              <a:ahLst/>
              <a:cxnLst/>
              <a:rect l="l" t="t" r="r" b="b"/>
              <a:pathLst>
                <a:path w="666114" h="518794">
                  <a:moveTo>
                    <a:pt x="259334" y="0"/>
                  </a:moveTo>
                  <a:lnTo>
                    <a:pt x="0" y="259461"/>
                  </a:lnTo>
                  <a:lnTo>
                    <a:pt x="259334" y="518794"/>
                  </a:lnTo>
                  <a:lnTo>
                    <a:pt x="259334" y="389128"/>
                  </a:lnTo>
                  <a:lnTo>
                    <a:pt x="665861" y="389128"/>
                  </a:lnTo>
                  <a:lnTo>
                    <a:pt x="665861" y="129793"/>
                  </a:lnTo>
                  <a:lnTo>
                    <a:pt x="259334" y="129793"/>
                  </a:lnTo>
                  <a:lnTo>
                    <a:pt x="259334" y="0"/>
                  </a:lnTo>
                  <a:close/>
                </a:path>
              </a:pathLst>
            </a:custGeom>
            <a:solidFill>
              <a:srgbClr val="F9C090"/>
            </a:solidFill>
          </p:spPr>
          <p:txBody>
            <a:bodyPr wrap="square" lIns="0" tIns="0" rIns="0" bIns="0" rtlCol="0"/>
            <a:lstStyle/>
            <a:p>
              <a:endParaRPr sz="3200"/>
            </a:p>
          </p:txBody>
        </p:sp>
        <p:sp>
          <p:nvSpPr>
            <p:cNvPr id="16" name="object 16"/>
            <p:cNvSpPr/>
            <p:nvPr/>
          </p:nvSpPr>
          <p:spPr>
            <a:xfrm>
              <a:off x="5742940" y="2432938"/>
              <a:ext cx="666115" cy="518795"/>
            </a:xfrm>
            <a:custGeom>
              <a:avLst/>
              <a:gdLst/>
              <a:ahLst/>
              <a:cxnLst/>
              <a:rect l="l" t="t" r="r" b="b"/>
              <a:pathLst>
                <a:path w="666114" h="518794">
                  <a:moveTo>
                    <a:pt x="0" y="259461"/>
                  </a:moveTo>
                  <a:lnTo>
                    <a:pt x="259334" y="0"/>
                  </a:lnTo>
                  <a:lnTo>
                    <a:pt x="259334" y="129793"/>
                  </a:lnTo>
                  <a:lnTo>
                    <a:pt x="665861" y="129793"/>
                  </a:lnTo>
                  <a:lnTo>
                    <a:pt x="665861" y="389128"/>
                  </a:lnTo>
                  <a:lnTo>
                    <a:pt x="259334" y="389128"/>
                  </a:lnTo>
                  <a:lnTo>
                    <a:pt x="259334" y="518794"/>
                  </a:lnTo>
                  <a:lnTo>
                    <a:pt x="0" y="259461"/>
                  </a:lnTo>
                  <a:close/>
                </a:path>
              </a:pathLst>
            </a:custGeom>
            <a:ln w="76200">
              <a:solidFill>
                <a:srgbClr val="F79546"/>
              </a:solidFill>
            </a:ln>
          </p:spPr>
          <p:txBody>
            <a:bodyPr wrap="square" lIns="0" tIns="0" rIns="0" bIns="0" rtlCol="0"/>
            <a:lstStyle/>
            <a:p>
              <a:endParaRPr sz="3200"/>
            </a:p>
          </p:txBody>
        </p:sp>
        <p:pic>
          <p:nvPicPr>
            <p:cNvPr id="17" name="object 17"/>
            <p:cNvPicPr/>
            <p:nvPr/>
          </p:nvPicPr>
          <p:blipFill>
            <a:blip r:embed="rId11" cstate="print"/>
            <a:stretch>
              <a:fillRect/>
            </a:stretch>
          </p:blipFill>
          <p:spPr>
            <a:xfrm>
              <a:off x="3349751" y="1505711"/>
              <a:ext cx="1569720" cy="1408176"/>
            </a:xfrm>
            <a:prstGeom prst="rect">
              <a:avLst/>
            </a:prstGeom>
          </p:spPr>
        </p:pic>
        <p:sp>
          <p:nvSpPr>
            <p:cNvPr id="18" name="object 18"/>
            <p:cNvSpPr/>
            <p:nvPr/>
          </p:nvSpPr>
          <p:spPr>
            <a:xfrm>
              <a:off x="3430397" y="1566036"/>
              <a:ext cx="1409065" cy="1247775"/>
            </a:xfrm>
            <a:custGeom>
              <a:avLst/>
              <a:gdLst/>
              <a:ahLst/>
              <a:cxnLst/>
              <a:rect l="l" t="t" r="r" b="b"/>
              <a:pathLst>
                <a:path w="1409064" h="1247775">
                  <a:moveTo>
                    <a:pt x="1047750" y="0"/>
                  </a:moveTo>
                  <a:lnTo>
                    <a:pt x="1130300" y="97789"/>
                  </a:lnTo>
                  <a:lnTo>
                    <a:pt x="0" y="1051814"/>
                  </a:lnTo>
                  <a:lnTo>
                    <a:pt x="165100" y="1247394"/>
                  </a:lnTo>
                  <a:lnTo>
                    <a:pt x="1295400" y="293497"/>
                  </a:lnTo>
                  <a:lnTo>
                    <a:pt x="1377950" y="391287"/>
                  </a:lnTo>
                  <a:lnTo>
                    <a:pt x="1408556" y="30479"/>
                  </a:lnTo>
                  <a:lnTo>
                    <a:pt x="1047750" y="0"/>
                  </a:lnTo>
                  <a:close/>
                </a:path>
              </a:pathLst>
            </a:custGeom>
            <a:solidFill>
              <a:srgbClr val="F9C090"/>
            </a:solidFill>
          </p:spPr>
          <p:txBody>
            <a:bodyPr wrap="square" lIns="0" tIns="0" rIns="0" bIns="0" rtlCol="0"/>
            <a:lstStyle/>
            <a:p>
              <a:endParaRPr sz="3200"/>
            </a:p>
          </p:txBody>
        </p:sp>
        <p:sp>
          <p:nvSpPr>
            <p:cNvPr id="19" name="object 19"/>
            <p:cNvSpPr/>
            <p:nvPr/>
          </p:nvSpPr>
          <p:spPr>
            <a:xfrm>
              <a:off x="3430397" y="1566036"/>
              <a:ext cx="1409065" cy="1247775"/>
            </a:xfrm>
            <a:custGeom>
              <a:avLst/>
              <a:gdLst/>
              <a:ahLst/>
              <a:cxnLst/>
              <a:rect l="l" t="t" r="r" b="b"/>
              <a:pathLst>
                <a:path w="1409064" h="1247775">
                  <a:moveTo>
                    <a:pt x="1408556" y="30479"/>
                  </a:moveTo>
                  <a:lnTo>
                    <a:pt x="1377950" y="391287"/>
                  </a:lnTo>
                  <a:lnTo>
                    <a:pt x="1295400" y="293497"/>
                  </a:lnTo>
                  <a:lnTo>
                    <a:pt x="165100" y="1247394"/>
                  </a:lnTo>
                  <a:lnTo>
                    <a:pt x="0" y="1051814"/>
                  </a:lnTo>
                  <a:lnTo>
                    <a:pt x="1130300" y="97789"/>
                  </a:lnTo>
                  <a:lnTo>
                    <a:pt x="1047750" y="0"/>
                  </a:lnTo>
                  <a:lnTo>
                    <a:pt x="1408556" y="30479"/>
                  </a:lnTo>
                  <a:close/>
                </a:path>
              </a:pathLst>
            </a:custGeom>
            <a:ln w="76200">
              <a:solidFill>
                <a:srgbClr val="F79546"/>
              </a:solidFill>
            </a:ln>
          </p:spPr>
          <p:txBody>
            <a:bodyPr wrap="square" lIns="0" tIns="0" rIns="0" bIns="0" rtlCol="0"/>
            <a:lstStyle/>
            <a:p>
              <a:endParaRPr sz="3200"/>
            </a:p>
          </p:txBody>
        </p:sp>
      </p:grpSp>
      <p:sp>
        <p:nvSpPr>
          <p:cNvPr id="20" name="object 20"/>
          <p:cNvSpPr txBox="1"/>
          <p:nvPr/>
        </p:nvSpPr>
        <p:spPr>
          <a:xfrm>
            <a:off x="248446" y="1398626"/>
            <a:ext cx="3775287" cy="590697"/>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滅火器使用方</a:t>
            </a:r>
            <a:r>
              <a:rPr sz="3733" b="1" spc="-67" dirty="0">
                <a:latin typeface="微軟正黑體"/>
                <a:cs typeface="微軟正黑體"/>
              </a:rPr>
              <a:t>法</a:t>
            </a:r>
            <a:endParaRPr sz="3733">
              <a:latin typeface="微軟正黑體"/>
              <a:cs typeface="微軟正黑體"/>
            </a:endParaRPr>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B2.2</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消防安全</a:t>
            </a:r>
          </a:p>
        </p:txBody>
      </p:sp>
      <p:pic>
        <p:nvPicPr>
          <p:cNvPr id="8" name="object 8"/>
          <p:cNvPicPr/>
          <p:nvPr/>
        </p:nvPicPr>
        <p:blipFill>
          <a:blip r:embed="rId5" cstate="print"/>
          <a:stretch>
            <a:fillRect/>
          </a:stretch>
        </p:blipFill>
        <p:spPr>
          <a:xfrm>
            <a:off x="239352" y="2372869"/>
            <a:ext cx="2592155" cy="2206244"/>
          </a:xfrm>
          <a:prstGeom prst="rect">
            <a:avLst/>
          </a:prstGeom>
        </p:spPr>
      </p:pic>
      <p:pic>
        <p:nvPicPr>
          <p:cNvPr id="9" name="object 9"/>
          <p:cNvPicPr/>
          <p:nvPr/>
        </p:nvPicPr>
        <p:blipFill>
          <a:blip r:embed="rId6" cstate="print"/>
          <a:stretch>
            <a:fillRect/>
          </a:stretch>
        </p:blipFill>
        <p:spPr>
          <a:xfrm>
            <a:off x="9230021" y="2426885"/>
            <a:ext cx="2626699" cy="2137664"/>
          </a:xfrm>
          <a:prstGeom prst="rect">
            <a:avLst/>
          </a:prstGeom>
        </p:spPr>
      </p:pic>
      <p:pic>
        <p:nvPicPr>
          <p:cNvPr id="10" name="object 10"/>
          <p:cNvPicPr/>
          <p:nvPr/>
        </p:nvPicPr>
        <p:blipFill>
          <a:blip r:embed="rId7" cstate="print"/>
          <a:stretch>
            <a:fillRect/>
          </a:stretch>
        </p:blipFill>
        <p:spPr>
          <a:xfrm>
            <a:off x="3215639" y="2426885"/>
            <a:ext cx="2640244" cy="2134616"/>
          </a:xfrm>
          <a:prstGeom prst="rect">
            <a:avLst/>
          </a:prstGeom>
        </p:spPr>
      </p:pic>
      <p:pic>
        <p:nvPicPr>
          <p:cNvPr id="11" name="object 11"/>
          <p:cNvPicPr/>
          <p:nvPr/>
        </p:nvPicPr>
        <p:blipFill>
          <a:blip r:embed="rId8" cstate="print"/>
          <a:stretch>
            <a:fillRect/>
          </a:stretch>
        </p:blipFill>
        <p:spPr>
          <a:xfrm>
            <a:off x="6192013" y="2426886"/>
            <a:ext cx="2644801" cy="2134785"/>
          </a:xfrm>
          <a:prstGeom prst="rect">
            <a:avLst/>
          </a:prstGeom>
        </p:spPr>
      </p:pic>
      <p:pic>
        <p:nvPicPr>
          <p:cNvPr id="12" name="object 12"/>
          <p:cNvPicPr/>
          <p:nvPr/>
        </p:nvPicPr>
        <p:blipFill>
          <a:blip r:embed="rId9" cstate="print"/>
          <a:stretch>
            <a:fillRect/>
          </a:stretch>
        </p:blipFill>
        <p:spPr>
          <a:xfrm>
            <a:off x="838477" y="4771085"/>
            <a:ext cx="1419179" cy="1606143"/>
          </a:xfrm>
          <a:prstGeom prst="rect">
            <a:avLst/>
          </a:prstGeom>
        </p:spPr>
      </p:pic>
      <p:pic>
        <p:nvPicPr>
          <p:cNvPr id="13" name="object 13"/>
          <p:cNvPicPr/>
          <p:nvPr/>
        </p:nvPicPr>
        <p:blipFill>
          <a:blip r:embed="rId10" cstate="print"/>
          <a:stretch>
            <a:fillRect/>
          </a:stretch>
        </p:blipFill>
        <p:spPr>
          <a:xfrm>
            <a:off x="3993509" y="4841053"/>
            <a:ext cx="1396352" cy="1526648"/>
          </a:xfrm>
          <a:prstGeom prst="rect">
            <a:avLst/>
          </a:prstGeom>
        </p:spPr>
      </p:pic>
      <p:pic>
        <p:nvPicPr>
          <p:cNvPr id="14" name="object 14"/>
          <p:cNvPicPr/>
          <p:nvPr/>
        </p:nvPicPr>
        <p:blipFill>
          <a:blip r:embed="rId11" cstate="print"/>
          <a:stretch>
            <a:fillRect/>
          </a:stretch>
        </p:blipFill>
        <p:spPr>
          <a:xfrm>
            <a:off x="6829044" y="4815959"/>
            <a:ext cx="1320040" cy="1561269"/>
          </a:xfrm>
          <a:prstGeom prst="rect">
            <a:avLst/>
          </a:prstGeom>
        </p:spPr>
      </p:pic>
      <p:pic>
        <p:nvPicPr>
          <p:cNvPr id="15" name="object 15"/>
          <p:cNvPicPr/>
          <p:nvPr/>
        </p:nvPicPr>
        <p:blipFill>
          <a:blip r:embed="rId12" cstate="print"/>
          <a:stretch>
            <a:fillRect/>
          </a:stretch>
        </p:blipFill>
        <p:spPr>
          <a:xfrm>
            <a:off x="9845377" y="4841053"/>
            <a:ext cx="1395848" cy="1516904"/>
          </a:xfrm>
          <a:prstGeom prst="rect">
            <a:avLst/>
          </a:prstGeom>
        </p:spPr>
      </p:pic>
      <p:sp>
        <p:nvSpPr>
          <p:cNvPr id="16" name="object 16"/>
          <p:cNvSpPr txBox="1"/>
          <p:nvPr/>
        </p:nvSpPr>
        <p:spPr>
          <a:xfrm>
            <a:off x="248446" y="1398626"/>
            <a:ext cx="3775287" cy="590697"/>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滅火器使用方</a:t>
            </a:r>
            <a:r>
              <a:rPr sz="3733" b="1" spc="-67" dirty="0">
                <a:latin typeface="微軟正黑體"/>
                <a:cs typeface="微軟正黑體"/>
              </a:rPr>
              <a:t>法</a:t>
            </a:r>
            <a:endParaRPr sz="3733">
              <a:latin typeface="微軟正黑體"/>
              <a:cs typeface="微軟正黑體"/>
            </a:endParaRPr>
          </a:p>
        </p:txBody>
      </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97537"/>
            <a:ext cx="1908387" cy="1678940"/>
            <a:chOff x="-4762" y="73152"/>
            <a:chExt cx="1431290" cy="125920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25907" y="73152"/>
              <a:ext cx="1400556" cy="125882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sp>
          <p:nvSpPr>
            <p:cNvPr id="6" name="object 6"/>
            <p:cNvSpPr/>
            <p:nvPr/>
          </p:nvSpPr>
          <p:spPr>
            <a:xfrm>
              <a:off x="0" y="244043"/>
              <a:ext cx="1349375" cy="772795"/>
            </a:xfrm>
            <a:custGeom>
              <a:avLst/>
              <a:gdLst/>
              <a:ahLst/>
              <a:cxnLst/>
              <a:rect l="l" t="t" r="r" b="b"/>
              <a:pathLst>
                <a:path w="1349375" h="772794">
                  <a:moveTo>
                    <a:pt x="0" y="772718"/>
                  </a:moveTo>
                  <a:lnTo>
                    <a:pt x="1349375" y="772718"/>
                  </a:lnTo>
                  <a:lnTo>
                    <a:pt x="1349375" y="0"/>
                  </a:lnTo>
                  <a:lnTo>
                    <a:pt x="0" y="0"/>
                  </a:lnTo>
                  <a:lnTo>
                    <a:pt x="0" y="772718"/>
                  </a:lnTo>
                  <a:close/>
                </a:path>
              </a:pathLst>
            </a:custGeom>
            <a:ln w="9525">
              <a:solidFill>
                <a:srgbClr val="BD4A47"/>
              </a:solidFill>
            </a:ln>
          </p:spPr>
          <p:txBody>
            <a:bodyPr wrap="square" lIns="0" tIns="0" rIns="0" bIns="0" rtlCol="0"/>
            <a:lstStyle/>
            <a:p>
              <a:endParaRPr sz="3200"/>
            </a:p>
          </p:txBody>
        </p:sp>
      </p:grpSp>
      <p:sp>
        <p:nvSpPr>
          <p:cNvPr id="7" name="object 7"/>
          <p:cNvSpPr txBox="1"/>
          <p:nvPr/>
        </p:nvSpPr>
        <p:spPr>
          <a:xfrm>
            <a:off x="359799" y="236729"/>
            <a:ext cx="1077807" cy="1165148"/>
          </a:xfrm>
          <a:prstGeom prst="rect">
            <a:avLst/>
          </a:prstGeom>
        </p:spPr>
        <p:txBody>
          <a:bodyPr vert="horz" wrap="square" lIns="0" tIns="16087" rIns="0" bIns="0" rtlCol="0">
            <a:spAutoFit/>
          </a:bodyPr>
          <a:lstStyle/>
          <a:p>
            <a:pPr marL="16933" marR="6773">
              <a:spcBef>
                <a:spcPts val="127"/>
              </a:spcBef>
            </a:pPr>
            <a:r>
              <a:rPr sz="3733" b="1" spc="-27" dirty="0">
                <a:solidFill>
                  <a:srgbClr val="FFFFFF"/>
                </a:solidFill>
                <a:latin typeface="Microsoft YaHei"/>
                <a:cs typeface="Microsoft YaHei"/>
              </a:rPr>
              <a:t>B2.3 B2.5</a:t>
            </a:r>
            <a:endParaRPr sz="3733">
              <a:latin typeface="Microsoft YaHei"/>
              <a:cs typeface="Microsoft YaHei"/>
            </a:endParaRPr>
          </a:p>
        </p:txBody>
      </p:sp>
      <p:sp>
        <p:nvSpPr>
          <p:cNvPr id="8" name="object 8"/>
          <p:cNvSpPr txBox="1">
            <a:spLocks noGrp="1"/>
          </p:cNvSpPr>
          <p:nvPr>
            <p:ph type="title"/>
          </p:nvPr>
        </p:nvSpPr>
        <p:spPr>
          <a:xfrm>
            <a:off x="1904492" y="525217"/>
            <a:ext cx="5195147"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緊急應變演練-消防設備</a:t>
            </a:r>
          </a:p>
        </p:txBody>
      </p:sp>
      <p:sp>
        <p:nvSpPr>
          <p:cNvPr id="9" name="object 9"/>
          <p:cNvSpPr txBox="1"/>
          <p:nvPr/>
        </p:nvSpPr>
        <p:spPr>
          <a:xfrm>
            <a:off x="408160" y="1442822"/>
            <a:ext cx="10861040" cy="1165148"/>
          </a:xfrm>
          <a:prstGeom prst="rect">
            <a:avLst/>
          </a:prstGeom>
        </p:spPr>
        <p:txBody>
          <a:bodyPr vert="horz" wrap="square" lIns="0" tIns="16087" rIns="0" bIns="0" rtlCol="0">
            <a:spAutoFit/>
          </a:bodyPr>
          <a:lstStyle/>
          <a:p>
            <a:pPr marL="443642" marR="6773" indent="-427556">
              <a:spcBef>
                <a:spcPts val="127"/>
              </a:spcBef>
              <a:buClr>
                <a:srgbClr val="C0504D"/>
              </a:buClr>
              <a:buSzPct val="58928"/>
              <a:buFont typeface="Wingdings"/>
              <a:buChar char=""/>
              <a:tabLst>
                <a:tab pos="443642" algn="l"/>
                <a:tab pos="444489" algn="l"/>
              </a:tabLst>
            </a:pPr>
            <a:r>
              <a:rPr sz="3733" b="1" spc="-47" dirty="0">
                <a:latin typeface="微軟正黑體"/>
                <a:cs typeface="微軟正黑體"/>
              </a:rPr>
              <a:t>公司通</a:t>
            </a:r>
            <a:r>
              <a:rPr sz="3733" b="1" spc="-60" dirty="0">
                <a:latin typeface="微軟正黑體"/>
                <a:cs typeface="微軟正黑體"/>
              </a:rPr>
              <a:t>過</a:t>
            </a:r>
            <a:r>
              <a:rPr sz="3733" b="1" dirty="0">
                <a:solidFill>
                  <a:srgbClr val="FF0000"/>
                </a:solidFill>
                <a:latin typeface="微軟正黑體"/>
                <a:cs typeface="微軟正黑體"/>
              </a:rPr>
              <a:t>ISO </a:t>
            </a:r>
            <a:r>
              <a:rPr sz="3733" b="1" spc="-33" dirty="0">
                <a:solidFill>
                  <a:srgbClr val="FF0000"/>
                </a:solidFill>
                <a:latin typeface="微軟正黑體"/>
                <a:cs typeface="微軟正黑體"/>
              </a:rPr>
              <a:t>45001</a:t>
            </a:r>
            <a:r>
              <a:rPr sz="3733" b="1" spc="-47" dirty="0">
                <a:latin typeface="微軟正黑體"/>
                <a:cs typeface="微軟正黑體"/>
              </a:rPr>
              <a:t>管理系统驗證，每年執行二</a:t>
            </a:r>
            <a:r>
              <a:rPr sz="3733" b="1" spc="-67" dirty="0">
                <a:latin typeface="微軟正黑體"/>
                <a:cs typeface="微軟正黑體"/>
              </a:rPr>
              <a:t>次</a:t>
            </a:r>
            <a:r>
              <a:rPr sz="3733" b="1" spc="-47" dirty="0">
                <a:latin typeface="微軟正黑體"/>
                <a:cs typeface="微軟正黑體"/>
              </a:rPr>
              <a:t>消防演</a:t>
            </a:r>
            <a:r>
              <a:rPr sz="3733" b="1" spc="-60" dirty="0">
                <a:latin typeface="微軟正黑體"/>
                <a:cs typeface="微軟正黑體"/>
              </a:rPr>
              <a:t>練</a:t>
            </a:r>
            <a:r>
              <a:rPr sz="3733" spc="-67" dirty="0">
                <a:latin typeface="微軟正黑體"/>
                <a:cs typeface="微軟正黑體"/>
              </a:rPr>
              <a:t>。</a:t>
            </a:r>
            <a:endParaRPr sz="3733">
              <a:latin typeface="微軟正黑體"/>
              <a:cs typeface="微軟正黑體"/>
            </a:endParaRPr>
          </a:p>
        </p:txBody>
      </p:sp>
      <p:pic>
        <p:nvPicPr>
          <p:cNvPr id="10" name="object 10"/>
          <p:cNvPicPr/>
          <p:nvPr/>
        </p:nvPicPr>
        <p:blipFill>
          <a:blip r:embed="rId5" cstate="print"/>
          <a:stretch>
            <a:fillRect/>
          </a:stretch>
        </p:blipFill>
        <p:spPr>
          <a:xfrm>
            <a:off x="5979328" y="2748619"/>
            <a:ext cx="5193621" cy="3895175"/>
          </a:xfrm>
          <a:prstGeom prst="rect">
            <a:avLst/>
          </a:prstGeom>
        </p:spPr>
      </p:pic>
      <p:pic>
        <p:nvPicPr>
          <p:cNvPr id="11" name="object 11"/>
          <p:cNvPicPr/>
          <p:nvPr/>
        </p:nvPicPr>
        <p:blipFill>
          <a:blip r:embed="rId6" cstate="print"/>
          <a:stretch>
            <a:fillRect/>
          </a:stretch>
        </p:blipFill>
        <p:spPr>
          <a:xfrm>
            <a:off x="431376" y="2755849"/>
            <a:ext cx="5192437" cy="3895175"/>
          </a:xfrm>
          <a:prstGeom prst="rect">
            <a:avLst/>
          </a:prstGeom>
        </p:spPr>
      </p:pic>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97537"/>
            <a:ext cx="1908387" cy="1678940"/>
            <a:chOff x="-4762" y="73152"/>
            <a:chExt cx="1431290" cy="125920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25907" y="73152"/>
              <a:ext cx="1400556" cy="125882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sp>
          <p:nvSpPr>
            <p:cNvPr id="6" name="object 6"/>
            <p:cNvSpPr/>
            <p:nvPr/>
          </p:nvSpPr>
          <p:spPr>
            <a:xfrm>
              <a:off x="0" y="244043"/>
              <a:ext cx="1349375" cy="772795"/>
            </a:xfrm>
            <a:custGeom>
              <a:avLst/>
              <a:gdLst/>
              <a:ahLst/>
              <a:cxnLst/>
              <a:rect l="l" t="t" r="r" b="b"/>
              <a:pathLst>
                <a:path w="1349375" h="772794">
                  <a:moveTo>
                    <a:pt x="0" y="772718"/>
                  </a:moveTo>
                  <a:lnTo>
                    <a:pt x="1349375" y="772718"/>
                  </a:lnTo>
                  <a:lnTo>
                    <a:pt x="1349375" y="0"/>
                  </a:lnTo>
                  <a:lnTo>
                    <a:pt x="0" y="0"/>
                  </a:lnTo>
                  <a:lnTo>
                    <a:pt x="0" y="772718"/>
                  </a:lnTo>
                  <a:close/>
                </a:path>
              </a:pathLst>
            </a:custGeom>
            <a:ln w="9525">
              <a:solidFill>
                <a:srgbClr val="BD4A47"/>
              </a:solidFill>
            </a:ln>
          </p:spPr>
          <p:txBody>
            <a:bodyPr wrap="square" lIns="0" tIns="0" rIns="0" bIns="0" rtlCol="0"/>
            <a:lstStyle/>
            <a:p>
              <a:endParaRPr sz="3200"/>
            </a:p>
          </p:txBody>
        </p:sp>
      </p:grpSp>
      <p:sp>
        <p:nvSpPr>
          <p:cNvPr id="7" name="object 7"/>
          <p:cNvSpPr txBox="1"/>
          <p:nvPr/>
        </p:nvSpPr>
        <p:spPr>
          <a:xfrm>
            <a:off x="359799" y="236729"/>
            <a:ext cx="1077807" cy="1165148"/>
          </a:xfrm>
          <a:prstGeom prst="rect">
            <a:avLst/>
          </a:prstGeom>
        </p:spPr>
        <p:txBody>
          <a:bodyPr vert="horz" wrap="square" lIns="0" tIns="16087" rIns="0" bIns="0" rtlCol="0">
            <a:spAutoFit/>
          </a:bodyPr>
          <a:lstStyle/>
          <a:p>
            <a:pPr marL="16933" marR="6773">
              <a:spcBef>
                <a:spcPts val="127"/>
              </a:spcBef>
            </a:pPr>
            <a:r>
              <a:rPr sz="3733" b="1" spc="-27" dirty="0">
                <a:solidFill>
                  <a:srgbClr val="FFFFFF"/>
                </a:solidFill>
                <a:latin typeface="Microsoft YaHei"/>
                <a:cs typeface="Microsoft YaHei"/>
              </a:rPr>
              <a:t>B2.3 B2.5</a:t>
            </a:r>
            <a:endParaRPr sz="3733">
              <a:latin typeface="Microsoft YaHei"/>
              <a:cs typeface="Microsoft YaHei"/>
            </a:endParaRPr>
          </a:p>
        </p:txBody>
      </p:sp>
      <p:sp>
        <p:nvSpPr>
          <p:cNvPr id="8" name="object 8"/>
          <p:cNvSpPr txBox="1">
            <a:spLocks noGrp="1"/>
          </p:cNvSpPr>
          <p:nvPr>
            <p:ph type="title"/>
          </p:nvPr>
        </p:nvSpPr>
        <p:spPr>
          <a:xfrm>
            <a:off x="1904493" y="525217"/>
            <a:ext cx="568706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緊急應變演練-化學品洩漏</a:t>
            </a:r>
          </a:p>
        </p:txBody>
      </p:sp>
      <p:sp>
        <p:nvSpPr>
          <p:cNvPr id="9" name="object 9"/>
          <p:cNvSpPr/>
          <p:nvPr/>
        </p:nvSpPr>
        <p:spPr>
          <a:xfrm>
            <a:off x="903579" y="1230291"/>
            <a:ext cx="12700" cy="12700"/>
          </a:xfrm>
          <a:custGeom>
            <a:avLst/>
            <a:gdLst/>
            <a:ahLst/>
            <a:cxnLst/>
            <a:rect l="l" t="t" r="r" b="b"/>
            <a:pathLst>
              <a:path w="9525" h="9525">
                <a:moveTo>
                  <a:pt x="0" y="4762"/>
                </a:moveTo>
                <a:lnTo>
                  <a:pt x="1394" y="1394"/>
                </a:lnTo>
                <a:lnTo>
                  <a:pt x="4762" y="0"/>
                </a:lnTo>
                <a:lnTo>
                  <a:pt x="8130" y="1394"/>
                </a:lnTo>
                <a:lnTo>
                  <a:pt x="9525" y="4762"/>
                </a:lnTo>
                <a:lnTo>
                  <a:pt x="8130" y="8130"/>
                </a:lnTo>
                <a:lnTo>
                  <a:pt x="4762" y="9525"/>
                </a:lnTo>
                <a:lnTo>
                  <a:pt x="1394" y="8130"/>
                </a:lnTo>
                <a:lnTo>
                  <a:pt x="0" y="4762"/>
                </a:lnTo>
                <a:close/>
              </a:path>
            </a:pathLst>
          </a:custGeom>
          <a:solidFill>
            <a:srgbClr val="000000"/>
          </a:solidFill>
        </p:spPr>
        <p:txBody>
          <a:bodyPr wrap="square" lIns="0" tIns="0" rIns="0" bIns="0" rtlCol="0"/>
          <a:lstStyle/>
          <a:p>
            <a:endParaRPr sz="3200"/>
          </a:p>
        </p:txBody>
      </p:sp>
      <p:sp>
        <p:nvSpPr>
          <p:cNvPr id="10" name="object 10"/>
          <p:cNvSpPr txBox="1"/>
          <p:nvPr/>
        </p:nvSpPr>
        <p:spPr>
          <a:xfrm>
            <a:off x="381745" y="1451458"/>
            <a:ext cx="11329247" cy="1165148"/>
          </a:xfrm>
          <a:prstGeom prst="rect">
            <a:avLst/>
          </a:prstGeom>
        </p:spPr>
        <p:txBody>
          <a:bodyPr vert="horz" wrap="square" lIns="0" tIns="16087" rIns="0" bIns="0" rtlCol="0">
            <a:spAutoFit/>
          </a:bodyPr>
          <a:lstStyle/>
          <a:p>
            <a:pPr marL="443642" marR="6773"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公司通</a:t>
            </a:r>
            <a:r>
              <a:rPr sz="3733" b="1" spc="-47" dirty="0">
                <a:latin typeface="微軟正黑體"/>
                <a:cs typeface="微軟正黑體"/>
              </a:rPr>
              <a:t>過</a:t>
            </a:r>
            <a:r>
              <a:rPr sz="3733" b="1" dirty="0">
                <a:solidFill>
                  <a:srgbClr val="FF0000"/>
                </a:solidFill>
                <a:latin typeface="微軟正黑體"/>
                <a:cs typeface="微軟正黑體"/>
              </a:rPr>
              <a:t>ISO </a:t>
            </a:r>
            <a:r>
              <a:rPr sz="3733" b="1" spc="-33" dirty="0">
                <a:solidFill>
                  <a:srgbClr val="FF0000"/>
                </a:solidFill>
                <a:latin typeface="微軟正黑體"/>
                <a:cs typeface="微軟正黑體"/>
              </a:rPr>
              <a:t>45001</a:t>
            </a:r>
            <a:r>
              <a:rPr sz="3733" b="1" spc="-53" dirty="0">
                <a:latin typeface="微軟正黑體"/>
                <a:cs typeface="微軟正黑體"/>
              </a:rPr>
              <a:t>管理系统驗證，定期執行化學</a:t>
            </a:r>
            <a:r>
              <a:rPr sz="3733" b="1" spc="-67" dirty="0">
                <a:latin typeface="微軟正黑體"/>
                <a:cs typeface="微軟正黑體"/>
              </a:rPr>
              <a:t>品</a:t>
            </a:r>
            <a:r>
              <a:rPr sz="3733" b="1" spc="-47" dirty="0">
                <a:latin typeface="微軟正黑體"/>
                <a:cs typeface="微軟正黑體"/>
              </a:rPr>
              <a:t>洩漏演練</a:t>
            </a:r>
            <a:r>
              <a:rPr sz="3733" b="1" spc="-80" dirty="0">
                <a:latin typeface="微軟正黑體"/>
                <a:cs typeface="微軟正黑體"/>
              </a:rPr>
              <a:t>。</a:t>
            </a:r>
            <a:endParaRPr sz="3733">
              <a:latin typeface="微軟正黑體"/>
              <a:cs typeface="微軟正黑體"/>
            </a:endParaRPr>
          </a:p>
        </p:txBody>
      </p:sp>
      <p:grpSp>
        <p:nvGrpSpPr>
          <p:cNvPr id="11" name="object 11"/>
          <p:cNvGrpSpPr/>
          <p:nvPr/>
        </p:nvGrpSpPr>
        <p:grpSpPr>
          <a:xfrm>
            <a:off x="209178" y="2468812"/>
            <a:ext cx="11713633" cy="4378960"/>
            <a:chOff x="156883" y="1851609"/>
            <a:chExt cx="8785225" cy="3284220"/>
          </a:xfrm>
        </p:grpSpPr>
        <p:pic>
          <p:nvPicPr>
            <p:cNvPr id="12" name="object 12"/>
            <p:cNvPicPr/>
            <p:nvPr/>
          </p:nvPicPr>
          <p:blipFill>
            <a:blip r:embed="rId5" cstate="print"/>
            <a:stretch>
              <a:fillRect/>
            </a:stretch>
          </p:blipFill>
          <p:spPr>
            <a:xfrm>
              <a:off x="2935075" y="1851609"/>
              <a:ext cx="3075728" cy="2518972"/>
            </a:xfrm>
            <a:prstGeom prst="rect">
              <a:avLst/>
            </a:prstGeom>
          </p:spPr>
        </p:pic>
        <p:pic>
          <p:nvPicPr>
            <p:cNvPr id="13" name="object 13"/>
            <p:cNvPicPr/>
            <p:nvPr/>
          </p:nvPicPr>
          <p:blipFill>
            <a:blip r:embed="rId6" cstate="print"/>
            <a:stretch>
              <a:fillRect/>
            </a:stretch>
          </p:blipFill>
          <p:spPr>
            <a:xfrm>
              <a:off x="6577583" y="4114800"/>
              <a:ext cx="1517903" cy="598931"/>
            </a:xfrm>
            <a:prstGeom prst="rect">
              <a:avLst/>
            </a:prstGeom>
          </p:spPr>
        </p:pic>
        <p:pic>
          <p:nvPicPr>
            <p:cNvPr id="14" name="object 14"/>
            <p:cNvPicPr/>
            <p:nvPr/>
          </p:nvPicPr>
          <p:blipFill>
            <a:blip r:embed="rId7" cstate="print"/>
            <a:stretch>
              <a:fillRect/>
            </a:stretch>
          </p:blipFill>
          <p:spPr>
            <a:xfrm>
              <a:off x="6588252" y="2211705"/>
              <a:ext cx="1496822" cy="1908009"/>
            </a:xfrm>
            <a:prstGeom prst="rect">
              <a:avLst/>
            </a:prstGeom>
          </p:spPr>
        </p:pic>
        <p:pic>
          <p:nvPicPr>
            <p:cNvPr id="15" name="object 15"/>
            <p:cNvPicPr/>
            <p:nvPr/>
          </p:nvPicPr>
          <p:blipFill>
            <a:blip r:embed="rId8" cstate="print"/>
            <a:stretch>
              <a:fillRect/>
            </a:stretch>
          </p:blipFill>
          <p:spPr>
            <a:xfrm>
              <a:off x="518164" y="4166609"/>
              <a:ext cx="1647435" cy="602568"/>
            </a:xfrm>
            <a:prstGeom prst="rect">
              <a:avLst/>
            </a:prstGeom>
          </p:spPr>
        </p:pic>
        <p:pic>
          <p:nvPicPr>
            <p:cNvPr id="16" name="object 16"/>
            <p:cNvPicPr/>
            <p:nvPr/>
          </p:nvPicPr>
          <p:blipFill>
            <a:blip r:embed="rId9" cstate="print"/>
            <a:stretch>
              <a:fillRect/>
            </a:stretch>
          </p:blipFill>
          <p:spPr>
            <a:xfrm>
              <a:off x="529056" y="2261235"/>
              <a:ext cx="1626387" cy="1911311"/>
            </a:xfrm>
            <a:prstGeom prst="rect">
              <a:avLst/>
            </a:prstGeom>
          </p:spPr>
        </p:pic>
        <p:sp>
          <p:nvSpPr>
            <p:cNvPr id="17" name="object 17"/>
            <p:cNvSpPr/>
            <p:nvPr/>
          </p:nvSpPr>
          <p:spPr>
            <a:xfrm>
              <a:off x="156883" y="3939895"/>
              <a:ext cx="8785225" cy="1195705"/>
            </a:xfrm>
            <a:custGeom>
              <a:avLst/>
              <a:gdLst/>
              <a:ahLst/>
              <a:cxnLst/>
              <a:rect l="l" t="t" r="r" b="b"/>
              <a:pathLst>
                <a:path w="8785225" h="1195704">
                  <a:moveTo>
                    <a:pt x="8187143" y="0"/>
                  </a:moveTo>
                  <a:lnTo>
                    <a:pt x="8187143" y="298907"/>
                  </a:lnTo>
                  <a:lnTo>
                    <a:pt x="0" y="298907"/>
                  </a:lnTo>
                  <a:lnTo>
                    <a:pt x="0" y="896721"/>
                  </a:lnTo>
                  <a:lnTo>
                    <a:pt x="8187143" y="896721"/>
                  </a:lnTo>
                  <a:lnTo>
                    <a:pt x="8187143" y="1195623"/>
                  </a:lnTo>
                  <a:lnTo>
                    <a:pt x="8784932" y="597814"/>
                  </a:lnTo>
                  <a:lnTo>
                    <a:pt x="8187143" y="0"/>
                  </a:lnTo>
                  <a:close/>
                </a:path>
              </a:pathLst>
            </a:custGeom>
            <a:solidFill>
              <a:srgbClr val="E8D0D0"/>
            </a:solidFill>
          </p:spPr>
          <p:txBody>
            <a:bodyPr wrap="square" lIns="0" tIns="0" rIns="0" bIns="0" rtlCol="0"/>
            <a:lstStyle/>
            <a:p>
              <a:endParaRPr sz="3200"/>
            </a:p>
          </p:txBody>
        </p:sp>
        <p:sp>
          <p:nvSpPr>
            <p:cNvPr id="18" name="object 18"/>
            <p:cNvSpPr/>
            <p:nvPr/>
          </p:nvSpPr>
          <p:spPr>
            <a:xfrm>
              <a:off x="395554" y="4298581"/>
              <a:ext cx="2072005" cy="478790"/>
            </a:xfrm>
            <a:custGeom>
              <a:avLst/>
              <a:gdLst/>
              <a:ahLst/>
              <a:cxnLst/>
              <a:rect l="l" t="t" r="r" b="b"/>
              <a:pathLst>
                <a:path w="2072005" h="478789">
                  <a:moveTo>
                    <a:pt x="1992045" y="0"/>
                  </a:moveTo>
                  <a:lnTo>
                    <a:pt x="79705" y="0"/>
                  </a:lnTo>
                  <a:lnTo>
                    <a:pt x="48681" y="6264"/>
                  </a:lnTo>
                  <a:lnTo>
                    <a:pt x="23345" y="23347"/>
                  </a:lnTo>
                  <a:lnTo>
                    <a:pt x="6263" y="48686"/>
                  </a:lnTo>
                  <a:lnTo>
                    <a:pt x="0" y="79717"/>
                  </a:lnTo>
                  <a:lnTo>
                    <a:pt x="0" y="398538"/>
                  </a:lnTo>
                  <a:lnTo>
                    <a:pt x="6263" y="429570"/>
                  </a:lnTo>
                  <a:lnTo>
                    <a:pt x="23345" y="454909"/>
                  </a:lnTo>
                  <a:lnTo>
                    <a:pt x="48681" y="471992"/>
                  </a:lnTo>
                  <a:lnTo>
                    <a:pt x="79705" y="478256"/>
                  </a:lnTo>
                  <a:lnTo>
                    <a:pt x="1992045" y="478256"/>
                  </a:lnTo>
                  <a:lnTo>
                    <a:pt x="2023099" y="471992"/>
                  </a:lnTo>
                  <a:lnTo>
                    <a:pt x="2048449" y="454909"/>
                  </a:lnTo>
                  <a:lnTo>
                    <a:pt x="2065537" y="429570"/>
                  </a:lnTo>
                  <a:lnTo>
                    <a:pt x="2071801" y="398538"/>
                  </a:lnTo>
                  <a:lnTo>
                    <a:pt x="2071801" y="79717"/>
                  </a:lnTo>
                  <a:lnTo>
                    <a:pt x="2065537" y="48686"/>
                  </a:lnTo>
                  <a:lnTo>
                    <a:pt x="2048449" y="23347"/>
                  </a:lnTo>
                  <a:lnTo>
                    <a:pt x="2023099" y="6264"/>
                  </a:lnTo>
                  <a:lnTo>
                    <a:pt x="1992045" y="0"/>
                  </a:lnTo>
                  <a:close/>
                </a:path>
              </a:pathLst>
            </a:custGeom>
            <a:solidFill>
              <a:srgbClr val="C0504D"/>
            </a:solidFill>
          </p:spPr>
          <p:txBody>
            <a:bodyPr wrap="square" lIns="0" tIns="0" rIns="0" bIns="0" rtlCol="0"/>
            <a:lstStyle/>
            <a:p>
              <a:endParaRPr sz="3200"/>
            </a:p>
          </p:txBody>
        </p:sp>
        <p:sp>
          <p:nvSpPr>
            <p:cNvPr id="19" name="object 19"/>
            <p:cNvSpPr/>
            <p:nvPr/>
          </p:nvSpPr>
          <p:spPr>
            <a:xfrm>
              <a:off x="395554" y="4298581"/>
              <a:ext cx="2072005" cy="478790"/>
            </a:xfrm>
            <a:custGeom>
              <a:avLst/>
              <a:gdLst/>
              <a:ahLst/>
              <a:cxnLst/>
              <a:rect l="l" t="t" r="r" b="b"/>
              <a:pathLst>
                <a:path w="2072005" h="478789">
                  <a:moveTo>
                    <a:pt x="0" y="79717"/>
                  </a:moveTo>
                  <a:lnTo>
                    <a:pt x="6263" y="48686"/>
                  </a:lnTo>
                  <a:lnTo>
                    <a:pt x="23345" y="23347"/>
                  </a:lnTo>
                  <a:lnTo>
                    <a:pt x="48681" y="6264"/>
                  </a:lnTo>
                  <a:lnTo>
                    <a:pt x="79705" y="0"/>
                  </a:lnTo>
                  <a:lnTo>
                    <a:pt x="1992045" y="0"/>
                  </a:lnTo>
                  <a:lnTo>
                    <a:pt x="2023099" y="6264"/>
                  </a:lnTo>
                  <a:lnTo>
                    <a:pt x="2048449" y="23347"/>
                  </a:lnTo>
                  <a:lnTo>
                    <a:pt x="2065537" y="48686"/>
                  </a:lnTo>
                  <a:lnTo>
                    <a:pt x="2071801" y="79717"/>
                  </a:lnTo>
                  <a:lnTo>
                    <a:pt x="2071801" y="398538"/>
                  </a:lnTo>
                  <a:lnTo>
                    <a:pt x="2065537" y="429570"/>
                  </a:lnTo>
                  <a:lnTo>
                    <a:pt x="2048449" y="454909"/>
                  </a:lnTo>
                  <a:lnTo>
                    <a:pt x="2023099" y="471992"/>
                  </a:lnTo>
                  <a:lnTo>
                    <a:pt x="1992045" y="478256"/>
                  </a:lnTo>
                  <a:lnTo>
                    <a:pt x="79705" y="478256"/>
                  </a:lnTo>
                  <a:lnTo>
                    <a:pt x="48681" y="471992"/>
                  </a:lnTo>
                  <a:lnTo>
                    <a:pt x="23345" y="454909"/>
                  </a:lnTo>
                  <a:lnTo>
                    <a:pt x="6263" y="429570"/>
                  </a:lnTo>
                  <a:lnTo>
                    <a:pt x="0" y="398538"/>
                  </a:lnTo>
                  <a:lnTo>
                    <a:pt x="0" y="79717"/>
                  </a:lnTo>
                  <a:close/>
                </a:path>
              </a:pathLst>
            </a:custGeom>
            <a:ln w="25400">
              <a:solidFill>
                <a:srgbClr val="FFFFFF"/>
              </a:solidFill>
            </a:ln>
          </p:spPr>
          <p:txBody>
            <a:bodyPr wrap="square" lIns="0" tIns="0" rIns="0" bIns="0" rtlCol="0"/>
            <a:lstStyle/>
            <a:p>
              <a:endParaRPr sz="3200"/>
            </a:p>
          </p:txBody>
        </p:sp>
      </p:grpSp>
      <p:sp>
        <p:nvSpPr>
          <p:cNvPr id="20" name="object 20"/>
          <p:cNvSpPr txBox="1"/>
          <p:nvPr/>
        </p:nvSpPr>
        <p:spPr>
          <a:xfrm>
            <a:off x="1348570" y="5690548"/>
            <a:ext cx="1119292" cy="673753"/>
          </a:xfrm>
          <a:prstGeom prst="rect">
            <a:avLst/>
          </a:prstGeom>
        </p:spPr>
        <p:txBody>
          <a:bodyPr vert="horz" wrap="square" lIns="0" tIns="16933" rIns="0" bIns="0" rtlCol="0">
            <a:spAutoFit/>
          </a:bodyPr>
          <a:lstStyle/>
          <a:p>
            <a:pPr marL="16933">
              <a:spcBef>
                <a:spcPts val="133"/>
              </a:spcBef>
            </a:pPr>
            <a:r>
              <a:rPr sz="4267" b="1" spc="-33" dirty="0">
                <a:solidFill>
                  <a:srgbClr val="FFFFFF"/>
                </a:solidFill>
                <a:latin typeface="微軟正黑體"/>
                <a:cs typeface="微軟正黑體"/>
              </a:rPr>
              <a:t>管制</a:t>
            </a:r>
            <a:endParaRPr sz="4267">
              <a:latin typeface="微軟正黑體"/>
              <a:cs typeface="微軟正黑體"/>
            </a:endParaRPr>
          </a:p>
        </p:txBody>
      </p:sp>
      <p:grpSp>
        <p:nvGrpSpPr>
          <p:cNvPr id="21" name="object 21"/>
          <p:cNvGrpSpPr/>
          <p:nvPr/>
        </p:nvGrpSpPr>
        <p:grpSpPr>
          <a:xfrm>
            <a:off x="4667673" y="5714508"/>
            <a:ext cx="2796540" cy="672253"/>
            <a:chOff x="3500754" y="4285881"/>
            <a:chExt cx="2097405" cy="504190"/>
          </a:xfrm>
        </p:grpSpPr>
        <p:sp>
          <p:nvSpPr>
            <p:cNvPr id="22" name="object 22"/>
            <p:cNvSpPr/>
            <p:nvPr/>
          </p:nvSpPr>
          <p:spPr>
            <a:xfrm>
              <a:off x="3513454" y="4298581"/>
              <a:ext cx="2072005" cy="478790"/>
            </a:xfrm>
            <a:custGeom>
              <a:avLst/>
              <a:gdLst/>
              <a:ahLst/>
              <a:cxnLst/>
              <a:rect l="l" t="t" r="r" b="b"/>
              <a:pathLst>
                <a:path w="2072004" h="478789">
                  <a:moveTo>
                    <a:pt x="1992122" y="0"/>
                  </a:moveTo>
                  <a:lnTo>
                    <a:pt x="79756" y="0"/>
                  </a:lnTo>
                  <a:lnTo>
                    <a:pt x="48702" y="6264"/>
                  </a:lnTo>
                  <a:lnTo>
                    <a:pt x="23352" y="23347"/>
                  </a:lnTo>
                  <a:lnTo>
                    <a:pt x="6264" y="48686"/>
                  </a:lnTo>
                  <a:lnTo>
                    <a:pt x="0" y="79717"/>
                  </a:lnTo>
                  <a:lnTo>
                    <a:pt x="0" y="398538"/>
                  </a:lnTo>
                  <a:lnTo>
                    <a:pt x="6264" y="429570"/>
                  </a:lnTo>
                  <a:lnTo>
                    <a:pt x="23352" y="454909"/>
                  </a:lnTo>
                  <a:lnTo>
                    <a:pt x="48702" y="471992"/>
                  </a:lnTo>
                  <a:lnTo>
                    <a:pt x="79756" y="478256"/>
                  </a:lnTo>
                  <a:lnTo>
                    <a:pt x="1992122" y="478256"/>
                  </a:lnTo>
                  <a:lnTo>
                    <a:pt x="2023102" y="471992"/>
                  </a:lnTo>
                  <a:lnTo>
                    <a:pt x="2048414" y="454909"/>
                  </a:lnTo>
                  <a:lnTo>
                    <a:pt x="2065488" y="429570"/>
                  </a:lnTo>
                  <a:lnTo>
                    <a:pt x="2071751" y="398538"/>
                  </a:lnTo>
                  <a:lnTo>
                    <a:pt x="2071751" y="79717"/>
                  </a:lnTo>
                  <a:lnTo>
                    <a:pt x="2065488" y="48686"/>
                  </a:lnTo>
                  <a:lnTo>
                    <a:pt x="2048414" y="23347"/>
                  </a:lnTo>
                  <a:lnTo>
                    <a:pt x="2023102" y="6264"/>
                  </a:lnTo>
                  <a:lnTo>
                    <a:pt x="1992122" y="0"/>
                  </a:lnTo>
                  <a:close/>
                </a:path>
              </a:pathLst>
            </a:custGeom>
            <a:solidFill>
              <a:srgbClr val="9BBA58"/>
            </a:solidFill>
          </p:spPr>
          <p:txBody>
            <a:bodyPr wrap="square" lIns="0" tIns="0" rIns="0" bIns="0" rtlCol="0"/>
            <a:lstStyle/>
            <a:p>
              <a:endParaRPr sz="3200"/>
            </a:p>
          </p:txBody>
        </p:sp>
        <p:sp>
          <p:nvSpPr>
            <p:cNvPr id="23" name="object 23"/>
            <p:cNvSpPr/>
            <p:nvPr/>
          </p:nvSpPr>
          <p:spPr>
            <a:xfrm>
              <a:off x="3513454" y="4298581"/>
              <a:ext cx="2072005" cy="478790"/>
            </a:xfrm>
            <a:custGeom>
              <a:avLst/>
              <a:gdLst/>
              <a:ahLst/>
              <a:cxnLst/>
              <a:rect l="l" t="t" r="r" b="b"/>
              <a:pathLst>
                <a:path w="2072004" h="478789">
                  <a:moveTo>
                    <a:pt x="0" y="79717"/>
                  </a:moveTo>
                  <a:lnTo>
                    <a:pt x="6264" y="48686"/>
                  </a:lnTo>
                  <a:lnTo>
                    <a:pt x="23352" y="23347"/>
                  </a:lnTo>
                  <a:lnTo>
                    <a:pt x="48702" y="6264"/>
                  </a:lnTo>
                  <a:lnTo>
                    <a:pt x="79756" y="0"/>
                  </a:lnTo>
                  <a:lnTo>
                    <a:pt x="1992122" y="0"/>
                  </a:lnTo>
                  <a:lnTo>
                    <a:pt x="2023102" y="6264"/>
                  </a:lnTo>
                  <a:lnTo>
                    <a:pt x="2048414" y="23347"/>
                  </a:lnTo>
                  <a:lnTo>
                    <a:pt x="2065488" y="48686"/>
                  </a:lnTo>
                  <a:lnTo>
                    <a:pt x="2071751" y="79717"/>
                  </a:lnTo>
                  <a:lnTo>
                    <a:pt x="2071751" y="398538"/>
                  </a:lnTo>
                  <a:lnTo>
                    <a:pt x="2065488" y="429570"/>
                  </a:lnTo>
                  <a:lnTo>
                    <a:pt x="2048414" y="454909"/>
                  </a:lnTo>
                  <a:lnTo>
                    <a:pt x="2023102" y="471992"/>
                  </a:lnTo>
                  <a:lnTo>
                    <a:pt x="1992122" y="478256"/>
                  </a:lnTo>
                  <a:lnTo>
                    <a:pt x="79756" y="478256"/>
                  </a:lnTo>
                  <a:lnTo>
                    <a:pt x="48702" y="471992"/>
                  </a:lnTo>
                  <a:lnTo>
                    <a:pt x="23352" y="454909"/>
                  </a:lnTo>
                  <a:lnTo>
                    <a:pt x="6264" y="429570"/>
                  </a:lnTo>
                  <a:lnTo>
                    <a:pt x="0" y="398538"/>
                  </a:lnTo>
                  <a:lnTo>
                    <a:pt x="0" y="79717"/>
                  </a:lnTo>
                  <a:close/>
                </a:path>
              </a:pathLst>
            </a:custGeom>
            <a:ln w="25400">
              <a:solidFill>
                <a:srgbClr val="FFFFFF"/>
              </a:solidFill>
            </a:ln>
          </p:spPr>
          <p:txBody>
            <a:bodyPr wrap="square" lIns="0" tIns="0" rIns="0" bIns="0" rtlCol="0"/>
            <a:lstStyle/>
            <a:p>
              <a:endParaRPr sz="3200"/>
            </a:p>
          </p:txBody>
        </p:sp>
      </p:grpSp>
      <p:sp>
        <p:nvSpPr>
          <p:cNvPr id="24" name="object 24"/>
          <p:cNvSpPr txBox="1"/>
          <p:nvPr/>
        </p:nvSpPr>
        <p:spPr>
          <a:xfrm>
            <a:off x="5506381" y="5690548"/>
            <a:ext cx="1119292" cy="673753"/>
          </a:xfrm>
          <a:prstGeom prst="rect">
            <a:avLst/>
          </a:prstGeom>
        </p:spPr>
        <p:txBody>
          <a:bodyPr vert="horz" wrap="square" lIns="0" tIns="16933" rIns="0" bIns="0" rtlCol="0">
            <a:spAutoFit/>
          </a:bodyPr>
          <a:lstStyle/>
          <a:p>
            <a:pPr marL="16933">
              <a:spcBef>
                <a:spcPts val="133"/>
              </a:spcBef>
            </a:pPr>
            <a:r>
              <a:rPr sz="4267" b="1" spc="-33" dirty="0">
                <a:solidFill>
                  <a:srgbClr val="FFFFFF"/>
                </a:solidFill>
                <a:latin typeface="微軟正黑體"/>
                <a:cs typeface="微軟正黑體"/>
              </a:rPr>
              <a:t>應變</a:t>
            </a:r>
            <a:endParaRPr sz="4267">
              <a:latin typeface="微軟正黑體"/>
              <a:cs typeface="微軟正黑體"/>
            </a:endParaRPr>
          </a:p>
        </p:txBody>
      </p:sp>
      <p:grpSp>
        <p:nvGrpSpPr>
          <p:cNvPr id="25" name="object 25"/>
          <p:cNvGrpSpPr/>
          <p:nvPr/>
        </p:nvGrpSpPr>
        <p:grpSpPr>
          <a:xfrm>
            <a:off x="8309187" y="5714508"/>
            <a:ext cx="2796540" cy="672253"/>
            <a:chOff x="6231890" y="4285881"/>
            <a:chExt cx="2097405" cy="504190"/>
          </a:xfrm>
        </p:grpSpPr>
        <p:sp>
          <p:nvSpPr>
            <p:cNvPr id="26" name="object 26"/>
            <p:cNvSpPr/>
            <p:nvPr/>
          </p:nvSpPr>
          <p:spPr>
            <a:xfrm>
              <a:off x="6244590" y="4298581"/>
              <a:ext cx="2072005" cy="478790"/>
            </a:xfrm>
            <a:custGeom>
              <a:avLst/>
              <a:gdLst/>
              <a:ahLst/>
              <a:cxnLst/>
              <a:rect l="l" t="t" r="r" b="b"/>
              <a:pathLst>
                <a:path w="2072004" h="478789">
                  <a:moveTo>
                    <a:pt x="1992121" y="0"/>
                  </a:moveTo>
                  <a:lnTo>
                    <a:pt x="79756" y="0"/>
                  </a:lnTo>
                  <a:lnTo>
                    <a:pt x="48702" y="6264"/>
                  </a:lnTo>
                  <a:lnTo>
                    <a:pt x="23352" y="23347"/>
                  </a:lnTo>
                  <a:lnTo>
                    <a:pt x="6264" y="48686"/>
                  </a:lnTo>
                  <a:lnTo>
                    <a:pt x="0" y="79717"/>
                  </a:lnTo>
                  <a:lnTo>
                    <a:pt x="0" y="398538"/>
                  </a:lnTo>
                  <a:lnTo>
                    <a:pt x="6264" y="429570"/>
                  </a:lnTo>
                  <a:lnTo>
                    <a:pt x="23352" y="454909"/>
                  </a:lnTo>
                  <a:lnTo>
                    <a:pt x="48702" y="471992"/>
                  </a:lnTo>
                  <a:lnTo>
                    <a:pt x="79756" y="478256"/>
                  </a:lnTo>
                  <a:lnTo>
                    <a:pt x="1992121" y="478256"/>
                  </a:lnTo>
                  <a:lnTo>
                    <a:pt x="2023175" y="471992"/>
                  </a:lnTo>
                  <a:lnTo>
                    <a:pt x="2048525" y="454909"/>
                  </a:lnTo>
                  <a:lnTo>
                    <a:pt x="2065613" y="429570"/>
                  </a:lnTo>
                  <a:lnTo>
                    <a:pt x="2071878" y="398538"/>
                  </a:lnTo>
                  <a:lnTo>
                    <a:pt x="2071878" y="79717"/>
                  </a:lnTo>
                  <a:lnTo>
                    <a:pt x="2065613" y="48686"/>
                  </a:lnTo>
                  <a:lnTo>
                    <a:pt x="2048525" y="23347"/>
                  </a:lnTo>
                  <a:lnTo>
                    <a:pt x="2023175" y="6264"/>
                  </a:lnTo>
                  <a:lnTo>
                    <a:pt x="1992121" y="0"/>
                  </a:lnTo>
                  <a:close/>
                </a:path>
              </a:pathLst>
            </a:custGeom>
            <a:solidFill>
              <a:srgbClr val="F79546"/>
            </a:solidFill>
          </p:spPr>
          <p:txBody>
            <a:bodyPr wrap="square" lIns="0" tIns="0" rIns="0" bIns="0" rtlCol="0"/>
            <a:lstStyle/>
            <a:p>
              <a:endParaRPr sz="3200"/>
            </a:p>
          </p:txBody>
        </p:sp>
        <p:sp>
          <p:nvSpPr>
            <p:cNvPr id="27" name="object 27"/>
            <p:cNvSpPr/>
            <p:nvPr/>
          </p:nvSpPr>
          <p:spPr>
            <a:xfrm>
              <a:off x="6244590" y="4298581"/>
              <a:ext cx="2072005" cy="478790"/>
            </a:xfrm>
            <a:custGeom>
              <a:avLst/>
              <a:gdLst/>
              <a:ahLst/>
              <a:cxnLst/>
              <a:rect l="l" t="t" r="r" b="b"/>
              <a:pathLst>
                <a:path w="2072004" h="478789">
                  <a:moveTo>
                    <a:pt x="0" y="79717"/>
                  </a:moveTo>
                  <a:lnTo>
                    <a:pt x="6264" y="48686"/>
                  </a:lnTo>
                  <a:lnTo>
                    <a:pt x="23352" y="23347"/>
                  </a:lnTo>
                  <a:lnTo>
                    <a:pt x="48702" y="6264"/>
                  </a:lnTo>
                  <a:lnTo>
                    <a:pt x="79756" y="0"/>
                  </a:lnTo>
                  <a:lnTo>
                    <a:pt x="1992121" y="0"/>
                  </a:lnTo>
                  <a:lnTo>
                    <a:pt x="2023175" y="6264"/>
                  </a:lnTo>
                  <a:lnTo>
                    <a:pt x="2048525" y="23347"/>
                  </a:lnTo>
                  <a:lnTo>
                    <a:pt x="2065613" y="48686"/>
                  </a:lnTo>
                  <a:lnTo>
                    <a:pt x="2071878" y="79717"/>
                  </a:lnTo>
                  <a:lnTo>
                    <a:pt x="2071878" y="398538"/>
                  </a:lnTo>
                  <a:lnTo>
                    <a:pt x="2065613" y="429570"/>
                  </a:lnTo>
                  <a:lnTo>
                    <a:pt x="2048525" y="454909"/>
                  </a:lnTo>
                  <a:lnTo>
                    <a:pt x="2023175" y="471992"/>
                  </a:lnTo>
                  <a:lnTo>
                    <a:pt x="1992121" y="478256"/>
                  </a:lnTo>
                  <a:lnTo>
                    <a:pt x="79756" y="478256"/>
                  </a:lnTo>
                  <a:lnTo>
                    <a:pt x="48702" y="471992"/>
                  </a:lnTo>
                  <a:lnTo>
                    <a:pt x="23352" y="454909"/>
                  </a:lnTo>
                  <a:lnTo>
                    <a:pt x="6264" y="429570"/>
                  </a:lnTo>
                  <a:lnTo>
                    <a:pt x="0" y="398538"/>
                  </a:lnTo>
                  <a:lnTo>
                    <a:pt x="0" y="79717"/>
                  </a:lnTo>
                  <a:close/>
                </a:path>
              </a:pathLst>
            </a:custGeom>
            <a:ln w="25400">
              <a:solidFill>
                <a:srgbClr val="FFFFFF"/>
              </a:solidFill>
            </a:ln>
          </p:spPr>
          <p:txBody>
            <a:bodyPr wrap="square" lIns="0" tIns="0" rIns="0" bIns="0" rtlCol="0"/>
            <a:lstStyle/>
            <a:p>
              <a:endParaRPr sz="3200"/>
            </a:p>
          </p:txBody>
        </p:sp>
      </p:grpSp>
      <p:sp>
        <p:nvSpPr>
          <p:cNvPr id="28" name="object 28"/>
          <p:cNvSpPr txBox="1"/>
          <p:nvPr/>
        </p:nvSpPr>
        <p:spPr>
          <a:xfrm>
            <a:off x="9148573" y="5690548"/>
            <a:ext cx="1119292" cy="673753"/>
          </a:xfrm>
          <a:prstGeom prst="rect">
            <a:avLst/>
          </a:prstGeom>
        </p:spPr>
        <p:txBody>
          <a:bodyPr vert="horz" wrap="square" lIns="0" tIns="16933" rIns="0" bIns="0" rtlCol="0">
            <a:spAutoFit/>
          </a:bodyPr>
          <a:lstStyle/>
          <a:p>
            <a:pPr marL="16933">
              <a:spcBef>
                <a:spcPts val="133"/>
              </a:spcBef>
            </a:pPr>
            <a:r>
              <a:rPr sz="4267" b="1" spc="-33" dirty="0">
                <a:solidFill>
                  <a:srgbClr val="FFFFFF"/>
                </a:solidFill>
                <a:latin typeface="微軟正黑體"/>
                <a:cs typeface="微軟正黑體"/>
              </a:rPr>
              <a:t>急救</a:t>
            </a:r>
            <a:endParaRPr sz="4267">
              <a:latin typeface="微軟正黑體"/>
              <a:cs typeface="微軟正黑體"/>
            </a:endParaRPr>
          </a:p>
        </p:txBody>
      </p:sp>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0344" y="4432977"/>
            <a:ext cx="2844291" cy="2399979"/>
          </a:xfrm>
          <a:prstGeom prst="rect">
            <a:avLst/>
          </a:prstGeom>
        </p:spPr>
      </p:pic>
      <p:grpSp>
        <p:nvGrpSpPr>
          <p:cNvPr id="3" name="object 3"/>
          <p:cNvGrpSpPr/>
          <p:nvPr/>
        </p:nvGrpSpPr>
        <p:grpSpPr>
          <a:xfrm>
            <a:off x="1" y="201169"/>
            <a:ext cx="2308860" cy="1536700"/>
            <a:chOff x="0" y="150876"/>
            <a:chExt cx="1731645" cy="1152525"/>
          </a:xfrm>
        </p:grpSpPr>
        <p:pic>
          <p:nvPicPr>
            <p:cNvPr id="4" name="object 4"/>
            <p:cNvPicPr/>
            <p:nvPr/>
          </p:nvPicPr>
          <p:blipFill>
            <a:blip r:embed="rId3" cstate="print"/>
            <a:stretch>
              <a:fillRect/>
            </a:stretch>
          </p:blipFill>
          <p:spPr>
            <a:xfrm>
              <a:off x="0" y="225535"/>
              <a:ext cx="1388373" cy="848900"/>
            </a:xfrm>
            <a:prstGeom prst="rect">
              <a:avLst/>
            </a:prstGeom>
          </p:spPr>
        </p:pic>
        <p:pic>
          <p:nvPicPr>
            <p:cNvPr id="5" name="object 5"/>
            <p:cNvPicPr/>
            <p:nvPr/>
          </p:nvPicPr>
          <p:blipFill>
            <a:blip r:embed="rId4" cstate="print"/>
            <a:stretch>
              <a:fillRect/>
            </a:stretch>
          </p:blipFill>
          <p:spPr>
            <a:xfrm>
              <a:off x="0" y="150876"/>
              <a:ext cx="1731264" cy="1152144"/>
            </a:xfrm>
            <a:prstGeom prst="rect">
              <a:avLst/>
            </a:prstGeom>
          </p:spPr>
        </p:pic>
        <p:pic>
          <p:nvPicPr>
            <p:cNvPr id="6" name="object 6"/>
            <p:cNvPicPr/>
            <p:nvPr/>
          </p:nvPicPr>
          <p:blipFill>
            <a:blip r:embed="rId5" cstate="print"/>
            <a:stretch>
              <a:fillRect/>
            </a:stretch>
          </p:blipFill>
          <p:spPr>
            <a:xfrm>
              <a:off x="0" y="244043"/>
              <a:ext cx="1349375" cy="772718"/>
            </a:xfrm>
            <a:prstGeom prst="rect">
              <a:avLst/>
            </a:prstGeom>
          </p:spPr>
        </p:pic>
      </p:grpSp>
      <p:sp>
        <p:nvSpPr>
          <p:cNvPr id="7" name="object 7"/>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B2.6</a:t>
            </a:r>
            <a:endParaRPr sz="5333">
              <a:latin typeface="Microsoft YaHei"/>
              <a:cs typeface="Microsoft YaHei"/>
            </a:endParaRPr>
          </a:p>
        </p:txBody>
      </p:sp>
      <p:sp>
        <p:nvSpPr>
          <p:cNvPr id="8" name="object 8"/>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疏散演練</a:t>
            </a:r>
          </a:p>
        </p:txBody>
      </p:sp>
      <p:grpSp>
        <p:nvGrpSpPr>
          <p:cNvPr id="9" name="object 9"/>
          <p:cNvGrpSpPr/>
          <p:nvPr/>
        </p:nvGrpSpPr>
        <p:grpSpPr>
          <a:xfrm>
            <a:off x="1" y="3212760"/>
            <a:ext cx="11666220" cy="3645747"/>
            <a:chOff x="0" y="2409570"/>
            <a:chExt cx="8749665" cy="2734310"/>
          </a:xfrm>
        </p:grpSpPr>
        <p:pic>
          <p:nvPicPr>
            <p:cNvPr id="10" name="object 10"/>
            <p:cNvPicPr/>
            <p:nvPr/>
          </p:nvPicPr>
          <p:blipFill>
            <a:blip r:embed="rId6" cstate="print"/>
            <a:stretch>
              <a:fillRect/>
            </a:stretch>
          </p:blipFill>
          <p:spPr>
            <a:xfrm>
              <a:off x="1890648" y="3343528"/>
              <a:ext cx="2399918" cy="1799970"/>
            </a:xfrm>
            <a:prstGeom prst="rect">
              <a:avLst/>
            </a:prstGeom>
          </p:spPr>
        </p:pic>
        <p:sp>
          <p:nvSpPr>
            <p:cNvPr id="11" name="object 11"/>
            <p:cNvSpPr/>
            <p:nvPr/>
          </p:nvSpPr>
          <p:spPr>
            <a:xfrm>
              <a:off x="0" y="2409570"/>
              <a:ext cx="8749665" cy="1106805"/>
            </a:xfrm>
            <a:custGeom>
              <a:avLst/>
              <a:gdLst/>
              <a:ahLst/>
              <a:cxnLst/>
              <a:rect l="l" t="t" r="r" b="b"/>
              <a:pathLst>
                <a:path w="8749665" h="1106804">
                  <a:moveTo>
                    <a:pt x="8196072" y="0"/>
                  </a:moveTo>
                  <a:lnTo>
                    <a:pt x="8196072" y="276606"/>
                  </a:lnTo>
                  <a:lnTo>
                    <a:pt x="0" y="276606"/>
                  </a:lnTo>
                  <a:lnTo>
                    <a:pt x="0" y="829691"/>
                  </a:lnTo>
                  <a:lnTo>
                    <a:pt x="8196072" y="829691"/>
                  </a:lnTo>
                  <a:lnTo>
                    <a:pt x="8196072" y="1106297"/>
                  </a:lnTo>
                  <a:lnTo>
                    <a:pt x="8749157" y="553085"/>
                  </a:lnTo>
                  <a:lnTo>
                    <a:pt x="8196072" y="0"/>
                  </a:lnTo>
                  <a:close/>
                </a:path>
              </a:pathLst>
            </a:custGeom>
            <a:solidFill>
              <a:srgbClr val="E8D0D0"/>
            </a:solidFill>
          </p:spPr>
          <p:txBody>
            <a:bodyPr wrap="square" lIns="0" tIns="0" rIns="0" bIns="0" rtlCol="0"/>
            <a:lstStyle/>
            <a:p>
              <a:endParaRPr sz="3200"/>
            </a:p>
          </p:txBody>
        </p:sp>
        <p:sp>
          <p:nvSpPr>
            <p:cNvPr id="12" name="object 12"/>
            <p:cNvSpPr/>
            <p:nvPr/>
          </p:nvSpPr>
          <p:spPr>
            <a:xfrm>
              <a:off x="22434" y="2741421"/>
              <a:ext cx="1548130" cy="442595"/>
            </a:xfrm>
            <a:custGeom>
              <a:avLst/>
              <a:gdLst/>
              <a:ahLst/>
              <a:cxnLst/>
              <a:rect l="l" t="t" r="r" b="b"/>
              <a:pathLst>
                <a:path w="1548130" h="442594">
                  <a:moveTo>
                    <a:pt x="1474260" y="0"/>
                  </a:moveTo>
                  <a:lnTo>
                    <a:pt x="73750" y="0"/>
                  </a:lnTo>
                  <a:lnTo>
                    <a:pt x="45043" y="5796"/>
                  </a:lnTo>
                  <a:lnTo>
                    <a:pt x="21600" y="21605"/>
                  </a:lnTo>
                  <a:lnTo>
                    <a:pt x="5795" y="45059"/>
                  </a:lnTo>
                  <a:lnTo>
                    <a:pt x="0" y="73786"/>
                  </a:lnTo>
                  <a:lnTo>
                    <a:pt x="0" y="368807"/>
                  </a:lnTo>
                  <a:lnTo>
                    <a:pt x="5795" y="397462"/>
                  </a:lnTo>
                  <a:lnTo>
                    <a:pt x="21600" y="420877"/>
                  </a:lnTo>
                  <a:lnTo>
                    <a:pt x="45043" y="436673"/>
                  </a:lnTo>
                  <a:lnTo>
                    <a:pt x="73750" y="442467"/>
                  </a:lnTo>
                  <a:lnTo>
                    <a:pt x="1474260" y="442467"/>
                  </a:lnTo>
                  <a:lnTo>
                    <a:pt x="1502988" y="436673"/>
                  </a:lnTo>
                  <a:lnTo>
                    <a:pt x="1526441" y="420877"/>
                  </a:lnTo>
                  <a:lnTo>
                    <a:pt x="1542251" y="397462"/>
                  </a:lnTo>
                  <a:lnTo>
                    <a:pt x="1548047" y="368807"/>
                  </a:lnTo>
                  <a:lnTo>
                    <a:pt x="1548047" y="73786"/>
                  </a:lnTo>
                  <a:lnTo>
                    <a:pt x="1542251" y="45059"/>
                  </a:lnTo>
                  <a:lnTo>
                    <a:pt x="1526441" y="21605"/>
                  </a:lnTo>
                  <a:lnTo>
                    <a:pt x="1502988" y="5796"/>
                  </a:lnTo>
                  <a:lnTo>
                    <a:pt x="1474260" y="0"/>
                  </a:lnTo>
                  <a:close/>
                </a:path>
              </a:pathLst>
            </a:custGeom>
            <a:solidFill>
              <a:srgbClr val="C0504D"/>
            </a:solidFill>
          </p:spPr>
          <p:txBody>
            <a:bodyPr wrap="square" lIns="0" tIns="0" rIns="0" bIns="0" rtlCol="0"/>
            <a:lstStyle/>
            <a:p>
              <a:endParaRPr sz="3200"/>
            </a:p>
          </p:txBody>
        </p:sp>
        <p:sp>
          <p:nvSpPr>
            <p:cNvPr id="13" name="object 13"/>
            <p:cNvSpPr/>
            <p:nvPr/>
          </p:nvSpPr>
          <p:spPr>
            <a:xfrm>
              <a:off x="22434" y="2741421"/>
              <a:ext cx="1548130" cy="442595"/>
            </a:xfrm>
            <a:custGeom>
              <a:avLst/>
              <a:gdLst/>
              <a:ahLst/>
              <a:cxnLst/>
              <a:rect l="l" t="t" r="r" b="b"/>
              <a:pathLst>
                <a:path w="1548130" h="442594">
                  <a:moveTo>
                    <a:pt x="0" y="73786"/>
                  </a:moveTo>
                  <a:lnTo>
                    <a:pt x="5795" y="45059"/>
                  </a:lnTo>
                  <a:lnTo>
                    <a:pt x="21600" y="21605"/>
                  </a:lnTo>
                  <a:lnTo>
                    <a:pt x="45043" y="5796"/>
                  </a:lnTo>
                  <a:lnTo>
                    <a:pt x="73750" y="0"/>
                  </a:lnTo>
                  <a:lnTo>
                    <a:pt x="1474260" y="0"/>
                  </a:lnTo>
                  <a:lnTo>
                    <a:pt x="1502988" y="5796"/>
                  </a:lnTo>
                  <a:lnTo>
                    <a:pt x="1526441" y="21605"/>
                  </a:lnTo>
                  <a:lnTo>
                    <a:pt x="1542251" y="45059"/>
                  </a:lnTo>
                  <a:lnTo>
                    <a:pt x="1548047" y="73786"/>
                  </a:lnTo>
                  <a:lnTo>
                    <a:pt x="1548047" y="368807"/>
                  </a:lnTo>
                  <a:lnTo>
                    <a:pt x="1542251" y="397462"/>
                  </a:lnTo>
                  <a:lnTo>
                    <a:pt x="1526441" y="420877"/>
                  </a:lnTo>
                  <a:lnTo>
                    <a:pt x="1502988" y="436673"/>
                  </a:lnTo>
                  <a:lnTo>
                    <a:pt x="1474260" y="442467"/>
                  </a:lnTo>
                  <a:lnTo>
                    <a:pt x="73750" y="442467"/>
                  </a:lnTo>
                  <a:lnTo>
                    <a:pt x="45043" y="436673"/>
                  </a:lnTo>
                  <a:lnTo>
                    <a:pt x="21600" y="420877"/>
                  </a:lnTo>
                  <a:lnTo>
                    <a:pt x="5795" y="397462"/>
                  </a:lnTo>
                  <a:lnTo>
                    <a:pt x="0" y="368807"/>
                  </a:lnTo>
                  <a:lnTo>
                    <a:pt x="0" y="73786"/>
                  </a:lnTo>
                  <a:close/>
                </a:path>
              </a:pathLst>
            </a:custGeom>
            <a:ln w="25400">
              <a:solidFill>
                <a:srgbClr val="FFFFFF"/>
              </a:solidFill>
            </a:ln>
          </p:spPr>
          <p:txBody>
            <a:bodyPr wrap="square" lIns="0" tIns="0" rIns="0" bIns="0" rtlCol="0"/>
            <a:lstStyle/>
            <a:p>
              <a:endParaRPr sz="3200"/>
            </a:p>
          </p:txBody>
        </p:sp>
      </p:grpSp>
      <p:sp>
        <p:nvSpPr>
          <p:cNvPr id="14" name="object 14"/>
          <p:cNvSpPr txBox="1"/>
          <p:nvPr/>
        </p:nvSpPr>
        <p:spPr>
          <a:xfrm>
            <a:off x="639401" y="3676837"/>
            <a:ext cx="846667" cy="509541"/>
          </a:xfrm>
          <a:prstGeom prst="rect">
            <a:avLst/>
          </a:prstGeom>
        </p:spPr>
        <p:txBody>
          <a:bodyPr vert="horz" wrap="square" lIns="0" tIns="16933" rIns="0" bIns="0" rtlCol="0">
            <a:spAutoFit/>
          </a:bodyPr>
          <a:lstStyle/>
          <a:p>
            <a:pPr marL="16933">
              <a:spcBef>
                <a:spcPts val="133"/>
              </a:spcBef>
            </a:pPr>
            <a:r>
              <a:rPr sz="3200" b="1" spc="-40" dirty="0">
                <a:solidFill>
                  <a:srgbClr val="FFFFFF"/>
                </a:solidFill>
                <a:latin typeface="微軟正黑體"/>
                <a:cs typeface="微軟正黑體"/>
              </a:rPr>
              <a:t>停工</a:t>
            </a:r>
            <a:endParaRPr sz="3200">
              <a:latin typeface="微軟正黑體"/>
              <a:cs typeface="微軟正黑體"/>
            </a:endParaRPr>
          </a:p>
        </p:txBody>
      </p:sp>
      <p:grpSp>
        <p:nvGrpSpPr>
          <p:cNvPr id="15" name="object 15"/>
          <p:cNvGrpSpPr/>
          <p:nvPr/>
        </p:nvGrpSpPr>
        <p:grpSpPr>
          <a:xfrm>
            <a:off x="2989240" y="3638297"/>
            <a:ext cx="2098040" cy="623993"/>
            <a:chOff x="2241930" y="2728722"/>
            <a:chExt cx="1573530" cy="467995"/>
          </a:xfrm>
        </p:grpSpPr>
        <p:sp>
          <p:nvSpPr>
            <p:cNvPr id="16" name="object 16"/>
            <p:cNvSpPr/>
            <p:nvPr/>
          </p:nvSpPr>
          <p:spPr>
            <a:xfrm>
              <a:off x="2254630" y="2741422"/>
              <a:ext cx="1548130" cy="442595"/>
            </a:xfrm>
            <a:custGeom>
              <a:avLst/>
              <a:gdLst/>
              <a:ahLst/>
              <a:cxnLst/>
              <a:rect l="l" t="t" r="r" b="b"/>
              <a:pathLst>
                <a:path w="1548129" h="442594">
                  <a:moveTo>
                    <a:pt x="1474343" y="0"/>
                  </a:moveTo>
                  <a:lnTo>
                    <a:pt x="73787" y="0"/>
                  </a:lnTo>
                  <a:lnTo>
                    <a:pt x="45059" y="5796"/>
                  </a:lnTo>
                  <a:lnTo>
                    <a:pt x="21605" y="21605"/>
                  </a:lnTo>
                  <a:lnTo>
                    <a:pt x="5796" y="45059"/>
                  </a:lnTo>
                  <a:lnTo>
                    <a:pt x="0" y="73786"/>
                  </a:lnTo>
                  <a:lnTo>
                    <a:pt x="0" y="368807"/>
                  </a:lnTo>
                  <a:lnTo>
                    <a:pt x="5796" y="397462"/>
                  </a:lnTo>
                  <a:lnTo>
                    <a:pt x="21605" y="420877"/>
                  </a:lnTo>
                  <a:lnTo>
                    <a:pt x="45059" y="436673"/>
                  </a:lnTo>
                  <a:lnTo>
                    <a:pt x="73787" y="442467"/>
                  </a:lnTo>
                  <a:lnTo>
                    <a:pt x="1474343" y="442467"/>
                  </a:lnTo>
                  <a:lnTo>
                    <a:pt x="1502997" y="436673"/>
                  </a:lnTo>
                  <a:lnTo>
                    <a:pt x="1526412" y="420877"/>
                  </a:lnTo>
                  <a:lnTo>
                    <a:pt x="1542208" y="397462"/>
                  </a:lnTo>
                  <a:lnTo>
                    <a:pt x="1548003" y="368807"/>
                  </a:lnTo>
                  <a:lnTo>
                    <a:pt x="1548003" y="73786"/>
                  </a:lnTo>
                  <a:lnTo>
                    <a:pt x="1542208" y="45059"/>
                  </a:lnTo>
                  <a:lnTo>
                    <a:pt x="1526413" y="21605"/>
                  </a:lnTo>
                  <a:lnTo>
                    <a:pt x="1502997" y="5796"/>
                  </a:lnTo>
                  <a:lnTo>
                    <a:pt x="1474343" y="0"/>
                  </a:lnTo>
                  <a:close/>
                </a:path>
              </a:pathLst>
            </a:custGeom>
            <a:solidFill>
              <a:srgbClr val="BD8351"/>
            </a:solidFill>
          </p:spPr>
          <p:txBody>
            <a:bodyPr wrap="square" lIns="0" tIns="0" rIns="0" bIns="0" rtlCol="0"/>
            <a:lstStyle/>
            <a:p>
              <a:endParaRPr sz="3200"/>
            </a:p>
          </p:txBody>
        </p:sp>
        <p:sp>
          <p:nvSpPr>
            <p:cNvPr id="17" name="object 17"/>
            <p:cNvSpPr/>
            <p:nvPr/>
          </p:nvSpPr>
          <p:spPr>
            <a:xfrm>
              <a:off x="2254630" y="2741422"/>
              <a:ext cx="1548130" cy="442595"/>
            </a:xfrm>
            <a:custGeom>
              <a:avLst/>
              <a:gdLst/>
              <a:ahLst/>
              <a:cxnLst/>
              <a:rect l="l" t="t" r="r" b="b"/>
              <a:pathLst>
                <a:path w="1548129" h="442594">
                  <a:moveTo>
                    <a:pt x="0" y="73786"/>
                  </a:moveTo>
                  <a:lnTo>
                    <a:pt x="5796" y="45059"/>
                  </a:lnTo>
                  <a:lnTo>
                    <a:pt x="21605" y="21605"/>
                  </a:lnTo>
                  <a:lnTo>
                    <a:pt x="45059" y="5796"/>
                  </a:lnTo>
                  <a:lnTo>
                    <a:pt x="73787" y="0"/>
                  </a:lnTo>
                  <a:lnTo>
                    <a:pt x="1474343" y="0"/>
                  </a:lnTo>
                  <a:lnTo>
                    <a:pt x="1502997" y="5796"/>
                  </a:lnTo>
                  <a:lnTo>
                    <a:pt x="1526413" y="21605"/>
                  </a:lnTo>
                  <a:lnTo>
                    <a:pt x="1542208" y="45059"/>
                  </a:lnTo>
                  <a:lnTo>
                    <a:pt x="1548003" y="73786"/>
                  </a:lnTo>
                  <a:lnTo>
                    <a:pt x="1548003" y="368807"/>
                  </a:lnTo>
                  <a:lnTo>
                    <a:pt x="1542208" y="397462"/>
                  </a:lnTo>
                  <a:lnTo>
                    <a:pt x="1526412" y="420877"/>
                  </a:lnTo>
                  <a:lnTo>
                    <a:pt x="1502997" y="436673"/>
                  </a:lnTo>
                  <a:lnTo>
                    <a:pt x="1474343" y="442467"/>
                  </a:lnTo>
                  <a:lnTo>
                    <a:pt x="73787" y="442467"/>
                  </a:lnTo>
                  <a:lnTo>
                    <a:pt x="45059" y="436673"/>
                  </a:lnTo>
                  <a:lnTo>
                    <a:pt x="21605" y="420877"/>
                  </a:lnTo>
                  <a:lnTo>
                    <a:pt x="5796" y="397462"/>
                  </a:lnTo>
                  <a:lnTo>
                    <a:pt x="0" y="368807"/>
                  </a:lnTo>
                  <a:lnTo>
                    <a:pt x="0" y="73786"/>
                  </a:lnTo>
                  <a:close/>
                </a:path>
              </a:pathLst>
            </a:custGeom>
            <a:ln w="25400">
              <a:solidFill>
                <a:srgbClr val="FFFFFF"/>
              </a:solidFill>
            </a:ln>
          </p:spPr>
          <p:txBody>
            <a:bodyPr wrap="square" lIns="0" tIns="0" rIns="0" bIns="0" rtlCol="0"/>
            <a:lstStyle/>
            <a:p>
              <a:endParaRPr sz="3200"/>
            </a:p>
          </p:txBody>
        </p:sp>
      </p:grpSp>
      <p:sp>
        <p:nvSpPr>
          <p:cNvPr id="18" name="object 18"/>
          <p:cNvSpPr txBox="1"/>
          <p:nvPr/>
        </p:nvSpPr>
        <p:spPr>
          <a:xfrm>
            <a:off x="3615943" y="3676837"/>
            <a:ext cx="846667" cy="509541"/>
          </a:xfrm>
          <a:prstGeom prst="rect">
            <a:avLst/>
          </a:prstGeom>
        </p:spPr>
        <p:txBody>
          <a:bodyPr vert="horz" wrap="square" lIns="0" tIns="16933" rIns="0" bIns="0" rtlCol="0">
            <a:spAutoFit/>
          </a:bodyPr>
          <a:lstStyle/>
          <a:p>
            <a:pPr marL="16933">
              <a:spcBef>
                <a:spcPts val="133"/>
              </a:spcBef>
            </a:pPr>
            <a:r>
              <a:rPr sz="3200" b="1" spc="-40" dirty="0">
                <a:solidFill>
                  <a:srgbClr val="FFFFFF"/>
                </a:solidFill>
                <a:latin typeface="微軟正黑體"/>
                <a:cs typeface="微軟正黑體"/>
              </a:rPr>
              <a:t>疏散</a:t>
            </a:r>
            <a:endParaRPr sz="3200">
              <a:latin typeface="微軟正黑體"/>
              <a:cs typeface="微軟正黑體"/>
            </a:endParaRPr>
          </a:p>
        </p:txBody>
      </p:sp>
      <p:grpSp>
        <p:nvGrpSpPr>
          <p:cNvPr id="19" name="object 19"/>
          <p:cNvGrpSpPr/>
          <p:nvPr/>
        </p:nvGrpSpPr>
        <p:grpSpPr>
          <a:xfrm>
            <a:off x="5860456" y="3638297"/>
            <a:ext cx="2098040" cy="623993"/>
            <a:chOff x="4395342" y="2728722"/>
            <a:chExt cx="1573530" cy="467995"/>
          </a:xfrm>
        </p:grpSpPr>
        <p:sp>
          <p:nvSpPr>
            <p:cNvPr id="20" name="object 20"/>
            <p:cNvSpPr/>
            <p:nvPr/>
          </p:nvSpPr>
          <p:spPr>
            <a:xfrm>
              <a:off x="4408042" y="2741422"/>
              <a:ext cx="1548130" cy="442595"/>
            </a:xfrm>
            <a:custGeom>
              <a:avLst/>
              <a:gdLst/>
              <a:ahLst/>
              <a:cxnLst/>
              <a:rect l="l" t="t" r="r" b="b"/>
              <a:pathLst>
                <a:path w="1548129" h="442594">
                  <a:moveTo>
                    <a:pt x="1474343" y="0"/>
                  </a:moveTo>
                  <a:lnTo>
                    <a:pt x="73787" y="0"/>
                  </a:lnTo>
                  <a:lnTo>
                    <a:pt x="45059" y="5796"/>
                  </a:lnTo>
                  <a:lnTo>
                    <a:pt x="21605" y="21605"/>
                  </a:lnTo>
                  <a:lnTo>
                    <a:pt x="5796" y="45059"/>
                  </a:lnTo>
                  <a:lnTo>
                    <a:pt x="0" y="73786"/>
                  </a:lnTo>
                  <a:lnTo>
                    <a:pt x="0" y="368807"/>
                  </a:lnTo>
                  <a:lnTo>
                    <a:pt x="5796" y="397462"/>
                  </a:lnTo>
                  <a:lnTo>
                    <a:pt x="21605" y="420877"/>
                  </a:lnTo>
                  <a:lnTo>
                    <a:pt x="45059" y="436673"/>
                  </a:lnTo>
                  <a:lnTo>
                    <a:pt x="73787" y="442467"/>
                  </a:lnTo>
                  <a:lnTo>
                    <a:pt x="1474343" y="442467"/>
                  </a:lnTo>
                  <a:lnTo>
                    <a:pt x="1502997" y="436673"/>
                  </a:lnTo>
                  <a:lnTo>
                    <a:pt x="1526413" y="420877"/>
                  </a:lnTo>
                  <a:lnTo>
                    <a:pt x="1542208" y="397462"/>
                  </a:lnTo>
                  <a:lnTo>
                    <a:pt x="1548003" y="368807"/>
                  </a:lnTo>
                  <a:lnTo>
                    <a:pt x="1548003" y="73786"/>
                  </a:lnTo>
                  <a:lnTo>
                    <a:pt x="1542208" y="45059"/>
                  </a:lnTo>
                  <a:lnTo>
                    <a:pt x="1526413" y="21605"/>
                  </a:lnTo>
                  <a:lnTo>
                    <a:pt x="1502997" y="5796"/>
                  </a:lnTo>
                  <a:lnTo>
                    <a:pt x="1474343" y="0"/>
                  </a:lnTo>
                  <a:close/>
                </a:path>
              </a:pathLst>
            </a:custGeom>
            <a:solidFill>
              <a:srgbClr val="BCB154"/>
            </a:solidFill>
          </p:spPr>
          <p:txBody>
            <a:bodyPr wrap="square" lIns="0" tIns="0" rIns="0" bIns="0" rtlCol="0"/>
            <a:lstStyle/>
            <a:p>
              <a:endParaRPr sz="3200"/>
            </a:p>
          </p:txBody>
        </p:sp>
        <p:sp>
          <p:nvSpPr>
            <p:cNvPr id="21" name="object 21"/>
            <p:cNvSpPr/>
            <p:nvPr/>
          </p:nvSpPr>
          <p:spPr>
            <a:xfrm>
              <a:off x="4408042" y="2741422"/>
              <a:ext cx="1548130" cy="442595"/>
            </a:xfrm>
            <a:custGeom>
              <a:avLst/>
              <a:gdLst/>
              <a:ahLst/>
              <a:cxnLst/>
              <a:rect l="l" t="t" r="r" b="b"/>
              <a:pathLst>
                <a:path w="1548129" h="442594">
                  <a:moveTo>
                    <a:pt x="0" y="73786"/>
                  </a:moveTo>
                  <a:lnTo>
                    <a:pt x="5796" y="45059"/>
                  </a:lnTo>
                  <a:lnTo>
                    <a:pt x="21605" y="21605"/>
                  </a:lnTo>
                  <a:lnTo>
                    <a:pt x="45059" y="5796"/>
                  </a:lnTo>
                  <a:lnTo>
                    <a:pt x="73787" y="0"/>
                  </a:lnTo>
                  <a:lnTo>
                    <a:pt x="1474343" y="0"/>
                  </a:lnTo>
                  <a:lnTo>
                    <a:pt x="1502997" y="5796"/>
                  </a:lnTo>
                  <a:lnTo>
                    <a:pt x="1526413" y="21605"/>
                  </a:lnTo>
                  <a:lnTo>
                    <a:pt x="1542208" y="45059"/>
                  </a:lnTo>
                  <a:lnTo>
                    <a:pt x="1548003" y="73786"/>
                  </a:lnTo>
                  <a:lnTo>
                    <a:pt x="1548003" y="368807"/>
                  </a:lnTo>
                  <a:lnTo>
                    <a:pt x="1542208" y="397462"/>
                  </a:lnTo>
                  <a:lnTo>
                    <a:pt x="1526413" y="420877"/>
                  </a:lnTo>
                  <a:lnTo>
                    <a:pt x="1502997" y="436673"/>
                  </a:lnTo>
                  <a:lnTo>
                    <a:pt x="1474343" y="442467"/>
                  </a:lnTo>
                  <a:lnTo>
                    <a:pt x="73787" y="442467"/>
                  </a:lnTo>
                  <a:lnTo>
                    <a:pt x="45059" y="436673"/>
                  </a:lnTo>
                  <a:lnTo>
                    <a:pt x="21605" y="420877"/>
                  </a:lnTo>
                  <a:lnTo>
                    <a:pt x="5796" y="397462"/>
                  </a:lnTo>
                  <a:lnTo>
                    <a:pt x="0" y="368807"/>
                  </a:lnTo>
                  <a:lnTo>
                    <a:pt x="0" y="73786"/>
                  </a:lnTo>
                  <a:close/>
                </a:path>
              </a:pathLst>
            </a:custGeom>
            <a:ln w="25400">
              <a:solidFill>
                <a:srgbClr val="FFFFFF"/>
              </a:solidFill>
            </a:ln>
          </p:spPr>
          <p:txBody>
            <a:bodyPr wrap="square" lIns="0" tIns="0" rIns="0" bIns="0" rtlCol="0"/>
            <a:lstStyle/>
            <a:p>
              <a:endParaRPr sz="3200"/>
            </a:p>
          </p:txBody>
        </p:sp>
      </p:grpSp>
      <p:sp>
        <p:nvSpPr>
          <p:cNvPr id="22" name="object 22"/>
          <p:cNvSpPr txBox="1"/>
          <p:nvPr/>
        </p:nvSpPr>
        <p:spPr>
          <a:xfrm>
            <a:off x="6487497" y="3676837"/>
            <a:ext cx="846667" cy="509541"/>
          </a:xfrm>
          <a:prstGeom prst="rect">
            <a:avLst/>
          </a:prstGeom>
        </p:spPr>
        <p:txBody>
          <a:bodyPr vert="horz" wrap="square" lIns="0" tIns="16933" rIns="0" bIns="0" rtlCol="0">
            <a:spAutoFit/>
          </a:bodyPr>
          <a:lstStyle/>
          <a:p>
            <a:pPr marL="16933">
              <a:spcBef>
                <a:spcPts val="133"/>
              </a:spcBef>
            </a:pPr>
            <a:r>
              <a:rPr sz="3200" b="1" spc="-40" dirty="0">
                <a:solidFill>
                  <a:srgbClr val="FFFFFF"/>
                </a:solidFill>
                <a:latin typeface="微軟正黑體"/>
                <a:cs typeface="微軟正黑體"/>
              </a:rPr>
              <a:t>集合</a:t>
            </a:r>
            <a:endParaRPr sz="3200">
              <a:latin typeface="微軟正黑體"/>
              <a:cs typeface="微軟正黑體"/>
            </a:endParaRPr>
          </a:p>
        </p:txBody>
      </p:sp>
      <p:grpSp>
        <p:nvGrpSpPr>
          <p:cNvPr id="23" name="object 23"/>
          <p:cNvGrpSpPr/>
          <p:nvPr/>
        </p:nvGrpSpPr>
        <p:grpSpPr>
          <a:xfrm>
            <a:off x="8653948" y="3638297"/>
            <a:ext cx="2098040" cy="623993"/>
            <a:chOff x="6490461" y="2728722"/>
            <a:chExt cx="1573530" cy="467995"/>
          </a:xfrm>
        </p:grpSpPr>
        <p:sp>
          <p:nvSpPr>
            <p:cNvPr id="24" name="object 24"/>
            <p:cNvSpPr/>
            <p:nvPr/>
          </p:nvSpPr>
          <p:spPr>
            <a:xfrm>
              <a:off x="6503161" y="2741422"/>
              <a:ext cx="1548130" cy="442595"/>
            </a:xfrm>
            <a:custGeom>
              <a:avLst/>
              <a:gdLst/>
              <a:ahLst/>
              <a:cxnLst/>
              <a:rect l="l" t="t" r="r" b="b"/>
              <a:pathLst>
                <a:path w="1548129" h="442594">
                  <a:moveTo>
                    <a:pt x="1474216" y="0"/>
                  </a:moveTo>
                  <a:lnTo>
                    <a:pt x="73787" y="0"/>
                  </a:lnTo>
                  <a:lnTo>
                    <a:pt x="45059" y="5796"/>
                  </a:lnTo>
                  <a:lnTo>
                    <a:pt x="21605" y="21605"/>
                  </a:lnTo>
                  <a:lnTo>
                    <a:pt x="5796" y="45059"/>
                  </a:lnTo>
                  <a:lnTo>
                    <a:pt x="0" y="73786"/>
                  </a:lnTo>
                  <a:lnTo>
                    <a:pt x="0" y="368807"/>
                  </a:lnTo>
                  <a:lnTo>
                    <a:pt x="5796" y="397462"/>
                  </a:lnTo>
                  <a:lnTo>
                    <a:pt x="21605" y="420877"/>
                  </a:lnTo>
                  <a:lnTo>
                    <a:pt x="45059" y="436673"/>
                  </a:lnTo>
                  <a:lnTo>
                    <a:pt x="73787" y="442467"/>
                  </a:lnTo>
                  <a:lnTo>
                    <a:pt x="1474216" y="442467"/>
                  </a:lnTo>
                  <a:lnTo>
                    <a:pt x="1502943" y="436673"/>
                  </a:lnTo>
                  <a:lnTo>
                    <a:pt x="1526397" y="420877"/>
                  </a:lnTo>
                  <a:lnTo>
                    <a:pt x="1542206" y="397462"/>
                  </a:lnTo>
                  <a:lnTo>
                    <a:pt x="1548003" y="368807"/>
                  </a:lnTo>
                  <a:lnTo>
                    <a:pt x="1548003" y="73786"/>
                  </a:lnTo>
                  <a:lnTo>
                    <a:pt x="1542206" y="45059"/>
                  </a:lnTo>
                  <a:lnTo>
                    <a:pt x="1526397" y="21605"/>
                  </a:lnTo>
                  <a:lnTo>
                    <a:pt x="1502943" y="5796"/>
                  </a:lnTo>
                  <a:lnTo>
                    <a:pt x="1474216" y="0"/>
                  </a:lnTo>
                  <a:close/>
                </a:path>
              </a:pathLst>
            </a:custGeom>
            <a:solidFill>
              <a:srgbClr val="9BBA58"/>
            </a:solidFill>
          </p:spPr>
          <p:txBody>
            <a:bodyPr wrap="square" lIns="0" tIns="0" rIns="0" bIns="0" rtlCol="0"/>
            <a:lstStyle/>
            <a:p>
              <a:endParaRPr sz="3200"/>
            </a:p>
          </p:txBody>
        </p:sp>
        <p:sp>
          <p:nvSpPr>
            <p:cNvPr id="25" name="object 25"/>
            <p:cNvSpPr/>
            <p:nvPr/>
          </p:nvSpPr>
          <p:spPr>
            <a:xfrm>
              <a:off x="6503161" y="2741422"/>
              <a:ext cx="1548130" cy="442595"/>
            </a:xfrm>
            <a:custGeom>
              <a:avLst/>
              <a:gdLst/>
              <a:ahLst/>
              <a:cxnLst/>
              <a:rect l="l" t="t" r="r" b="b"/>
              <a:pathLst>
                <a:path w="1548129" h="442594">
                  <a:moveTo>
                    <a:pt x="0" y="73786"/>
                  </a:moveTo>
                  <a:lnTo>
                    <a:pt x="5796" y="45059"/>
                  </a:lnTo>
                  <a:lnTo>
                    <a:pt x="21605" y="21605"/>
                  </a:lnTo>
                  <a:lnTo>
                    <a:pt x="45059" y="5796"/>
                  </a:lnTo>
                  <a:lnTo>
                    <a:pt x="73787" y="0"/>
                  </a:lnTo>
                  <a:lnTo>
                    <a:pt x="1474216" y="0"/>
                  </a:lnTo>
                  <a:lnTo>
                    <a:pt x="1502943" y="5796"/>
                  </a:lnTo>
                  <a:lnTo>
                    <a:pt x="1526397" y="21605"/>
                  </a:lnTo>
                  <a:lnTo>
                    <a:pt x="1542206" y="45059"/>
                  </a:lnTo>
                  <a:lnTo>
                    <a:pt x="1548003" y="73786"/>
                  </a:lnTo>
                  <a:lnTo>
                    <a:pt x="1548003" y="368807"/>
                  </a:lnTo>
                  <a:lnTo>
                    <a:pt x="1542206" y="397462"/>
                  </a:lnTo>
                  <a:lnTo>
                    <a:pt x="1526397" y="420877"/>
                  </a:lnTo>
                  <a:lnTo>
                    <a:pt x="1502943" y="436673"/>
                  </a:lnTo>
                  <a:lnTo>
                    <a:pt x="1474216" y="442467"/>
                  </a:lnTo>
                  <a:lnTo>
                    <a:pt x="73787" y="442467"/>
                  </a:lnTo>
                  <a:lnTo>
                    <a:pt x="45059" y="436673"/>
                  </a:lnTo>
                  <a:lnTo>
                    <a:pt x="21605" y="420877"/>
                  </a:lnTo>
                  <a:lnTo>
                    <a:pt x="5796" y="397462"/>
                  </a:lnTo>
                  <a:lnTo>
                    <a:pt x="0" y="368807"/>
                  </a:lnTo>
                  <a:lnTo>
                    <a:pt x="0" y="73786"/>
                  </a:lnTo>
                  <a:close/>
                </a:path>
              </a:pathLst>
            </a:custGeom>
            <a:ln w="25400">
              <a:solidFill>
                <a:srgbClr val="FFFFFF"/>
              </a:solidFill>
            </a:ln>
          </p:spPr>
          <p:txBody>
            <a:bodyPr wrap="square" lIns="0" tIns="0" rIns="0" bIns="0" rtlCol="0"/>
            <a:lstStyle/>
            <a:p>
              <a:endParaRPr sz="3200"/>
            </a:p>
          </p:txBody>
        </p:sp>
      </p:grpSp>
      <p:sp>
        <p:nvSpPr>
          <p:cNvPr id="26" name="object 26"/>
          <p:cNvSpPr txBox="1"/>
          <p:nvPr/>
        </p:nvSpPr>
        <p:spPr>
          <a:xfrm>
            <a:off x="9281497" y="3676837"/>
            <a:ext cx="846667" cy="509541"/>
          </a:xfrm>
          <a:prstGeom prst="rect">
            <a:avLst/>
          </a:prstGeom>
        </p:spPr>
        <p:txBody>
          <a:bodyPr vert="horz" wrap="square" lIns="0" tIns="16933" rIns="0" bIns="0" rtlCol="0">
            <a:spAutoFit/>
          </a:bodyPr>
          <a:lstStyle/>
          <a:p>
            <a:pPr marL="16933">
              <a:spcBef>
                <a:spcPts val="133"/>
              </a:spcBef>
            </a:pPr>
            <a:r>
              <a:rPr sz="3200" b="1" spc="-40" dirty="0">
                <a:solidFill>
                  <a:srgbClr val="FFFFFF"/>
                </a:solidFill>
                <a:latin typeface="微軟正黑體"/>
                <a:cs typeface="微軟正黑體"/>
              </a:rPr>
              <a:t>點名</a:t>
            </a:r>
            <a:endParaRPr sz="3200">
              <a:latin typeface="微軟正黑體"/>
              <a:cs typeface="微軟正黑體"/>
            </a:endParaRPr>
          </a:p>
        </p:txBody>
      </p:sp>
      <p:grpSp>
        <p:nvGrpSpPr>
          <p:cNvPr id="27" name="object 27"/>
          <p:cNvGrpSpPr/>
          <p:nvPr/>
        </p:nvGrpSpPr>
        <p:grpSpPr>
          <a:xfrm>
            <a:off x="263686" y="1124543"/>
            <a:ext cx="8068733" cy="2401147"/>
            <a:chOff x="197764" y="843407"/>
            <a:chExt cx="6051550" cy="1800860"/>
          </a:xfrm>
        </p:grpSpPr>
        <p:pic>
          <p:nvPicPr>
            <p:cNvPr id="28" name="object 28"/>
            <p:cNvPicPr/>
            <p:nvPr/>
          </p:nvPicPr>
          <p:blipFill>
            <a:blip r:embed="rId7" cstate="print"/>
            <a:stretch>
              <a:fillRect/>
            </a:stretch>
          </p:blipFill>
          <p:spPr>
            <a:xfrm>
              <a:off x="197764" y="1083945"/>
              <a:ext cx="1151610" cy="1535175"/>
            </a:xfrm>
            <a:prstGeom prst="rect">
              <a:avLst/>
            </a:prstGeom>
          </p:spPr>
        </p:pic>
        <p:pic>
          <p:nvPicPr>
            <p:cNvPr id="29" name="object 29"/>
            <p:cNvPicPr/>
            <p:nvPr/>
          </p:nvPicPr>
          <p:blipFill>
            <a:blip r:embed="rId8" cstate="print"/>
            <a:stretch>
              <a:fillRect/>
            </a:stretch>
          </p:blipFill>
          <p:spPr>
            <a:xfrm>
              <a:off x="4139945" y="843407"/>
              <a:ext cx="2108834" cy="1800351"/>
            </a:xfrm>
            <a:prstGeom prst="rect">
              <a:avLst/>
            </a:prstGeom>
          </p:spPr>
        </p:pic>
      </p:gr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47543" y="440049"/>
            <a:ext cx="9202420" cy="6349323"/>
          </a:xfrm>
          <a:prstGeom prst="rect">
            <a:avLst/>
          </a:prstGeom>
        </p:spPr>
      </p:pic>
      <p:sp>
        <p:nvSpPr>
          <p:cNvPr id="3" name="object 3"/>
          <p:cNvSpPr/>
          <p:nvPr/>
        </p:nvSpPr>
        <p:spPr>
          <a:xfrm>
            <a:off x="239352" y="0"/>
            <a:ext cx="985520" cy="6858000"/>
          </a:xfrm>
          <a:custGeom>
            <a:avLst/>
            <a:gdLst/>
            <a:ahLst/>
            <a:cxnLst/>
            <a:rect l="l" t="t" r="r" b="b"/>
            <a:pathLst>
              <a:path w="739140" h="5143500">
                <a:moveTo>
                  <a:pt x="738670" y="0"/>
                </a:moveTo>
                <a:lnTo>
                  <a:pt x="0" y="0"/>
                </a:lnTo>
                <a:lnTo>
                  <a:pt x="0" y="5143500"/>
                </a:lnTo>
                <a:lnTo>
                  <a:pt x="738670" y="5143500"/>
                </a:lnTo>
                <a:lnTo>
                  <a:pt x="738670" y="0"/>
                </a:lnTo>
                <a:close/>
              </a:path>
            </a:pathLst>
          </a:custGeom>
          <a:solidFill>
            <a:srgbClr val="006FC0"/>
          </a:solidFill>
        </p:spPr>
        <p:txBody>
          <a:bodyPr wrap="square" lIns="0" tIns="0" rIns="0" bIns="0" rtlCol="0"/>
          <a:lstStyle/>
          <a:p>
            <a:endParaRPr sz="3200"/>
          </a:p>
        </p:txBody>
      </p:sp>
      <p:sp>
        <p:nvSpPr>
          <p:cNvPr id="4" name="object 4"/>
          <p:cNvSpPr txBox="1"/>
          <p:nvPr/>
        </p:nvSpPr>
        <p:spPr>
          <a:xfrm>
            <a:off x="409381" y="131335"/>
            <a:ext cx="1943100" cy="5899051"/>
          </a:xfrm>
          <a:prstGeom prst="rect">
            <a:avLst/>
          </a:prstGeom>
        </p:spPr>
        <p:txBody>
          <a:bodyPr vert="horz" wrap="square" lIns="0" tIns="17780" rIns="0" bIns="0" rtlCol="0">
            <a:spAutoFit/>
          </a:bodyPr>
          <a:lstStyle/>
          <a:p>
            <a:pPr marL="1055767">
              <a:lnSpc>
                <a:spcPts val="6267"/>
              </a:lnSpc>
              <a:spcBef>
                <a:spcPts val="140"/>
              </a:spcBef>
            </a:pPr>
            <a:r>
              <a:rPr sz="5867" b="1" spc="-33" dirty="0">
                <a:latin typeface="Arial"/>
                <a:cs typeface="Arial"/>
              </a:rPr>
              <a:t>1F</a:t>
            </a:r>
            <a:endParaRPr sz="5867" dirty="0">
              <a:latin typeface="Arial"/>
              <a:cs typeface="Arial"/>
            </a:endParaRPr>
          </a:p>
          <a:p>
            <a:pPr marL="16933">
              <a:lnSpc>
                <a:spcPts val="4987"/>
              </a:lnSpc>
            </a:pPr>
            <a:r>
              <a:rPr sz="4800" b="1" dirty="0">
                <a:solidFill>
                  <a:srgbClr val="FFFFFF"/>
                </a:solidFill>
                <a:latin typeface="Microsoft YaHei"/>
                <a:cs typeface="Microsoft YaHei"/>
              </a:rPr>
              <a:t>緊</a:t>
            </a:r>
            <a:endParaRPr sz="4800" dirty="0">
              <a:latin typeface="Microsoft YaHei"/>
              <a:cs typeface="Microsoft YaHei"/>
            </a:endParaRPr>
          </a:p>
          <a:p>
            <a:pPr marL="16933" marR="1305526" algn="just">
              <a:spcBef>
                <a:spcPts val="7"/>
              </a:spcBef>
            </a:pPr>
            <a:r>
              <a:rPr sz="4800" b="1" spc="-67" dirty="0">
                <a:solidFill>
                  <a:srgbClr val="FFFFFF"/>
                </a:solidFill>
                <a:latin typeface="Microsoft YaHei"/>
                <a:cs typeface="Microsoft YaHei"/>
              </a:rPr>
              <a:t>急逃生路線圖</a:t>
            </a:r>
            <a:endParaRPr sz="4800" dirty="0">
              <a:latin typeface="Microsoft YaHei"/>
              <a:cs typeface="Microsoft YaHei"/>
            </a:endParaRPr>
          </a:p>
        </p:txBody>
      </p:sp>
      <p:pic>
        <p:nvPicPr>
          <p:cNvPr id="6" name="圖片 5">
            <a:extLst>
              <a:ext uri="{FF2B5EF4-FFF2-40B4-BE49-F238E27FC236}">
                <a16:creationId xmlns:a16="http://schemas.microsoft.com/office/drawing/2014/main" id="{4657FE43-8406-0BD0-3CFF-7EAE136BF4DB}"/>
              </a:ext>
            </a:extLst>
          </p:cNvPr>
          <p:cNvPicPr>
            <a:picLocks noChangeAspect="1"/>
          </p:cNvPicPr>
          <p:nvPr/>
        </p:nvPicPr>
        <p:blipFill>
          <a:blip r:embed="rId3"/>
          <a:stretch>
            <a:fillRect/>
          </a:stretch>
        </p:blipFill>
        <p:spPr>
          <a:xfrm>
            <a:off x="1553589" y="2122198"/>
            <a:ext cx="893954" cy="118500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08925" y="530389"/>
            <a:ext cx="8921323" cy="6216953"/>
          </a:xfrm>
          <a:prstGeom prst="rect">
            <a:avLst/>
          </a:prstGeom>
        </p:spPr>
      </p:pic>
      <p:sp>
        <p:nvSpPr>
          <p:cNvPr id="3" name="object 3"/>
          <p:cNvSpPr/>
          <p:nvPr/>
        </p:nvSpPr>
        <p:spPr>
          <a:xfrm>
            <a:off x="239352" y="0"/>
            <a:ext cx="985520" cy="6858000"/>
          </a:xfrm>
          <a:custGeom>
            <a:avLst/>
            <a:gdLst/>
            <a:ahLst/>
            <a:cxnLst/>
            <a:rect l="l" t="t" r="r" b="b"/>
            <a:pathLst>
              <a:path w="739140" h="5143500">
                <a:moveTo>
                  <a:pt x="738670" y="0"/>
                </a:moveTo>
                <a:lnTo>
                  <a:pt x="0" y="0"/>
                </a:lnTo>
                <a:lnTo>
                  <a:pt x="0" y="5143500"/>
                </a:lnTo>
                <a:lnTo>
                  <a:pt x="738670" y="5143500"/>
                </a:lnTo>
                <a:lnTo>
                  <a:pt x="738670" y="0"/>
                </a:lnTo>
                <a:close/>
              </a:path>
            </a:pathLst>
          </a:custGeom>
          <a:solidFill>
            <a:srgbClr val="006FC0"/>
          </a:solidFill>
        </p:spPr>
        <p:txBody>
          <a:bodyPr wrap="square" lIns="0" tIns="0" rIns="0" bIns="0" rtlCol="0"/>
          <a:lstStyle/>
          <a:p>
            <a:endParaRPr sz="3200"/>
          </a:p>
        </p:txBody>
      </p:sp>
      <p:sp>
        <p:nvSpPr>
          <p:cNvPr id="4" name="object 4"/>
          <p:cNvSpPr txBox="1"/>
          <p:nvPr/>
        </p:nvSpPr>
        <p:spPr>
          <a:xfrm>
            <a:off x="409381" y="131335"/>
            <a:ext cx="1943100" cy="5899051"/>
          </a:xfrm>
          <a:prstGeom prst="rect">
            <a:avLst/>
          </a:prstGeom>
        </p:spPr>
        <p:txBody>
          <a:bodyPr vert="horz" wrap="square" lIns="0" tIns="17780" rIns="0" bIns="0" rtlCol="0">
            <a:spAutoFit/>
          </a:bodyPr>
          <a:lstStyle/>
          <a:p>
            <a:pPr marL="1055767">
              <a:lnSpc>
                <a:spcPts val="6267"/>
              </a:lnSpc>
              <a:spcBef>
                <a:spcPts val="140"/>
              </a:spcBef>
            </a:pPr>
            <a:r>
              <a:rPr sz="5867" b="1" spc="-33" dirty="0">
                <a:latin typeface="Arial"/>
                <a:cs typeface="Arial"/>
              </a:rPr>
              <a:t>2F</a:t>
            </a:r>
            <a:endParaRPr sz="5867">
              <a:latin typeface="Arial"/>
              <a:cs typeface="Arial"/>
            </a:endParaRPr>
          </a:p>
          <a:p>
            <a:pPr marL="16933">
              <a:lnSpc>
                <a:spcPts val="4987"/>
              </a:lnSpc>
            </a:pPr>
            <a:r>
              <a:rPr sz="4800" b="1" dirty="0">
                <a:solidFill>
                  <a:srgbClr val="FFFFFF"/>
                </a:solidFill>
                <a:latin typeface="Microsoft YaHei"/>
                <a:cs typeface="Microsoft YaHei"/>
              </a:rPr>
              <a:t>緊</a:t>
            </a:r>
            <a:endParaRPr sz="4800">
              <a:latin typeface="Microsoft YaHei"/>
              <a:cs typeface="Microsoft YaHei"/>
            </a:endParaRPr>
          </a:p>
          <a:p>
            <a:pPr marL="16933" marR="1305526" algn="just">
              <a:spcBef>
                <a:spcPts val="7"/>
              </a:spcBef>
            </a:pPr>
            <a:r>
              <a:rPr sz="4800" b="1" spc="-67" dirty="0">
                <a:solidFill>
                  <a:srgbClr val="FFFFFF"/>
                </a:solidFill>
                <a:latin typeface="Microsoft YaHei"/>
                <a:cs typeface="Microsoft YaHei"/>
              </a:rPr>
              <a:t>急逃生路線圖</a:t>
            </a:r>
            <a:endParaRPr sz="4800">
              <a:latin typeface="Microsoft YaHei"/>
              <a:cs typeface="Microsoft YaHe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77112" y="460872"/>
            <a:ext cx="8871805" cy="6217859"/>
          </a:xfrm>
          <a:prstGeom prst="rect">
            <a:avLst/>
          </a:prstGeom>
        </p:spPr>
      </p:pic>
      <p:sp>
        <p:nvSpPr>
          <p:cNvPr id="3" name="object 3"/>
          <p:cNvSpPr/>
          <p:nvPr/>
        </p:nvSpPr>
        <p:spPr>
          <a:xfrm>
            <a:off x="239352" y="0"/>
            <a:ext cx="985520" cy="6858000"/>
          </a:xfrm>
          <a:custGeom>
            <a:avLst/>
            <a:gdLst/>
            <a:ahLst/>
            <a:cxnLst/>
            <a:rect l="l" t="t" r="r" b="b"/>
            <a:pathLst>
              <a:path w="739140" h="5143500">
                <a:moveTo>
                  <a:pt x="738670" y="0"/>
                </a:moveTo>
                <a:lnTo>
                  <a:pt x="0" y="0"/>
                </a:lnTo>
                <a:lnTo>
                  <a:pt x="0" y="5143500"/>
                </a:lnTo>
                <a:lnTo>
                  <a:pt x="738670" y="5143500"/>
                </a:lnTo>
                <a:lnTo>
                  <a:pt x="738670" y="0"/>
                </a:lnTo>
                <a:close/>
              </a:path>
            </a:pathLst>
          </a:custGeom>
          <a:solidFill>
            <a:srgbClr val="006FC0"/>
          </a:solidFill>
        </p:spPr>
        <p:txBody>
          <a:bodyPr wrap="square" lIns="0" tIns="0" rIns="0" bIns="0" rtlCol="0"/>
          <a:lstStyle/>
          <a:p>
            <a:endParaRPr sz="3200"/>
          </a:p>
        </p:txBody>
      </p:sp>
      <p:sp>
        <p:nvSpPr>
          <p:cNvPr id="4" name="object 4"/>
          <p:cNvSpPr txBox="1"/>
          <p:nvPr/>
        </p:nvSpPr>
        <p:spPr>
          <a:xfrm>
            <a:off x="409380" y="131335"/>
            <a:ext cx="1943947" cy="5899051"/>
          </a:xfrm>
          <a:prstGeom prst="rect">
            <a:avLst/>
          </a:prstGeom>
        </p:spPr>
        <p:txBody>
          <a:bodyPr vert="horz" wrap="square" lIns="0" tIns="17780" rIns="0" bIns="0" rtlCol="0">
            <a:spAutoFit/>
          </a:bodyPr>
          <a:lstStyle/>
          <a:p>
            <a:pPr marL="1055767">
              <a:lnSpc>
                <a:spcPts val="6267"/>
              </a:lnSpc>
              <a:spcBef>
                <a:spcPts val="140"/>
              </a:spcBef>
            </a:pPr>
            <a:r>
              <a:rPr sz="5867" b="1" spc="-33" dirty="0">
                <a:latin typeface="Arial"/>
                <a:cs typeface="Arial"/>
              </a:rPr>
              <a:t>3F</a:t>
            </a:r>
            <a:endParaRPr sz="5867">
              <a:latin typeface="Arial"/>
              <a:cs typeface="Arial"/>
            </a:endParaRPr>
          </a:p>
          <a:p>
            <a:pPr marL="16933">
              <a:lnSpc>
                <a:spcPts val="4987"/>
              </a:lnSpc>
            </a:pPr>
            <a:r>
              <a:rPr sz="4800" b="1" dirty="0">
                <a:solidFill>
                  <a:srgbClr val="FFFFFF"/>
                </a:solidFill>
                <a:latin typeface="Microsoft YaHei"/>
                <a:cs typeface="Microsoft YaHei"/>
              </a:rPr>
              <a:t>緊</a:t>
            </a:r>
            <a:endParaRPr sz="4800">
              <a:latin typeface="Microsoft YaHei"/>
              <a:cs typeface="Microsoft YaHei"/>
            </a:endParaRPr>
          </a:p>
          <a:p>
            <a:pPr marL="16933" marR="1305526" algn="just">
              <a:spcBef>
                <a:spcPts val="7"/>
              </a:spcBef>
            </a:pPr>
            <a:r>
              <a:rPr sz="4800" b="1" spc="-67" dirty="0">
                <a:solidFill>
                  <a:srgbClr val="FFFFFF"/>
                </a:solidFill>
                <a:latin typeface="Microsoft YaHei"/>
                <a:cs typeface="Microsoft YaHei"/>
              </a:rPr>
              <a:t>急逃生路線圖</a:t>
            </a:r>
            <a:endParaRPr sz="4800">
              <a:latin typeface="Microsoft YaHei"/>
              <a:cs typeface="Microsoft YaHe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28413" y="368521"/>
            <a:ext cx="8902932" cy="6336580"/>
          </a:xfrm>
          <a:prstGeom prst="rect">
            <a:avLst/>
          </a:prstGeom>
        </p:spPr>
      </p:pic>
      <p:sp>
        <p:nvSpPr>
          <p:cNvPr id="3" name="object 3"/>
          <p:cNvSpPr/>
          <p:nvPr/>
        </p:nvSpPr>
        <p:spPr>
          <a:xfrm>
            <a:off x="239352" y="0"/>
            <a:ext cx="985520" cy="6858000"/>
          </a:xfrm>
          <a:custGeom>
            <a:avLst/>
            <a:gdLst/>
            <a:ahLst/>
            <a:cxnLst/>
            <a:rect l="l" t="t" r="r" b="b"/>
            <a:pathLst>
              <a:path w="739140" h="5143500">
                <a:moveTo>
                  <a:pt x="738670" y="0"/>
                </a:moveTo>
                <a:lnTo>
                  <a:pt x="0" y="0"/>
                </a:lnTo>
                <a:lnTo>
                  <a:pt x="0" y="5143500"/>
                </a:lnTo>
                <a:lnTo>
                  <a:pt x="738670" y="5143500"/>
                </a:lnTo>
                <a:lnTo>
                  <a:pt x="738670" y="0"/>
                </a:lnTo>
                <a:close/>
              </a:path>
            </a:pathLst>
          </a:custGeom>
          <a:solidFill>
            <a:srgbClr val="006FC0"/>
          </a:solidFill>
        </p:spPr>
        <p:txBody>
          <a:bodyPr wrap="square" lIns="0" tIns="0" rIns="0" bIns="0" rtlCol="0"/>
          <a:lstStyle/>
          <a:p>
            <a:endParaRPr sz="3200"/>
          </a:p>
        </p:txBody>
      </p:sp>
      <p:sp>
        <p:nvSpPr>
          <p:cNvPr id="4" name="object 4"/>
          <p:cNvSpPr txBox="1"/>
          <p:nvPr/>
        </p:nvSpPr>
        <p:spPr>
          <a:xfrm>
            <a:off x="409381" y="131335"/>
            <a:ext cx="1943100" cy="5899051"/>
          </a:xfrm>
          <a:prstGeom prst="rect">
            <a:avLst/>
          </a:prstGeom>
        </p:spPr>
        <p:txBody>
          <a:bodyPr vert="horz" wrap="square" lIns="0" tIns="17780" rIns="0" bIns="0" rtlCol="0">
            <a:spAutoFit/>
          </a:bodyPr>
          <a:lstStyle/>
          <a:p>
            <a:pPr marL="1055767">
              <a:lnSpc>
                <a:spcPts val="6267"/>
              </a:lnSpc>
              <a:spcBef>
                <a:spcPts val="140"/>
              </a:spcBef>
            </a:pPr>
            <a:r>
              <a:rPr sz="5867" b="1" spc="-33" dirty="0">
                <a:latin typeface="Arial"/>
                <a:cs typeface="Arial"/>
              </a:rPr>
              <a:t>4F</a:t>
            </a:r>
            <a:endParaRPr sz="5867">
              <a:latin typeface="Arial"/>
              <a:cs typeface="Arial"/>
            </a:endParaRPr>
          </a:p>
          <a:p>
            <a:pPr marL="16933">
              <a:lnSpc>
                <a:spcPts val="4987"/>
              </a:lnSpc>
            </a:pPr>
            <a:r>
              <a:rPr sz="4800" b="1" dirty="0">
                <a:solidFill>
                  <a:srgbClr val="FFFFFF"/>
                </a:solidFill>
                <a:latin typeface="Microsoft YaHei"/>
                <a:cs typeface="Microsoft YaHei"/>
              </a:rPr>
              <a:t>緊</a:t>
            </a:r>
            <a:endParaRPr sz="4800">
              <a:latin typeface="Microsoft YaHei"/>
              <a:cs typeface="Microsoft YaHei"/>
            </a:endParaRPr>
          </a:p>
          <a:p>
            <a:pPr marL="16933" marR="1305526" algn="just">
              <a:spcBef>
                <a:spcPts val="7"/>
              </a:spcBef>
            </a:pPr>
            <a:r>
              <a:rPr sz="4800" b="1" spc="-67" dirty="0">
                <a:solidFill>
                  <a:srgbClr val="FFFFFF"/>
                </a:solidFill>
                <a:latin typeface="Microsoft YaHei"/>
                <a:cs typeface="Microsoft YaHei"/>
              </a:rPr>
              <a:t>急逃生路線圖</a:t>
            </a:r>
            <a:endParaRPr sz="4800">
              <a:latin typeface="Microsoft YaHei"/>
              <a:cs typeface="Microsoft YaHe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E290ABFD-2022-42FC-B0CB-A2501D612052}"/>
              </a:ext>
            </a:extLst>
          </p:cNvPr>
          <p:cNvSpPr/>
          <p:nvPr/>
        </p:nvSpPr>
        <p:spPr>
          <a:xfrm>
            <a:off x="5358768" y="4583047"/>
            <a:ext cx="1795663" cy="1705774"/>
          </a:xfrm>
          <a:prstGeom prst="rect">
            <a:avLst/>
          </a:prstGeom>
          <a:blipFill>
            <a:blip r:embed="rId2" cstate="print"/>
            <a:stretch>
              <a:fillRect/>
            </a:stretch>
          </a:blipFill>
        </p:spPr>
        <p:txBody>
          <a:bodyPr wrap="square" lIns="0" tIns="0" rIns="0" bIns="0" rtlCol="0"/>
          <a:lstStyle/>
          <a:p>
            <a:endParaRPr sz="2118" b="1">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C2FEE69F-BAFC-44F7-A23C-156AA71C2CF8}"/>
              </a:ext>
            </a:extLst>
          </p:cNvPr>
          <p:cNvPicPr>
            <a:picLocks noChangeAspect="1"/>
          </p:cNvPicPr>
          <p:nvPr/>
        </p:nvPicPr>
        <p:blipFill>
          <a:blip r:embed="rId3"/>
          <a:stretch>
            <a:fillRect/>
          </a:stretch>
        </p:blipFill>
        <p:spPr>
          <a:xfrm>
            <a:off x="7258820" y="4352320"/>
            <a:ext cx="2093458" cy="1950621"/>
          </a:xfrm>
          <a:prstGeom prst="rect">
            <a:avLst/>
          </a:prstGeom>
        </p:spPr>
      </p:pic>
      <p:pic>
        <p:nvPicPr>
          <p:cNvPr id="10244" name="Picture 4" descr="http://www.jsconsulting.com.tw/wp-content/uploads/2017/10/RBA_CodeofConduct.png">
            <a:extLst>
              <a:ext uri="{FF2B5EF4-FFF2-40B4-BE49-F238E27FC236}">
                <a16:creationId xmlns:a16="http://schemas.microsoft.com/office/drawing/2014/main" id="{9A4553C4-FD5A-4663-94ED-63A36E428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278" y="4360125"/>
            <a:ext cx="1940917" cy="1950621"/>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id="{175F0994-2AA5-4BED-B760-0354EB2A301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RBA </a:t>
            </a:r>
            <a:r>
              <a:rPr lang="zh-TW" altLang="en-US" dirty="0">
                <a:latin typeface="微軟正黑體" panose="020B0604030504040204" pitchFamily="34" charset="-120"/>
                <a:ea typeface="微軟正黑體" panose="020B0604030504040204" pitchFamily="34" charset="-120"/>
              </a:rPr>
              <a:t>品牌重塑官方介紹</a:t>
            </a:r>
            <a:r>
              <a:rPr lang="en-US" altLang="zh-TW"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Rebranding Official Introducing RBA</a:t>
            </a:r>
            <a:endParaRPr lang="zh-TW" altLang="en-US" dirty="0">
              <a:latin typeface="微軟正黑體" panose="020B0604030504040204" pitchFamily="34" charset="-120"/>
              <a:ea typeface="微軟正黑體" panose="020B0604030504040204" pitchFamily="34" charset="-120"/>
            </a:endParaRPr>
          </a:p>
        </p:txBody>
      </p:sp>
      <p:sp>
        <p:nvSpPr>
          <p:cNvPr id="7" name="AutoShape 55">
            <a:extLst>
              <a:ext uri="{FF2B5EF4-FFF2-40B4-BE49-F238E27FC236}">
                <a16:creationId xmlns:a16="http://schemas.microsoft.com/office/drawing/2014/main" id="{4C0903EF-18E0-4370-BB86-901611AC99F2}"/>
              </a:ext>
            </a:extLst>
          </p:cNvPr>
          <p:cNvSpPr>
            <a:spLocks noChangeArrowheads="1"/>
          </p:cNvSpPr>
          <p:nvPr/>
        </p:nvSpPr>
        <p:spPr bwMode="gray">
          <a:xfrm>
            <a:off x="257701" y="850411"/>
            <a:ext cx="11676598" cy="3993734"/>
          </a:xfrm>
          <a:prstGeom prst="roundRect">
            <a:avLst>
              <a:gd name="adj" fmla="val 13952"/>
            </a:avLst>
          </a:prstGeom>
          <a:solidFill>
            <a:schemeClr val="bg1">
              <a:lumMod val="95000"/>
              <a:alpha val="82745"/>
            </a:schemeClr>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800100" lvl="1" indent="-342900" eaLnBrk="1" hangingPunct="1">
              <a:buFont typeface="Wingdings" panose="05000000000000000000" pitchFamily="2" charset="2"/>
              <a:buChar char="n"/>
            </a:pPr>
            <a:endParaRPr lang="en-US" altLang="zh-TW" sz="2000" b="1" dirty="0">
              <a:solidFill>
                <a:srgbClr val="0033CC"/>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66D2171D-FA64-40A8-A635-FC4321467F72}"/>
              </a:ext>
            </a:extLst>
          </p:cNvPr>
          <p:cNvSpPr txBox="1"/>
          <p:nvPr/>
        </p:nvSpPr>
        <p:spPr>
          <a:xfrm>
            <a:off x="0" y="942570"/>
            <a:ext cx="11676598" cy="4401205"/>
          </a:xfrm>
          <a:prstGeom prst="rect">
            <a:avLst/>
          </a:prstGeom>
          <a:noFill/>
        </p:spPr>
        <p:txBody>
          <a:bodyPr wrap="square" rtlCol="0">
            <a:spAutoFit/>
          </a:bodyPr>
          <a:lstStyle/>
          <a:p>
            <a:pPr marL="800100" lvl="1" indent="-342900" eaLnBrk="1" hangingPunct="1">
              <a:buFont typeface="Wingdings" panose="05000000000000000000" pitchFamily="2" charset="2"/>
              <a:buChar char="n"/>
            </a:pPr>
            <a:r>
              <a:rPr lang="en-US" altLang="zh-TW" sz="2000" b="1" dirty="0">
                <a:solidFill>
                  <a:srgbClr val="0621A6"/>
                </a:solidFill>
                <a:latin typeface="微軟正黑體" panose="020B0604030504040204" pitchFamily="34" charset="-120"/>
                <a:ea typeface="微軟正黑體" panose="020B0604030504040204" pitchFamily="34" charset="-120"/>
              </a:rPr>
              <a:t>EICC</a:t>
            </a:r>
            <a:r>
              <a:rPr lang="zh-TW" altLang="en-US" sz="2000" b="1" dirty="0">
                <a:solidFill>
                  <a:srgbClr val="0621A6"/>
                </a:solidFill>
                <a:latin typeface="微軟正黑體" panose="020B0604030504040204" pitchFamily="34" charset="-120"/>
                <a:ea typeface="微軟正黑體" panose="020B0604030504040204" pitchFamily="34" charset="-120"/>
              </a:rPr>
              <a:t>於</a:t>
            </a:r>
            <a:r>
              <a:rPr lang="en-US" altLang="zh-TW" sz="2000" b="1" dirty="0">
                <a:solidFill>
                  <a:srgbClr val="0621A6"/>
                </a:solidFill>
                <a:latin typeface="微軟正黑體" panose="020B0604030504040204" pitchFamily="34" charset="-120"/>
                <a:ea typeface="微軟正黑體" panose="020B0604030504040204" pitchFamily="34" charset="-120"/>
              </a:rPr>
              <a:t>2017</a:t>
            </a:r>
            <a:r>
              <a:rPr lang="zh-TW" altLang="en-US" sz="2000" b="1" dirty="0">
                <a:solidFill>
                  <a:srgbClr val="0621A6"/>
                </a:solidFill>
                <a:latin typeface="微軟正黑體" panose="020B0604030504040204" pitchFamily="34" charset="-120"/>
                <a:ea typeface="微軟正黑體" panose="020B0604030504040204" pitchFamily="34" charset="-120"/>
              </a:rPr>
              <a:t>年</a:t>
            </a:r>
            <a:r>
              <a:rPr lang="en-US" altLang="zh-TW" sz="2000" b="1" dirty="0">
                <a:solidFill>
                  <a:srgbClr val="0621A6"/>
                </a:solidFill>
                <a:latin typeface="微軟正黑體" panose="020B0604030504040204" pitchFamily="34" charset="-120"/>
                <a:ea typeface="微軟正黑體" panose="020B0604030504040204" pitchFamily="34" charset="-120"/>
              </a:rPr>
              <a:t>10</a:t>
            </a:r>
            <a:r>
              <a:rPr lang="zh-TW" altLang="en-US" sz="2000" b="1" dirty="0">
                <a:solidFill>
                  <a:srgbClr val="0621A6"/>
                </a:solidFill>
                <a:latin typeface="微軟正黑體" panose="020B0604030504040204" pitchFamily="34" charset="-120"/>
                <a:ea typeface="微軟正黑體" panose="020B0604030504040204" pitchFamily="34" charset="-120"/>
              </a:rPr>
              <a:t>月</a:t>
            </a:r>
            <a:r>
              <a:rPr lang="en-US" altLang="zh-TW" sz="2000" b="1" dirty="0">
                <a:solidFill>
                  <a:srgbClr val="0621A6"/>
                </a:solidFill>
                <a:latin typeface="微軟正黑體" panose="020B0604030504040204" pitchFamily="34" charset="-120"/>
                <a:ea typeface="微軟正黑體" panose="020B0604030504040204" pitchFamily="34" charset="-120"/>
              </a:rPr>
              <a:t>16</a:t>
            </a:r>
            <a:r>
              <a:rPr lang="zh-TW" altLang="en-US" sz="2000" b="1" dirty="0">
                <a:solidFill>
                  <a:srgbClr val="0621A6"/>
                </a:solidFill>
                <a:latin typeface="微軟正黑體" panose="020B0604030504040204" pitchFamily="34" charset="-120"/>
                <a:ea typeface="微軟正黑體" panose="020B0604030504040204" pitchFamily="34" charset="-120"/>
              </a:rPr>
              <a:t>日，正式宣告更名為</a:t>
            </a:r>
            <a:r>
              <a:rPr lang="zh-TW" altLang="en-US" sz="2000" b="1" dirty="0">
                <a:solidFill>
                  <a:srgbClr val="FF0000"/>
                </a:solidFill>
                <a:latin typeface="微軟正黑體" panose="020B0604030504040204" pitchFamily="34" charset="-120"/>
                <a:ea typeface="微軟正黑體" panose="020B0604030504040204" pitchFamily="34" charset="-120"/>
              </a:rPr>
              <a:t>責任商業聯盟</a:t>
            </a:r>
            <a:r>
              <a:rPr lang="en-US" altLang="zh-TW" sz="2000" b="1" dirty="0">
                <a:solidFill>
                  <a:srgbClr val="FF0000"/>
                </a:solidFill>
                <a:latin typeface="微軟正黑體" panose="020B0604030504040204" pitchFamily="34" charset="-120"/>
                <a:ea typeface="微軟正黑體" panose="020B0604030504040204" pitchFamily="34" charset="-120"/>
              </a:rPr>
              <a:t>RBA</a:t>
            </a:r>
            <a:r>
              <a:rPr lang="zh-TW" altLang="en-US" sz="2000" b="1" dirty="0">
                <a:solidFill>
                  <a:srgbClr val="FF0000"/>
                </a:solidFill>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Responsible Business Alliance)</a:t>
            </a:r>
            <a:r>
              <a:rPr lang="en-US" altLang="zh-TW" sz="2000" b="1" dirty="0">
                <a:solidFill>
                  <a:srgbClr val="0621A6"/>
                </a:solidFill>
                <a:latin typeface="微軟正黑體" panose="020B0604030504040204" pitchFamily="34" charset="-120"/>
                <a:ea typeface="微軟正黑體" panose="020B0604030504040204" pitchFamily="34" charset="-120"/>
              </a:rPr>
              <a:t> </a:t>
            </a:r>
            <a:r>
              <a:rPr lang="zh-TW" altLang="en-US" sz="2000" b="1" dirty="0">
                <a:solidFill>
                  <a:srgbClr val="0621A6"/>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並更新其會員資格的定義，不僅允許製造或承包電子製造的公司，更包含其製造產品為電子產品主要功能中必要部分的企業；新的會員定義向</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汽車，玩具，航空和可穿戴技術</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等相關企業開放</a:t>
            </a:r>
            <a:r>
              <a:rPr lang="zh-TW" altLang="en-US" sz="2000" b="1" dirty="0">
                <a:solidFill>
                  <a:srgbClr val="0621A6"/>
                </a:solidFill>
                <a:latin typeface="微軟正黑體" panose="020B0604030504040204" pitchFamily="34" charset="-120"/>
                <a:ea typeface="微軟正黑體" panose="020B0604030504040204" pitchFamily="34" charset="-120"/>
              </a:rPr>
              <a:t>。</a:t>
            </a:r>
            <a:endParaRPr lang="en-US" altLang="zh-TW" sz="2000" b="1" dirty="0">
              <a:solidFill>
                <a:srgbClr val="0621A6"/>
              </a:solidFill>
              <a:latin typeface="微軟正黑體" panose="020B0604030504040204" pitchFamily="34" charset="-120"/>
              <a:ea typeface="微軟正黑體" panose="020B0604030504040204" pitchFamily="34" charset="-120"/>
            </a:endParaRPr>
          </a:p>
          <a:p>
            <a:pPr marL="800100" lvl="1" indent="-342900" eaLnBrk="1" hangingPunct="1">
              <a:buFont typeface="Wingdings" panose="05000000000000000000" pitchFamily="2" charset="2"/>
              <a:buChar char="n"/>
            </a:pPr>
            <a:r>
              <a:rPr lang="zh-TW" altLang="en-US" sz="2000" b="1" dirty="0">
                <a:solidFill>
                  <a:srgbClr val="FF0000"/>
                </a:solidFill>
                <a:latin typeface="微軟正黑體" panose="020B0604030504040204" pitchFamily="34" charset="-120"/>
                <a:ea typeface="微軟正黑體" panose="020B0604030504040204" pitchFamily="34" charset="-120"/>
              </a:rPr>
              <a:t>除 </a:t>
            </a:r>
            <a:r>
              <a:rPr lang="en-US" altLang="zh-TW" sz="2000" b="1" dirty="0">
                <a:solidFill>
                  <a:srgbClr val="FF0000"/>
                </a:solidFill>
                <a:latin typeface="微軟正黑體" panose="020B0604030504040204" pitchFamily="34" charset="-120"/>
                <a:ea typeface="微軟正黑體" panose="020B0604030504040204" pitchFamily="34" charset="-120"/>
              </a:rPr>
              <a:t>RBA</a:t>
            </a:r>
            <a:r>
              <a:rPr lang="zh-TW" altLang="en-US" sz="2000" b="1" dirty="0">
                <a:solidFill>
                  <a:srgbClr val="FF0000"/>
                </a:solidFill>
                <a:latin typeface="微軟正黑體" panose="020B0604030504040204" pitchFamily="34" charset="-120"/>
                <a:ea typeface="微軟正黑體" panose="020B0604030504040204" pitchFamily="34" charset="-120"/>
              </a:rPr>
              <a:t>外，無衝突採購計劃</a:t>
            </a:r>
            <a:r>
              <a:rPr lang="en-US" altLang="zh-TW" sz="2000" b="1" dirty="0">
                <a:solidFill>
                  <a:srgbClr val="FF0000"/>
                </a:solidFill>
                <a:latin typeface="微軟正黑體" panose="020B0604030504040204" pitchFamily="34" charset="-120"/>
                <a:ea typeface="微軟正黑體" panose="020B0604030504040204" pitchFamily="34" charset="-120"/>
              </a:rPr>
              <a:t>(CFSI)</a:t>
            </a:r>
            <a:r>
              <a:rPr lang="zh-TW" altLang="en-US" sz="2000" b="1" dirty="0">
                <a:solidFill>
                  <a:srgbClr val="FF0000"/>
                </a:solidFill>
                <a:latin typeface="微軟正黑體" panose="020B0604030504040204" pitchFamily="34" charset="-120"/>
                <a:ea typeface="微軟正黑體" panose="020B0604030504040204" pitchFamily="34" charset="-120"/>
              </a:rPr>
              <a:t>將同步更名為 </a:t>
            </a:r>
            <a:r>
              <a:rPr lang="en-US" altLang="zh-TW" sz="2000" b="1" dirty="0">
                <a:solidFill>
                  <a:srgbClr val="FF0000"/>
                </a:solidFill>
                <a:latin typeface="微軟正黑體" panose="020B0604030504040204" pitchFamily="34" charset="-120"/>
                <a:ea typeface="微軟正黑體" panose="020B0604030504040204" pitchFamily="34" charset="-120"/>
              </a:rPr>
              <a:t>RMI</a:t>
            </a:r>
            <a:r>
              <a:rPr lang="zh-TW" altLang="en-US"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結合 </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RBA</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責任商業聯盟的品牌重塑，擁有超過</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360</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個企業成員的無衝突採購計劃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(Conflict-Free Sourcing Initiative, CFSI)</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將更名為</a:t>
            </a:r>
            <a:r>
              <a:rPr lang="zh-TW" altLang="en-US" sz="2000" b="1" dirty="0">
                <a:solidFill>
                  <a:srgbClr val="FF0000"/>
                </a:solidFill>
                <a:latin typeface="微軟正黑體" panose="020B0604030504040204" pitchFamily="34" charset="-120"/>
                <a:ea typeface="微軟正黑體" panose="020B0604030504040204" pitchFamily="34" charset="-120"/>
              </a:rPr>
              <a:t>責任礦產計劃</a:t>
            </a:r>
            <a:r>
              <a:rPr lang="en-US" altLang="zh-TW" sz="2000" b="1" dirty="0">
                <a:solidFill>
                  <a:srgbClr val="FF0000"/>
                </a:solidFill>
                <a:latin typeface="微軟正黑體" panose="020B0604030504040204" pitchFamily="34" charset="-120"/>
                <a:ea typeface="微軟正黑體" panose="020B0604030504040204" pitchFamily="34" charset="-120"/>
              </a:rPr>
              <a:t>( Responsible Minerals Initiative, RMI )</a:t>
            </a:r>
            <a:r>
              <a:rPr lang="zh-TW" altLang="en-US"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無衝突採購計劃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 CFSI ) </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的新品牌更能展現其組織整體方針，並針對非洲大湖區錫，鉭，鎢和黃金（</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3TG</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）礦產，擴展其</a:t>
            </a:r>
            <a:r>
              <a:rPr lang="zh-TW" altLang="en-US" sz="2000" b="1" dirty="0">
                <a:solidFill>
                  <a:srgbClr val="0033CC"/>
                </a:solidFill>
                <a:highlight>
                  <a:srgbClr val="FFFF00"/>
                </a:highlight>
                <a:latin typeface="微軟正黑體" panose="020B0604030504040204" pitchFamily="34" charset="-120"/>
                <a:ea typeface="微軟正黑體" panose="020B0604030504040204" pitchFamily="34" charset="-120"/>
              </a:rPr>
              <a:t>供應鏈中的衝突影響及高風險地區和</a:t>
            </a:r>
            <a:r>
              <a:rPr lang="en-US" altLang="zh-TW" sz="2000" b="1" dirty="0">
                <a:solidFill>
                  <a:srgbClr val="0033CC"/>
                </a:solidFill>
                <a:highlight>
                  <a:srgbClr val="FFFF00"/>
                </a:highlight>
                <a:latin typeface="微軟正黑體" panose="020B0604030504040204" pitchFamily="34" charset="-120"/>
                <a:ea typeface="微軟正黑體" panose="020B0604030504040204" pitchFamily="34" charset="-120"/>
              </a:rPr>
              <a:t>ESG</a:t>
            </a:r>
            <a:r>
              <a:rPr lang="zh-TW" altLang="en-US" sz="2000" b="1" dirty="0">
                <a:solidFill>
                  <a:srgbClr val="0033CC"/>
                </a:solidFill>
                <a:highlight>
                  <a:srgbClr val="FFFF00"/>
                </a:highlight>
                <a:latin typeface="微軟正黑體" panose="020B0604030504040204" pitchFamily="34" charset="-120"/>
                <a:ea typeface="微軟正黑體" panose="020B0604030504040204" pitchFamily="34" charset="-120"/>
              </a:rPr>
              <a:t>議題範圍</a:t>
            </a:r>
            <a:r>
              <a:rPr lang="zh-TW" altLang="en-US"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責任礦產計劃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(RMI)</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將以其新品牌繼續執行無衝突採購計劃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 CFSI ) </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任務和願景，並繼續提供方案內容、服務和工具，以提倡全球責任礦產供應鏈，並協助企業遵守法率規範。</a:t>
            </a:r>
            <a:endPar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endParaRPr>
          </a:p>
          <a:p>
            <a:pPr marL="800100" lvl="1" indent="-342900" eaLnBrk="1" hangingPunct="1">
              <a:buFont typeface="Wingdings" panose="05000000000000000000" pitchFamily="2" charset="2"/>
              <a:buChar char="n"/>
            </a:pPr>
            <a:r>
              <a:rPr lang="zh-TW" altLang="en-US" sz="2000" b="1" dirty="0">
                <a:solidFill>
                  <a:srgbClr val="FF0000"/>
                </a:solidFill>
                <a:latin typeface="微軟正黑體" panose="020B0604030504040204" pitchFamily="34" charset="-120"/>
                <a:ea typeface="微軟正黑體" panose="020B0604030504040204" pitchFamily="34" charset="-120"/>
              </a:rPr>
              <a:t>補充驗證稽核流程</a:t>
            </a:r>
            <a:r>
              <a:rPr lang="en-US" altLang="zh-TW" sz="2000" b="1" dirty="0">
                <a:solidFill>
                  <a:srgbClr val="FF0000"/>
                </a:solidFill>
                <a:latin typeface="微軟正黑體" panose="020B0604030504040204" pitchFamily="34" charset="-120"/>
                <a:ea typeface="微軟正黑體" panose="020B0604030504040204" pitchFamily="34" charset="-120"/>
              </a:rPr>
              <a:t>(SVAP)</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是一項新的評估計劃，其完全基於識別就業場所（例如工廠）或</a:t>
            </a:r>
            <a:r>
              <a:rPr lang="zh-TW" altLang="en-US" sz="2000" b="1" dirty="0">
                <a:solidFill>
                  <a:srgbClr val="0621A6"/>
                </a:solidFill>
                <a:latin typeface="微軟正黑體" panose="020B0604030504040204" pitchFamily="34" charset="-120"/>
                <a:ea typeface="微軟正黑體" panose="020B0604030504040204" pitchFamily="34" charset="-120"/>
              </a:rPr>
              <a:t>勞務提供者（例如勞務仲介或招聘機構）</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的強迫勞動風險</a:t>
            </a:r>
            <a:r>
              <a:rPr lang="zh-TW" altLang="en-US" sz="2000" b="1" dirty="0">
                <a:solidFill>
                  <a:srgbClr val="0033CC"/>
                </a:solidFill>
                <a:latin typeface="微軟正黑體" panose="020B0604030504040204" pitchFamily="34" charset="-120"/>
                <a:ea typeface="微軟正黑體" panose="020B0604030504040204" pitchFamily="34" charset="-120"/>
              </a:rPr>
              <a:t>。 </a:t>
            </a:r>
            <a:endParaRPr lang="en-US" altLang="zh-TW" sz="2000" b="1" dirty="0">
              <a:solidFill>
                <a:srgbClr val="0033CC"/>
              </a:solidFill>
              <a:latin typeface="微軟正黑體" panose="020B0604030504040204" pitchFamily="34" charset="-120"/>
              <a:ea typeface="微軟正黑體" panose="020B0604030504040204" pitchFamily="34" charset="-120"/>
            </a:endParaRPr>
          </a:p>
          <a:p>
            <a:endParaRPr lang="zh-TW" altLang="en-US" sz="2000" dirty="0"/>
          </a:p>
        </p:txBody>
      </p:sp>
    </p:spTree>
    <p:extLst>
      <p:ext uri="{BB962C8B-B14F-4D97-AF65-F5344CB8AC3E}">
        <p14:creationId xmlns:p14="http://schemas.microsoft.com/office/powerpoint/2010/main" val="473513271"/>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B3.1</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職災案例</a:t>
            </a:r>
          </a:p>
        </p:txBody>
      </p:sp>
      <p:grpSp>
        <p:nvGrpSpPr>
          <p:cNvPr id="8" name="object 8"/>
          <p:cNvGrpSpPr/>
          <p:nvPr/>
        </p:nvGrpSpPr>
        <p:grpSpPr>
          <a:xfrm>
            <a:off x="2967060" y="1504525"/>
            <a:ext cx="2889673" cy="3368040"/>
            <a:chOff x="2225294" y="1128394"/>
            <a:chExt cx="2167255" cy="2526030"/>
          </a:xfrm>
        </p:grpSpPr>
        <p:pic>
          <p:nvPicPr>
            <p:cNvPr id="9" name="object 9"/>
            <p:cNvPicPr/>
            <p:nvPr/>
          </p:nvPicPr>
          <p:blipFill>
            <a:blip r:embed="rId5" cstate="print"/>
            <a:stretch>
              <a:fillRect/>
            </a:stretch>
          </p:blipFill>
          <p:spPr>
            <a:xfrm>
              <a:off x="2228469" y="1131569"/>
              <a:ext cx="2160651" cy="2519426"/>
            </a:xfrm>
            <a:prstGeom prst="rect">
              <a:avLst/>
            </a:prstGeom>
          </p:spPr>
        </p:pic>
        <p:sp>
          <p:nvSpPr>
            <p:cNvPr id="10" name="object 10"/>
            <p:cNvSpPr/>
            <p:nvPr/>
          </p:nvSpPr>
          <p:spPr>
            <a:xfrm>
              <a:off x="2228469" y="1131569"/>
              <a:ext cx="2160905" cy="2519680"/>
            </a:xfrm>
            <a:custGeom>
              <a:avLst/>
              <a:gdLst/>
              <a:ahLst/>
              <a:cxnLst/>
              <a:rect l="l" t="t" r="r" b="b"/>
              <a:pathLst>
                <a:path w="2160904" h="2519679">
                  <a:moveTo>
                    <a:pt x="0" y="189991"/>
                  </a:moveTo>
                  <a:lnTo>
                    <a:pt x="6788" y="139494"/>
                  </a:lnTo>
                  <a:lnTo>
                    <a:pt x="25945" y="94111"/>
                  </a:lnTo>
                  <a:lnTo>
                    <a:pt x="55657" y="55657"/>
                  </a:lnTo>
                  <a:lnTo>
                    <a:pt x="94111" y="25945"/>
                  </a:lnTo>
                  <a:lnTo>
                    <a:pt x="139494" y="6788"/>
                  </a:lnTo>
                  <a:lnTo>
                    <a:pt x="189992" y="0"/>
                  </a:lnTo>
                  <a:lnTo>
                    <a:pt x="1970658" y="0"/>
                  </a:lnTo>
                  <a:lnTo>
                    <a:pt x="2021156" y="6788"/>
                  </a:lnTo>
                  <a:lnTo>
                    <a:pt x="2066539" y="25945"/>
                  </a:lnTo>
                  <a:lnTo>
                    <a:pt x="2104993" y="55657"/>
                  </a:lnTo>
                  <a:lnTo>
                    <a:pt x="2134705" y="94111"/>
                  </a:lnTo>
                  <a:lnTo>
                    <a:pt x="2153862" y="139494"/>
                  </a:lnTo>
                  <a:lnTo>
                    <a:pt x="2160651" y="189991"/>
                  </a:lnTo>
                  <a:lnTo>
                    <a:pt x="2160651" y="2329434"/>
                  </a:lnTo>
                  <a:lnTo>
                    <a:pt x="2153862" y="2379931"/>
                  </a:lnTo>
                  <a:lnTo>
                    <a:pt x="2134705" y="2425314"/>
                  </a:lnTo>
                  <a:lnTo>
                    <a:pt x="2104993" y="2463768"/>
                  </a:lnTo>
                  <a:lnTo>
                    <a:pt x="2066539" y="2493480"/>
                  </a:lnTo>
                  <a:lnTo>
                    <a:pt x="2021156" y="2512637"/>
                  </a:lnTo>
                  <a:lnTo>
                    <a:pt x="1970658" y="2519426"/>
                  </a:lnTo>
                  <a:lnTo>
                    <a:pt x="189992" y="2519426"/>
                  </a:lnTo>
                  <a:lnTo>
                    <a:pt x="139494" y="2512637"/>
                  </a:lnTo>
                  <a:lnTo>
                    <a:pt x="94111" y="2493480"/>
                  </a:lnTo>
                  <a:lnTo>
                    <a:pt x="55657" y="2463768"/>
                  </a:lnTo>
                  <a:lnTo>
                    <a:pt x="25945" y="2425314"/>
                  </a:lnTo>
                  <a:lnTo>
                    <a:pt x="6788" y="2379931"/>
                  </a:lnTo>
                  <a:lnTo>
                    <a:pt x="0" y="2329434"/>
                  </a:lnTo>
                  <a:lnTo>
                    <a:pt x="0" y="189991"/>
                  </a:lnTo>
                  <a:close/>
                </a:path>
              </a:pathLst>
            </a:custGeom>
            <a:ln w="6350">
              <a:solidFill>
                <a:srgbClr val="EC7C30"/>
              </a:solidFill>
            </a:ln>
          </p:spPr>
          <p:txBody>
            <a:bodyPr wrap="square" lIns="0" tIns="0" rIns="0" bIns="0" rtlCol="0"/>
            <a:lstStyle/>
            <a:p>
              <a:endParaRPr sz="3200"/>
            </a:p>
          </p:txBody>
        </p:sp>
      </p:grpSp>
      <p:sp>
        <p:nvSpPr>
          <p:cNvPr id="11" name="object 11"/>
          <p:cNvSpPr txBox="1"/>
          <p:nvPr/>
        </p:nvSpPr>
        <p:spPr>
          <a:xfrm>
            <a:off x="3785785" y="1582536"/>
            <a:ext cx="1253067" cy="3157958"/>
          </a:xfrm>
          <a:prstGeom prst="rect">
            <a:avLst/>
          </a:prstGeom>
        </p:spPr>
        <p:txBody>
          <a:bodyPr vert="horz" wrap="square" lIns="0" tIns="16933" rIns="0" bIns="0" rtlCol="0">
            <a:spAutoFit/>
          </a:bodyPr>
          <a:lstStyle/>
          <a:p>
            <a:pPr marL="321725" marR="159169" indent="-152396">
              <a:lnSpc>
                <a:spcPct val="110000"/>
              </a:lnSpc>
              <a:spcBef>
                <a:spcPts val="133"/>
              </a:spcBef>
            </a:pPr>
            <a:r>
              <a:rPr b="1" spc="-27" dirty="0">
                <a:solidFill>
                  <a:srgbClr val="FFFFFF"/>
                </a:solidFill>
                <a:latin typeface="微軟正黑體"/>
                <a:cs typeface="微軟正黑體"/>
              </a:rPr>
              <a:t>建築物</a:t>
            </a:r>
            <a:r>
              <a:rPr b="1" spc="-40" dirty="0">
                <a:solidFill>
                  <a:srgbClr val="FFFFFF"/>
                </a:solidFill>
                <a:latin typeface="微軟正黑體"/>
                <a:cs typeface="微軟正黑體"/>
              </a:rPr>
              <a:t>設備</a:t>
            </a:r>
            <a:r>
              <a:rPr b="1" spc="-33" dirty="0">
                <a:solidFill>
                  <a:srgbClr val="FFFFFF"/>
                </a:solidFill>
                <a:latin typeface="微軟正黑體"/>
                <a:cs typeface="微軟正黑體"/>
              </a:rPr>
              <a:t>原料材料</a:t>
            </a:r>
            <a:endParaRPr>
              <a:latin typeface="微軟正黑體"/>
              <a:cs typeface="微軟正黑體"/>
            </a:endParaRPr>
          </a:p>
          <a:p>
            <a:pPr marL="321725" marR="6773" indent="-304792">
              <a:spcBef>
                <a:spcPts val="287"/>
              </a:spcBef>
            </a:pPr>
            <a:r>
              <a:rPr b="1" spc="-20" dirty="0">
                <a:solidFill>
                  <a:srgbClr val="FFFFFF"/>
                </a:solidFill>
                <a:latin typeface="微軟正黑體"/>
                <a:cs typeface="微軟正黑體"/>
              </a:rPr>
              <a:t>化學物品</a:t>
            </a:r>
            <a:r>
              <a:rPr b="1" spc="-40" dirty="0">
                <a:solidFill>
                  <a:srgbClr val="FFFFFF"/>
                </a:solidFill>
                <a:latin typeface="微軟正黑體"/>
                <a:cs typeface="微軟正黑體"/>
              </a:rPr>
              <a:t>氣體</a:t>
            </a:r>
            <a:r>
              <a:rPr b="1" spc="-67" dirty="0">
                <a:solidFill>
                  <a:srgbClr val="FFFFFF"/>
                </a:solidFill>
                <a:latin typeface="微軟正黑體"/>
                <a:cs typeface="微軟正黑體"/>
              </a:rPr>
              <a:t> </a:t>
            </a:r>
            <a:r>
              <a:rPr b="1" spc="-33" dirty="0">
                <a:solidFill>
                  <a:srgbClr val="FFFFFF"/>
                </a:solidFill>
                <a:latin typeface="微軟正黑體"/>
                <a:cs typeface="微軟正黑體"/>
              </a:rPr>
              <a:t>蒸氣</a:t>
            </a:r>
            <a:r>
              <a:rPr b="1" spc="-67" dirty="0">
                <a:solidFill>
                  <a:srgbClr val="FFFFFF"/>
                </a:solidFill>
                <a:latin typeface="微軟正黑體"/>
                <a:cs typeface="微軟正黑體"/>
              </a:rPr>
              <a:t> </a:t>
            </a:r>
            <a:r>
              <a:rPr b="1" spc="-33" dirty="0">
                <a:solidFill>
                  <a:srgbClr val="FFFFFF"/>
                </a:solidFill>
                <a:latin typeface="微軟正黑體"/>
                <a:cs typeface="微軟正黑體"/>
              </a:rPr>
              <a:t>粉塵</a:t>
            </a:r>
            <a:endParaRPr>
              <a:latin typeface="微軟正黑體"/>
              <a:cs typeface="微軟正黑體"/>
            </a:endParaRPr>
          </a:p>
        </p:txBody>
      </p:sp>
      <p:grpSp>
        <p:nvGrpSpPr>
          <p:cNvPr id="12" name="object 12"/>
          <p:cNvGrpSpPr/>
          <p:nvPr/>
        </p:nvGrpSpPr>
        <p:grpSpPr>
          <a:xfrm>
            <a:off x="2967060" y="5056293"/>
            <a:ext cx="2889673" cy="970280"/>
            <a:chOff x="2225294" y="3792220"/>
            <a:chExt cx="2167255" cy="727710"/>
          </a:xfrm>
        </p:grpSpPr>
        <p:pic>
          <p:nvPicPr>
            <p:cNvPr id="13" name="object 13"/>
            <p:cNvPicPr/>
            <p:nvPr/>
          </p:nvPicPr>
          <p:blipFill>
            <a:blip r:embed="rId6" cstate="print"/>
            <a:stretch>
              <a:fillRect/>
            </a:stretch>
          </p:blipFill>
          <p:spPr>
            <a:xfrm>
              <a:off x="2228469" y="3795395"/>
              <a:ext cx="2160651" cy="720737"/>
            </a:xfrm>
            <a:prstGeom prst="rect">
              <a:avLst/>
            </a:prstGeom>
          </p:spPr>
        </p:pic>
        <p:sp>
          <p:nvSpPr>
            <p:cNvPr id="14" name="object 14"/>
            <p:cNvSpPr/>
            <p:nvPr/>
          </p:nvSpPr>
          <p:spPr>
            <a:xfrm>
              <a:off x="2228469" y="3795395"/>
              <a:ext cx="2160905" cy="721360"/>
            </a:xfrm>
            <a:custGeom>
              <a:avLst/>
              <a:gdLst/>
              <a:ahLst/>
              <a:cxnLst/>
              <a:rect l="l" t="t" r="r" b="b"/>
              <a:pathLst>
                <a:path w="2160904" h="721360">
                  <a:moveTo>
                    <a:pt x="0" y="120141"/>
                  </a:moveTo>
                  <a:lnTo>
                    <a:pt x="9449" y="73402"/>
                  </a:lnTo>
                  <a:lnTo>
                    <a:pt x="35210" y="35210"/>
                  </a:lnTo>
                  <a:lnTo>
                    <a:pt x="73402" y="9449"/>
                  </a:lnTo>
                  <a:lnTo>
                    <a:pt x="120142" y="0"/>
                  </a:lnTo>
                  <a:lnTo>
                    <a:pt x="2040508" y="0"/>
                  </a:lnTo>
                  <a:lnTo>
                    <a:pt x="2087248" y="9449"/>
                  </a:lnTo>
                  <a:lnTo>
                    <a:pt x="2125440" y="35210"/>
                  </a:lnTo>
                  <a:lnTo>
                    <a:pt x="2151201" y="73402"/>
                  </a:lnTo>
                  <a:lnTo>
                    <a:pt x="2160651" y="120141"/>
                  </a:lnTo>
                  <a:lnTo>
                    <a:pt x="2160651" y="600621"/>
                  </a:lnTo>
                  <a:lnTo>
                    <a:pt x="2151201" y="647378"/>
                  </a:lnTo>
                  <a:lnTo>
                    <a:pt x="2125440" y="685558"/>
                  </a:lnTo>
                  <a:lnTo>
                    <a:pt x="2087248" y="711299"/>
                  </a:lnTo>
                  <a:lnTo>
                    <a:pt x="2040508" y="720737"/>
                  </a:lnTo>
                  <a:lnTo>
                    <a:pt x="120142" y="720737"/>
                  </a:lnTo>
                  <a:lnTo>
                    <a:pt x="73402" y="711299"/>
                  </a:lnTo>
                  <a:lnTo>
                    <a:pt x="35210" y="685558"/>
                  </a:lnTo>
                  <a:lnTo>
                    <a:pt x="9449" y="647378"/>
                  </a:lnTo>
                  <a:lnTo>
                    <a:pt x="0" y="600621"/>
                  </a:lnTo>
                  <a:lnTo>
                    <a:pt x="0" y="120141"/>
                  </a:lnTo>
                  <a:close/>
                </a:path>
              </a:pathLst>
            </a:custGeom>
            <a:ln w="6350">
              <a:solidFill>
                <a:srgbClr val="5B9BD4"/>
              </a:solidFill>
            </a:ln>
          </p:spPr>
          <p:txBody>
            <a:bodyPr wrap="square" lIns="0" tIns="0" rIns="0" bIns="0" rtlCol="0"/>
            <a:lstStyle/>
            <a:p>
              <a:endParaRPr sz="3200"/>
            </a:p>
          </p:txBody>
        </p:sp>
      </p:grpSp>
      <p:sp>
        <p:nvSpPr>
          <p:cNvPr id="15" name="object 15"/>
          <p:cNvSpPr txBox="1"/>
          <p:nvPr/>
        </p:nvSpPr>
        <p:spPr>
          <a:xfrm>
            <a:off x="3175000" y="5144753"/>
            <a:ext cx="2472267" cy="1599519"/>
          </a:xfrm>
          <a:prstGeom prst="rect">
            <a:avLst/>
          </a:prstGeom>
        </p:spPr>
        <p:txBody>
          <a:bodyPr vert="horz" wrap="square" lIns="0" tIns="16933" rIns="0" bIns="0" rtlCol="0">
            <a:spAutoFit/>
          </a:bodyPr>
          <a:lstStyle/>
          <a:p>
            <a:pPr algn="ctr">
              <a:spcBef>
                <a:spcPts val="133"/>
              </a:spcBef>
            </a:pPr>
            <a:r>
              <a:rPr b="1" spc="-20" dirty="0">
                <a:solidFill>
                  <a:srgbClr val="FFFFFF"/>
                </a:solidFill>
                <a:latin typeface="微軟正黑體"/>
                <a:cs typeface="微軟正黑體"/>
              </a:rPr>
              <a:t>作業活動</a:t>
            </a:r>
            <a:endParaRPr>
              <a:latin typeface="微軟正黑體"/>
              <a:cs typeface="微軟正黑體"/>
            </a:endParaRPr>
          </a:p>
          <a:p>
            <a:pPr algn="ctr">
              <a:lnSpc>
                <a:spcPct val="100000"/>
              </a:lnSpc>
            </a:pPr>
            <a:r>
              <a:rPr b="1" spc="-13" dirty="0">
                <a:solidFill>
                  <a:srgbClr val="FFFFFF"/>
                </a:solidFill>
                <a:latin typeface="微軟正黑體"/>
                <a:cs typeface="微軟正黑體"/>
              </a:rPr>
              <a:t>其他職業上之原因</a:t>
            </a:r>
            <a:endParaRPr>
              <a:latin typeface="微軟正黑體"/>
              <a:cs typeface="微軟正黑體"/>
            </a:endParaRPr>
          </a:p>
          <a:p>
            <a:pPr marL="908451">
              <a:spcBef>
                <a:spcPts val="2073"/>
              </a:spcBef>
            </a:pPr>
            <a:r>
              <a:rPr sz="3733" u="sng" spc="-47" dirty="0">
                <a:uFill>
                  <a:solidFill>
                    <a:srgbClr val="000000"/>
                  </a:solidFill>
                </a:uFill>
                <a:latin typeface="微軟正黑體"/>
                <a:cs typeface="微軟正黑體"/>
              </a:rPr>
              <a:t>起</a:t>
            </a:r>
            <a:r>
              <a:rPr sz="3733" u="sng" spc="-67" dirty="0">
                <a:uFill>
                  <a:solidFill>
                    <a:srgbClr val="000000"/>
                  </a:solidFill>
                </a:uFill>
                <a:latin typeface="微軟正黑體"/>
                <a:cs typeface="微軟正黑體"/>
              </a:rPr>
              <a:t>因</a:t>
            </a:r>
            <a:endParaRPr sz="3733">
              <a:latin typeface="微軟正黑體"/>
              <a:cs typeface="微軟正黑體"/>
            </a:endParaRPr>
          </a:p>
        </p:txBody>
      </p:sp>
      <p:grpSp>
        <p:nvGrpSpPr>
          <p:cNvPr id="16" name="object 16"/>
          <p:cNvGrpSpPr/>
          <p:nvPr/>
        </p:nvGrpSpPr>
        <p:grpSpPr>
          <a:xfrm>
            <a:off x="9550400" y="1556485"/>
            <a:ext cx="2335107" cy="1050713"/>
            <a:chOff x="7162800" y="1167363"/>
            <a:chExt cx="1751330" cy="788035"/>
          </a:xfrm>
        </p:grpSpPr>
        <p:pic>
          <p:nvPicPr>
            <p:cNvPr id="17" name="object 17"/>
            <p:cNvPicPr/>
            <p:nvPr/>
          </p:nvPicPr>
          <p:blipFill>
            <a:blip r:embed="rId7" cstate="print"/>
            <a:stretch>
              <a:fillRect/>
            </a:stretch>
          </p:blipFill>
          <p:spPr>
            <a:xfrm>
              <a:off x="7162800" y="1167363"/>
              <a:ext cx="1751075" cy="670600"/>
            </a:xfrm>
            <a:prstGeom prst="rect">
              <a:avLst/>
            </a:prstGeom>
          </p:spPr>
        </p:pic>
        <p:pic>
          <p:nvPicPr>
            <p:cNvPr id="18" name="object 18"/>
            <p:cNvPicPr/>
            <p:nvPr/>
          </p:nvPicPr>
          <p:blipFill>
            <a:blip r:embed="rId8" cstate="print"/>
            <a:stretch>
              <a:fillRect/>
            </a:stretch>
          </p:blipFill>
          <p:spPr>
            <a:xfrm>
              <a:off x="7491984" y="1196340"/>
              <a:ext cx="1170431" cy="758952"/>
            </a:xfrm>
            <a:prstGeom prst="rect">
              <a:avLst/>
            </a:prstGeom>
          </p:spPr>
        </p:pic>
        <p:pic>
          <p:nvPicPr>
            <p:cNvPr id="19" name="object 19"/>
            <p:cNvPicPr/>
            <p:nvPr/>
          </p:nvPicPr>
          <p:blipFill>
            <a:blip r:embed="rId9" cstate="print"/>
            <a:stretch>
              <a:fillRect/>
            </a:stretch>
          </p:blipFill>
          <p:spPr>
            <a:xfrm>
              <a:off x="7213600" y="1199134"/>
              <a:ext cx="1650619" cy="569340"/>
            </a:xfrm>
            <a:prstGeom prst="rect">
              <a:avLst/>
            </a:prstGeom>
          </p:spPr>
        </p:pic>
      </p:grpSp>
      <p:sp>
        <p:nvSpPr>
          <p:cNvPr id="20" name="object 20"/>
          <p:cNvSpPr txBox="1"/>
          <p:nvPr/>
        </p:nvSpPr>
        <p:spPr>
          <a:xfrm>
            <a:off x="10297159" y="1742439"/>
            <a:ext cx="846667" cy="509541"/>
          </a:xfrm>
          <a:prstGeom prst="rect">
            <a:avLst/>
          </a:prstGeom>
        </p:spPr>
        <p:txBody>
          <a:bodyPr vert="horz" wrap="square" lIns="0" tIns="16933" rIns="0" bIns="0" rtlCol="0">
            <a:spAutoFit/>
          </a:bodyPr>
          <a:lstStyle/>
          <a:p>
            <a:pPr marL="16933">
              <a:spcBef>
                <a:spcPts val="133"/>
              </a:spcBef>
            </a:pPr>
            <a:r>
              <a:rPr sz="3200" b="1" spc="-33" dirty="0">
                <a:solidFill>
                  <a:srgbClr val="FFFFFF"/>
                </a:solidFill>
                <a:latin typeface="微軟正黑體"/>
                <a:cs typeface="微軟正黑體"/>
              </a:rPr>
              <a:t>疾病</a:t>
            </a:r>
            <a:endParaRPr sz="3200">
              <a:latin typeface="微軟正黑體"/>
              <a:cs typeface="微軟正黑體"/>
            </a:endParaRPr>
          </a:p>
        </p:txBody>
      </p:sp>
      <p:grpSp>
        <p:nvGrpSpPr>
          <p:cNvPr id="21" name="object 21"/>
          <p:cNvGrpSpPr/>
          <p:nvPr/>
        </p:nvGrpSpPr>
        <p:grpSpPr>
          <a:xfrm>
            <a:off x="9550400" y="2743228"/>
            <a:ext cx="2335107" cy="1050713"/>
            <a:chOff x="7162800" y="2057420"/>
            <a:chExt cx="1751330" cy="788035"/>
          </a:xfrm>
        </p:grpSpPr>
        <p:pic>
          <p:nvPicPr>
            <p:cNvPr id="22" name="object 22"/>
            <p:cNvPicPr/>
            <p:nvPr/>
          </p:nvPicPr>
          <p:blipFill>
            <a:blip r:embed="rId10" cstate="print"/>
            <a:stretch>
              <a:fillRect/>
            </a:stretch>
          </p:blipFill>
          <p:spPr>
            <a:xfrm>
              <a:off x="7162800" y="2057420"/>
              <a:ext cx="1751075" cy="673567"/>
            </a:xfrm>
            <a:prstGeom prst="rect">
              <a:avLst/>
            </a:prstGeom>
          </p:spPr>
        </p:pic>
        <p:pic>
          <p:nvPicPr>
            <p:cNvPr id="23" name="object 23"/>
            <p:cNvPicPr/>
            <p:nvPr/>
          </p:nvPicPr>
          <p:blipFill>
            <a:blip r:embed="rId11" cstate="print"/>
            <a:stretch>
              <a:fillRect/>
            </a:stretch>
          </p:blipFill>
          <p:spPr>
            <a:xfrm>
              <a:off x="7491984" y="2086355"/>
              <a:ext cx="1170431" cy="758951"/>
            </a:xfrm>
            <a:prstGeom prst="rect">
              <a:avLst/>
            </a:prstGeom>
          </p:spPr>
        </p:pic>
        <p:pic>
          <p:nvPicPr>
            <p:cNvPr id="24" name="object 24"/>
            <p:cNvPicPr/>
            <p:nvPr/>
          </p:nvPicPr>
          <p:blipFill>
            <a:blip r:embed="rId12" cstate="print"/>
            <a:stretch>
              <a:fillRect/>
            </a:stretch>
          </p:blipFill>
          <p:spPr>
            <a:xfrm>
              <a:off x="7213600" y="2089149"/>
              <a:ext cx="1650619" cy="572007"/>
            </a:xfrm>
            <a:prstGeom prst="rect">
              <a:avLst/>
            </a:prstGeom>
          </p:spPr>
        </p:pic>
      </p:grpSp>
      <p:sp>
        <p:nvSpPr>
          <p:cNvPr id="25" name="object 25"/>
          <p:cNvSpPr txBox="1"/>
          <p:nvPr/>
        </p:nvSpPr>
        <p:spPr>
          <a:xfrm>
            <a:off x="10297159" y="2929806"/>
            <a:ext cx="846667" cy="509541"/>
          </a:xfrm>
          <a:prstGeom prst="rect">
            <a:avLst/>
          </a:prstGeom>
        </p:spPr>
        <p:txBody>
          <a:bodyPr vert="horz" wrap="square" lIns="0" tIns="16933" rIns="0" bIns="0" rtlCol="0">
            <a:spAutoFit/>
          </a:bodyPr>
          <a:lstStyle/>
          <a:p>
            <a:pPr marL="16933">
              <a:spcBef>
                <a:spcPts val="133"/>
              </a:spcBef>
            </a:pPr>
            <a:r>
              <a:rPr sz="3200" b="1" spc="-33" dirty="0">
                <a:solidFill>
                  <a:srgbClr val="FFFFFF"/>
                </a:solidFill>
                <a:latin typeface="微軟正黑體"/>
                <a:cs typeface="微軟正黑體"/>
              </a:rPr>
              <a:t>傷害</a:t>
            </a:r>
            <a:endParaRPr sz="3200">
              <a:latin typeface="微軟正黑體"/>
              <a:cs typeface="微軟正黑體"/>
            </a:endParaRPr>
          </a:p>
        </p:txBody>
      </p:sp>
      <p:grpSp>
        <p:nvGrpSpPr>
          <p:cNvPr id="26" name="object 26"/>
          <p:cNvGrpSpPr/>
          <p:nvPr/>
        </p:nvGrpSpPr>
        <p:grpSpPr>
          <a:xfrm>
            <a:off x="9550400" y="3931920"/>
            <a:ext cx="2335107" cy="1050713"/>
            <a:chOff x="7162800" y="2948939"/>
            <a:chExt cx="1751330" cy="788035"/>
          </a:xfrm>
        </p:grpSpPr>
        <p:pic>
          <p:nvPicPr>
            <p:cNvPr id="27" name="object 27"/>
            <p:cNvPicPr/>
            <p:nvPr/>
          </p:nvPicPr>
          <p:blipFill>
            <a:blip r:embed="rId13" cstate="print"/>
            <a:stretch>
              <a:fillRect/>
            </a:stretch>
          </p:blipFill>
          <p:spPr>
            <a:xfrm>
              <a:off x="7162800" y="2948939"/>
              <a:ext cx="1751075" cy="672083"/>
            </a:xfrm>
            <a:prstGeom prst="rect">
              <a:avLst/>
            </a:prstGeom>
          </p:spPr>
        </p:pic>
        <p:pic>
          <p:nvPicPr>
            <p:cNvPr id="28" name="object 28"/>
            <p:cNvPicPr/>
            <p:nvPr/>
          </p:nvPicPr>
          <p:blipFill>
            <a:blip r:embed="rId14" cstate="print"/>
            <a:stretch>
              <a:fillRect/>
            </a:stretch>
          </p:blipFill>
          <p:spPr>
            <a:xfrm>
              <a:off x="7491984" y="2977895"/>
              <a:ext cx="1170431" cy="758952"/>
            </a:xfrm>
            <a:prstGeom prst="rect">
              <a:avLst/>
            </a:prstGeom>
          </p:spPr>
        </p:pic>
        <p:pic>
          <p:nvPicPr>
            <p:cNvPr id="29" name="object 29"/>
            <p:cNvPicPr/>
            <p:nvPr/>
          </p:nvPicPr>
          <p:blipFill>
            <a:blip r:embed="rId15" cstate="print"/>
            <a:stretch>
              <a:fillRect/>
            </a:stretch>
          </p:blipFill>
          <p:spPr>
            <a:xfrm>
              <a:off x="7213600" y="2980435"/>
              <a:ext cx="1650619" cy="570738"/>
            </a:xfrm>
            <a:prstGeom prst="rect">
              <a:avLst/>
            </a:prstGeom>
          </p:spPr>
        </p:pic>
      </p:grpSp>
      <p:sp>
        <p:nvSpPr>
          <p:cNvPr id="30" name="object 30"/>
          <p:cNvSpPr txBox="1"/>
          <p:nvPr/>
        </p:nvSpPr>
        <p:spPr>
          <a:xfrm>
            <a:off x="10297159" y="4118186"/>
            <a:ext cx="846667" cy="509541"/>
          </a:xfrm>
          <a:prstGeom prst="rect">
            <a:avLst/>
          </a:prstGeom>
        </p:spPr>
        <p:txBody>
          <a:bodyPr vert="horz" wrap="square" lIns="0" tIns="16933" rIns="0" bIns="0" rtlCol="0">
            <a:spAutoFit/>
          </a:bodyPr>
          <a:lstStyle/>
          <a:p>
            <a:pPr marL="16933">
              <a:spcBef>
                <a:spcPts val="133"/>
              </a:spcBef>
            </a:pPr>
            <a:r>
              <a:rPr sz="3200" b="1" spc="-33" dirty="0">
                <a:solidFill>
                  <a:srgbClr val="FFFFFF"/>
                </a:solidFill>
                <a:latin typeface="微軟正黑體"/>
                <a:cs typeface="微軟正黑體"/>
              </a:rPr>
              <a:t>失能</a:t>
            </a:r>
            <a:endParaRPr sz="3200">
              <a:latin typeface="微軟正黑體"/>
              <a:cs typeface="微軟正黑體"/>
            </a:endParaRPr>
          </a:p>
        </p:txBody>
      </p:sp>
      <p:grpSp>
        <p:nvGrpSpPr>
          <p:cNvPr id="31" name="object 31"/>
          <p:cNvGrpSpPr/>
          <p:nvPr/>
        </p:nvGrpSpPr>
        <p:grpSpPr>
          <a:xfrm>
            <a:off x="9530079" y="5120640"/>
            <a:ext cx="2335107" cy="1050713"/>
            <a:chOff x="7147559" y="3840479"/>
            <a:chExt cx="1751330" cy="788035"/>
          </a:xfrm>
        </p:grpSpPr>
        <p:pic>
          <p:nvPicPr>
            <p:cNvPr id="32" name="object 32"/>
            <p:cNvPicPr/>
            <p:nvPr/>
          </p:nvPicPr>
          <p:blipFill>
            <a:blip r:embed="rId16" cstate="print"/>
            <a:stretch>
              <a:fillRect/>
            </a:stretch>
          </p:blipFill>
          <p:spPr>
            <a:xfrm>
              <a:off x="7147559" y="3840479"/>
              <a:ext cx="1751076" cy="672083"/>
            </a:xfrm>
            <a:prstGeom prst="rect">
              <a:avLst/>
            </a:prstGeom>
          </p:spPr>
        </p:pic>
        <p:pic>
          <p:nvPicPr>
            <p:cNvPr id="33" name="object 33"/>
            <p:cNvPicPr/>
            <p:nvPr/>
          </p:nvPicPr>
          <p:blipFill>
            <a:blip r:embed="rId17" cstate="print"/>
            <a:stretch>
              <a:fillRect/>
            </a:stretch>
          </p:blipFill>
          <p:spPr>
            <a:xfrm>
              <a:off x="7476743" y="3869435"/>
              <a:ext cx="1170431" cy="758951"/>
            </a:xfrm>
            <a:prstGeom prst="rect">
              <a:avLst/>
            </a:prstGeom>
          </p:spPr>
        </p:pic>
        <p:pic>
          <p:nvPicPr>
            <p:cNvPr id="34" name="object 34"/>
            <p:cNvPicPr/>
            <p:nvPr/>
          </p:nvPicPr>
          <p:blipFill>
            <a:blip r:embed="rId18" cstate="print"/>
            <a:stretch>
              <a:fillRect/>
            </a:stretch>
          </p:blipFill>
          <p:spPr>
            <a:xfrm>
              <a:off x="7198232" y="3871721"/>
              <a:ext cx="1650619" cy="571982"/>
            </a:xfrm>
            <a:prstGeom prst="rect">
              <a:avLst/>
            </a:prstGeom>
          </p:spPr>
        </p:pic>
      </p:grpSp>
      <p:sp>
        <p:nvSpPr>
          <p:cNvPr id="35" name="object 35"/>
          <p:cNvSpPr txBox="1"/>
          <p:nvPr/>
        </p:nvSpPr>
        <p:spPr>
          <a:xfrm>
            <a:off x="10276331" y="5307312"/>
            <a:ext cx="1026160" cy="1430242"/>
          </a:xfrm>
          <a:prstGeom prst="rect">
            <a:avLst/>
          </a:prstGeom>
        </p:spPr>
        <p:txBody>
          <a:bodyPr vert="horz" wrap="square" lIns="0" tIns="16933" rIns="0" bIns="0" rtlCol="0">
            <a:spAutoFit/>
          </a:bodyPr>
          <a:lstStyle/>
          <a:p>
            <a:pPr marL="16933">
              <a:spcBef>
                <a:spcPts val="133"/>
              </a:spcBef>
            </a:pPr>
            <a:r>
              <a:rPr sz="3200" b="1" spc="-33" dirty="0">
                <a:solidFill>
                  <a:srgbClr val="FFFFFF"/>
                </a:solidFill>
                <a:latin typeface="微軟正黑體"/>
                <a:cs typeface="微軟正黑體"/>
              </a:rPr>
              <a:t>死亡</a:t>
            </a:r>
            <a:endParaRPr sz="3200">
              <a:latin typeface="微軟正黑體"/>
              <a:cs typeface="微軟正黑體"/>
            </a:endParaRPr>
          </a:p>
          <a:p>
            <a:pPr marL="60958">
              <a:spcBef>
                <a:spcPts val="2727"/>
              </a:spcBef>
            </a:pPr>
            <a:r>
              <a:rPr sz="3733" u="sng" spc="-47" dirty="0">
                <a:uFill>
                  <a:solidFill>
                    <a:srgbClr val="000000"/>
                  </a:solidFill>
                </a:uFill>
                <a:latin typeface="微軟正黑體"/>
                <a:cs typeface="微軟正黑體"/>
              </a:rPr>
              <a:t>結</a:t>
            </a:r>
            <a:r>
              <a:rPr sz="3733" u="sng" spc="-67" dirty="0">
                <a:uFill>
                  <a:solidFill>
                    <a:srgbClr val="000000"/>
                  </a:solidFill>
                </a:uFill>
                <a:latin typeface="微軟正黑體"/>
                <a:cs typeface="微軟正黑體"/>
              </a:rPr>
              <a:t>果</a:t>
            </a:r>
            <a:endParaRPr sz="3733">
              <a:latin typeface="微軟正黑體"/>
              <a:cs typeface="微軟正黑體"/>
            </a:endParaRPr>
          </a:p>
        </p:txBody>
      </p:sp>
      <p:grpSp>
        <p:nvGrpSpPr>
          <p:cNvPr id="36" name="object 36"/>
          <p:cNvGrpSpPr/>
          <p:nvPr/>
        </p:nvGrpSpPr>
        <p:grpSpPr>
          <a:xfrm>
            <a:off x="6073647" y="3501135"/>
            <a:ext cx="951653" cy="585893"/>
            <a:chOff x="4555235" y="2625851"/>
            <a:chExt cx="713740" cy="439420"/>
          </a:xfrm>
        </p:grpSpPr>
        <p:pic>
          <p:nvPicPr>
            <p:cNvPr id="37" name="object 37"/>
            <p:cNvPicPr/>
            <p:nvPr/>
          </p:nvPicPr>
          <p:blipFill>
            <a:blip r:embed="rId19" cstate="print"/>
            <a:stretch>
              <a:fillRect/>
            </a:stretch>
          </p:blipFill>
          <p:spPr>
            <a:xfrm>
              <a:off x="4555235" y="2625851"/>
              <a:ext cx="713231" cy="438912"/>
            </a:xfrm>
            <a:prstGeom prst="rect">
              <a:avLst/>
            </a:prstGeom>
          </p:spPr>
        </p:pic>
        <p:pic>
          <p:nvPicPr>
            <p:cNvPr id="38" name="object 38"/>
            <p:cNvPicPr/>
            <p:nvPr/>
          </p:nvPicPr>
          <p:blipFill>
            <a:blip r:embed="rId20" cstate="print"/>
            <a:stretch>
              <a:fillRect/>
            </a:stretch>
          </p:blipFill>
          <p:spPr>
            <a:xfrm>
              <a:off x="4605527" y="2643631"/>
              <a:ext cx="622426" cy="360299"/>
            </a:xfrm>
            <a:prstGeom prst="rect">
              <a:avLst/>
            </a:prstGeom>
          </p:spPr>
        </p:pic>
      </p:grpSp>
      <p:sp>
        <p:nvSpPr>
          <p:cNvPr id="39" name="object 39"/>
          <p:cNvSpPr/>
          <p:nvPr/>
        </p:nvSpPr>
        <p:spPr>
          <a:xfrm>
            <a:off x="763303" y="4676902"/>
            <a:ext cx="2016760" cy="534247"/>
          </a:xfrm>
          <a:custGeom>
            <a:avLst/>
            <a:gdLst/>
            <a:ahLst/>
            <a:cxnLst/>
            <a:rect l="l" t="t" r="r" b="b"/>
            <a:pathLst>
              <a:path w="1512570" h="400685">
                <a:moveTo>
                  <a:pt x="0" y="400062"/>
                </a:moveTo>
                <a:lnTo>
                  <a:pt x="1512443" y="400062"/>
                </a:lnTo>
                <a:lnTo>
                  <a:pt x="1512443" y="0"/>
                </a:lnTo>
                <a:lnTo>
                  <a:pt x="0" y="0"/>
                </a:lnTo>
                <a:lnTo>
                  <a:pt x="0" y="400062"/>
                </a:lnTo>
                <a:close/>
              </a:path>
            </a:pathLst>
          </a:custGeom>
          <a:ln w="9525">
            <a:solidFill>
              <a:srgbClr val="FFFFFF"/>
            </a:solidFill>
          </a:ln>
        </p:spPr>
        <p:txBody>
          <a:bodyPr wrap="square" lIns="0" tIns="0" rIns="0" bIns="0" rtlCol="0"/>
          <a:lstStyle/>
          <a:p>
            <a:endParaRPr sz="3200"/>
          </a:p>
        </p:txBody>
      </p:sp>
      <p:sp>
        <p:nvSpPr>
          <p:cNvPr id="40" name="object 40"/>
          <p:cNvSpPr txBox="1"/>
          <p:nvPr/>
        </p:nvSpPr>
        <p:spPr>
          <a:xfrm>
            <a:off x="868612" y="4711869"/>
            <a:ext cx="1391920" cy="427532"/>
          </a:xfrm>
          <a:prstGeom prst="rect">
            <a:avLst/>
          </a:prstGeom>
        </p:spPr>
        <p:txBody>
          <a:bodyPr vert="horz" wrap="square" lIns="0" tIns="16933" rIns="0" bIns="0" rtlCol="0">
            <a:spAutoFit/>
          </a:bodyPr>
          <a:lstStyle/>
          <a:p>
            <a:pPr marL="16933">
              <a:spcBef>
                <a:spcPts val="133"/>
              </a:spcBef>
            </a:pPr>
            <a:r>
              <a:rPr sz="2667" spc="-20" dirty="0">
                <a:latin typeface="微軟正黑體"/>
                <a:cs typeface="微軟正黑體"/>
              </a:rPr>
              <a:t>就業場所</a:t>
            </a:r>
            <a:endParaRPr sz="2667">
              <a:latin typeface="微軟正黑體"/>
              <a:cs typeface="微軟正黑體"/>
            </a:endParaRPr>
          </a:p>
        </p:txBody>
      </p:sp>
      <p:sp>
        <p:nvSpPr>
          <p:cNvPr id="41" name="object 41"/>
          <p:cNvSpPr txBox="1"/>
          <p:nvPr/>
        </p:nvSpPr>
        <p:spPr>
          <a:xfrm>
            <a:off x="7397495" y="4562450"/>
            <a:ext cx="1053253" cy="428387"/>
          </a:xfrm>
          <a:prstGeom prst="rect">
            <a:avLst/>
          </a:prstGeom>
        </p:spPr>
        <p:txBody>
          <a:bodyPr vert="horz" wrap="square" lIns="0" tIns="17780" rIns="0" bIns="0" rtlCol="0">
            <a:spAutoFit/>
          </a:bodyPr>
          <a:lstStyle/>
          <a:p>
            <a:pPr marL="16933">
              <a:spcBef>
                <a:spcPts val="140"/>
              </a:spcBef>
            </a:pPr>
            <a:r>
              <a:rPr sz="2667" spc="-27" dirty="0">
                <a:latin typeface="微軟正黑體"/>
                <a:cs typeface="微軟正黑體"/>
              </a:rPr>
              <a:t>工作者</a:t>
            </a:r>
            <a:endParaRPr sz="2667">
              <a:latin typeface="微軟正黑體"/>
              <a:cs typeface="微軟正黑體"/>
            </a:endParaRPr>
          </a:p>
        </p:txBody>
      </p:sp>
      <p:grpSp>
        <p:nvGrpSpPr>
          <p:cNvPr id="42" name="object 42"/>
          <p:cNvGrpSpPr/>
          <p:nvPr/>
        </p:nvGrpSpPr>
        <p:grpSpPr>
          <a:xfrm>
            <a:off x="7073722" y="2751285"/>
            <a:ext cx="2796540" cy="1802553"/>
            <a:chOff x="5305291" y="2063463"/>
            <a:chExt cx="2097405" cy="1351915"/>
          </a:xfrm>
        </p:grpSpPr>
        <p:pic>
          <p:nvPicPr>
            <p:cNvPr id="43" name="object 43"/>
            <p:cNvPicPr/>
            <p:nvPr/>
          </p:nvPicPr>
          <p:blipFill>
            <a:blip r:embed="rId21" cstate="print"/>
            <a:stretch>
              <a:fillRect/>
            </a:stretch>
          </p:blipFill>
          <p:spPr>
            <a:xfrm>
              <a:off x="5305291" y="2063463"/>
              <a:ext cx="1314873" cy="1351568"/>
            </a:xfrm>
            <a:prstGeom prst="rect">
              <a:avLst/>
            </a:prstGeom>
          </p:spPr>
        </p:pic>
        <p:pic>
          <p:nvPicPr>
            <p:cNvPr id="44" name="object 44"/>
            <p:cNvPicPr/>
            <p:nvPr/>
          </p:nvPicPr>
          <p:blipFill>
            <a:blip r:embed="rId22" cstate="print"/>
            <a:stretch>
              <a:fillRect/>
            </a:stretch>
          </p:blipFill>
          <p:spPr>
            <a:xfrm>
              <a:off x="6659880" y="2602991"/>
              <a:ext cx="742187" cy="480060"/>
            </a:xfrm>
            <a:prstGeom prst="rect">
              <a:avLst/>
            </a:prstGeom>
          </p:spPr>
        </p:pic>
        <p:pic>
          <p:nvPicPr>
            <p:cNvPr id="45" name="object 45"/>
            <p:cNvPicPr/>
            <p:nvPr/>
          </p:nvPicPr>
          <p:blipFill>
            <a:blip r:embed="rId20" cstate="print"/>
            <a:stretch>
              <a:fillRect/>
            </a:stretch>
          </p:blipFill>
          <p:spPr>
            <a:xfrm>
              <a:off x="6719823" y="2643631"/>
              <a:ext cx="622426" cy="360299"/>
            </a:xfrm>
            <a:prstGeom prst="rect">
              <a:avLst/>
            </a:prstGeom>
          </p:spPr>
        </p:pic>
      </p:grpSp>
      <p:sp>
        <p:nvSpPr>
          <p:cNvPr id="46" name="object 46"/>
          <p:cNvSpPr txBox="1"/>
          <p:nvPr/>
        </p:nvSpPr>
        <p:spPr>
          <a:xfrm>
            <a:off x="993783" y="6140839"/>
            <a:ext cx="981287" cy="590697"/>
          </a:xfrm>
          <a:prstGeom prst="rect">
            <a:avLst/>
          </a:prstGeom>
        </p:spPr>
        <p:txBody>
          <a:bodyPr vert="horz" wrap="square" lIns="0" tIns="16087" rIns="0" bIns="0" rtlCol="0">
            <a:spAutoFit/>
          </a:bodyPr>
          <a:lstStyle/>
          <a:p>
            <a:pPr marL="16933">
              <a:spcBef>
                <a:spcPts val="127"/>
              </a:spcBef>
            </a:pPr>
            <a:r>
              <a:rPr sz="3733" u="sng" spc="-47" dirty="0">
                <a:uFill>
                  <a:solidFill>
                    <a:srgbClr val="000000"/>
                  </a:solidFill>
                </a:uFill>
                <a:latin typeface="微軟正黑體"/>
                <a:cs typeface="微軟正黑體"/>
              </a:rPr>
              <a:t>地</a:t>
            </a:r>
            <a:r>
              <a:rPr sz="3733" u="sng" spc="-67" dirty="0">
                <a:uFill>
                  <a:solidFill>
                    <a:srgbClr val="000000"/>
                  </a:solidFill>
                </a:uFill>
                <a:latin typeface="微軟正黑體"/>
                <a:cs typeface="微軟正黑體"/>
              </a:rPr>
              <a:t>點</a:t>
            </a:r>
            <a:endParaRPr sz="3733">
              <a:latin typeface="微軟正黑體"/>
              <a:cs typeface="微軟正黑體"/>
            </a:endParaRPr>
          </a:p>
        </p:txBody>
      </p:sp>
      <p:sp>
        <p:nvSpPr>
          <p:cNvPr id="47" name="object 47"/>
          <p:cNvSpPr txBox="1"/>
          <p:nvPr/>
        </p:nvSpPr>
        <p:spPr>
          <a:xfrm>
            <a:off x="7432039" y="6142059"/>
            <a:ext cx="982133" cy="590697"/>
          </a:xfrm>
          <a:prstGeom prst="rect">
            <a:avLst/>
          </a:prstGeom>
        </p:spPr>
        <p:txBody>
          <a:bodyPr vert="horz" wrap="square" lIns="0" tIns="16087" rIns="0" bIns="0" rtlCol="0">
            <a:spAutoFit/>
          </a:bodyPr>
          <a:lstStyle/>
          <a:p>
            <a:pPr marL="16933">
              <a:spcBef>
                <a:spcPts val="127"/>
              </a:spcBef>
            </a:pPr>
            <a:r>
              <a:rPr sz="3733" u="sng" spc="-47" dirty="0">
                <a:uFill>
                  <a:solidFill>
                    <a:srgbClr val="000000"/>
                  </a:solidFill>
                </a:uFill>
                <a:latin typeface="微軟正黑體"/>
                <a:cs typeface="微軟正黑體"/>
              </a:rPr>
              <a:t>對</a:t>
            </a:r>
            <a:r>
              <a:rPr sz="3733" u="sng" spc="-67" dirty="0">
                <a:uFill>
                  <a:solidFill>
                    <a:srgbClr val="000000"/>
                  </a:solidFill>
                </a:uFill>
                <a:latin typeface="微軟正黑體"/>
                <a:cs typeface="微軟正黑體"/>
              </a:rPr>
              <a:t>象</a:t>
            </a:r>
            <a:endParaRPr sz="3733">
              <a:latin typeface="微軟正黑體"/>
              <a:cs typeface="微軟正黑體"/>
            </a:endParaRPr>
          </a:p>
        </p:txBody>
      </p:sp>
      <p:pic>
        <p:nvPicPr>
          <p:cNvPr id="48" name="object 48"/>
          <p:cNvPicPr/>
          <p:nvPr/>
        </p:nvPicPr>
        <p:blipFill>
          <a:blip r:embed="rId23" cstate="print"/>
          <a:stretch>
            <a:fillRect/>
          </a:stretch>
        </p:blipFill>
        <p:spPr>
          <a:xfrm>
            <a:off x="331876" y="2372868"/>
            <a:ext cx="2351869" cy="2351363"/>
          </a:xfrm>
          <a:prstGeom prst="rect">
            <a:avLst/>
          </a:prstGeom>
        </p:spPr>
      </p:pic>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B3.1</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職災案例</a:t>
            </a:r>
          </a:p>
        </p:txBody>
      </p:sp>
      <p:sp>
        <p:nvSpPr>
          <p:cNvPr id="8" name="object 8"/>
          <p:cNvSpPr txBox="1"/>
          <p:nvPr/>
        </p:nvSpPr>
        <p:spPr>
          <a:xfrm>
            <a:off x="478469" y="1444854"/>
            <a:ext cx="10658687" cy="1001983"/>
          </a:xfrm>
          <a:prstGeom prst="rect">
            <a:avLst/>
          </a:prstGeom>
        </p:spPr>
        <p:txBody>
          <a:bodyPr vert="horz" wrap="square" lIns="0" tIns="16933" rIns="0" bIns="0" rtlCol="0">
            <a:spAutoFit/>
          </a:bodyPr>
          <a:lstStyle/>
          <a:p>
            <a:pPr marL="443642" indent="-426709">
              <a:spcBef>
                <a:spcPts val="133"/>
              </a:spcBef>
              <a:buClr>
                <a:srgbClr val="C0504D"/>
              </a:buClr>
              <a:buSzPct val="60416"/>
              <a:buFont typeface="Wingdings"/>
              <a:buChar char=""/>
              <a:tabLst>
                <a:tab pos="442796" algn="l"/>
                <a:tab pos="443642" algn="l"/>
              </a:tabLst>
            </a:pPr>
            <a:r>
              <a:rPr sz="3200" spc="-13" dirty="0">
                <a:latin typeface="微軟正黑體"/>
                <a:cs typeface="微軟正黑體"/>
              </a:rPr>
              <a:t>職業災害是可以防止的，因為重大事故中有</a:t>
            </a:r>
            <a:r>
              <a:rPr sz="3200" b="1" spc="-13" dirty="0">
                <a:solidFill>
                  <a:srgbClr val="C00000"/>
                </a:solidFill>
                <a:latin typeface="微軟正黑體"/>
                <a:cs typeface="微軟正黑體"/>
              </a:rPr>
              <a:t>97%</a:t>
            </a:r>
            <a:r>
              <a:rPr sz="3200" spc="-27" dirty="0">
                <a:latin typeface="微軟正黑體"/>
                <a:cs typeface="微軟正黑體"/>
              </a:rPr>
              <a:t>發生的原</a:t>
            </a:r>
            <a:endParaRPr sz="3200">
              <a:latin typeface="微軟正黑體"/>
              <a:cs typeface="微軟正黑體"/>
            </a:endParaRPr>
          </a:p>
          <a:p>
            <a:pPr marL="443642"/>
            <a:r>
              <a:rPr sz="3200" spc="-7" dirty="0">
                <a:latin typeface="微軟正黑體"/>
                <a:cs typeface="微軟正黑體"/>
              </a:rPr>
              <a:t>因都是屬於可事前預防的。</a:t>
            </a:r>
            <a:endParaRPr sz="3200">
              <a:latin typeface="微軟正黑體"/>
              <a:cs typeface="微軟正黑體"/>
            </a:endParaRPr>
          </a:p>
        </p:txBody>
      </p:sp>
      <p:graphicFrame>
        <p:nvGraphicFramePr>
          <p:cNvPr id="9" name="object 9"/>
          <p:cNvGraphicFramePr>
            <a:graphicFrameLocks noGrp="1"/>
          </p:cNvGraphicFramePr>
          <p:nvPr/>
        </p:nvGraphicFramePr>
        <p:xfrm>
          <a:off x="364879" y="2844460"/>
          <a:ext cx="7180580" cy="3071707"/>
        </p:xfrm>
        <a:graphic>
          <a:graphicData uri="http://schemas.openxmlformats.org/drawingml/2006/table">
            <a:tbl>
              <a:tblPr firstRow="1" bandRow="1">
                <a:tableStyleId>{2D5ABB26-0587-4C30-8999-92F81FD0307C}</a:tableStyleId>
              </a:tblPr>
              <a:tblGrid>
                <a:gridCol w="5359400">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tblGrid>
              <a:tr h="767927">
                <a:tc gridSpan="2">
                  <a:txBody>
                    <a:bodyPr/>
                    <a:lstStyle/>
                    <a:p>
                      <a:pPr marL="91440">
                        <a:lnSpc>
                          <a:spcPct val="100000"/>
                        </a:lnSpc>
                        <a:spcBef>
                          <a:spcPts val="515"/>
                        </a:spcBef>
                      </a:pPr>
                      <a:r>
                        <a:rPr sz="3700" b="1" spc="-35" dirty="0">
                          <a:solidFill>
                            <a:srgbClr val="FFFFFF"/>
                          </a:solidFill>
                          <a:latin typeface="微軟正黑體"/>
                          <a:cs typeface="微軟正黑體"/>
                        </a:rPr>
                        <a:t>分析事故</a:t>
                      </a:r>
                      <a:r>
                        <a:rPr sz="3700" b="1" spc="-10" dirty="0">
                          <a:solidFill>
                            <a:srgbClr val="FFFFFF"/>
                          </a:solidFill>
                          <a:latin typeface="Arial"/>
                          <a:cs typeface="Arial"/>
                        </a:rPr>
                        <a:t>/</a:t>
                      </a:r>
                      <a:r>
                        <a:rPr sz="3700" b="1" spc="-35" dirty="0">
                          <a:solidFill>
                            <a:srgbClr val="FFFFFF"/>
                          </a:solidFill>
                          <a:latin typeface="微軟正黑體"/>
                          <a:cs typeface="微軟正黑體"/>
                        </a:rPr>
                        <a:t>災害的成</a:t>
                      </a:r>
                      <a:r>
                        <a:rPr sz="3700" b="1" spc="-60" dirty="0">
                          <a:solidFill>
                            <a:srgbClr val="FFFFFF"/>
                          </a:solidFill>
                          <a:latin typeface="微軟正黑體"/>
                          <a:cs typeface="微軟正黑體"/>
                        </a:rPr>
                        <a:t>因</a:t>
                      </a:r>
                      <a:endParaRPr sz="3700">
                        <a:latin typeface="微軟正黑體"/>
                        <a:cs typeface="微軟正黑體"/>
                      </a:endParaRPr>
                    </a:p>
                  </a:txBody>
                  <a:tcPr marL="0" marR="0" marT="87207"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0504D"/>
                    </a:solidFill>
                  </a:tcPr>
                </a:tc>
                <a:tc hMerge="1">
                  <a:txBody>
                    <a:bodyPr/>
                    <a:lstStyle/>
                    <a:p>
                      <a:endParaRPr/>
                    </a:p>
                  </a:txBody>
                  <a:tcPr marL="0" marR="0" marT="0" marB="0"/>
                </a:tc>
                <a:extLst>
                  <a:ext uri="{0D108BD9-81ED-4DB2-BD59-A6C34878D82A}">
                    <a16:rowId xmlns:a16="http://schemas.microsoft.com/office/drawing/2014/main" val="10000"/>
                  </a:ext>
                </a:extLst>
              </a:tr>
              <a:tr h="767927">
                <a:tc>
                  <a:txBody>
                    <a:bodyPr/>
                    <a:lstStyle/>
                    <a:p>
                      <a:pPr marL="91440">
                        <a:lnSpc>
                          <a:spcPct val="100000"/>
                        </a:lnSpc>
                        <a:spcBef>
                          <a:spcPts val="1015"/>
                        </a:spcBef>
                      </a:pPr>
                      <a:r>
                        <a:rPr sz="2700" b="1" spc="-10" dirty="0">
                          <a:latin typeface="微軟正黑體"/>
                          <a:cs typeface="微軟正黑體"/>
                        </a:rPr>
                        <a:t>怎麼做都無法避免（</a:t>
                      </a:r>
                      <a:r>
                        <a:rPr sz="2700" b="1" spc="-15" dirty="0">
                          <a:latin typeface="微軟正黑體"/>
                          <a:cs typeface="微軟正黑體"/>
                        </a:rPr>
                        <a:t>天災</a:t>
                      </a:r>
                      <a:r>
                        <a:rPr sz="2700" b="1" spc="-25" dirty="0">
                          <a:latin typeface="Arial"/>
                          <a:cs typeface="Arial"/>
                        </a:rPr>
                        <a:t>…</a:t>
                      </a:r>
                      <a:r>
                        <a:rPr sz="2700" b="1" spc="-25" dirty="0">
                          <a:latin typeface="微軟正黑體"/>
                          <a:cs typeface="微軟正黑體"/>
                        </a:rPr>
                        <a:t>）</a:t>
                      </a:r>
                      <a:endParaRPr sz="2700">
                        <a:latin typeface="微軟正黑體"/>
                        <a:cs typeface="微軟正黑體"/>
                      </a:endParaRPr>
                    </a:p>
                  </a:txBody>
                  <a:tcPr marL="0" marR="0" marT="17187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8D0D0"/>
                    </a:solidFill>
                  </a:tcPr>
                </a:tc>
                <a:tc>
                  <a:txBody>
                    <a:bodyPr/>
                    <a:lstStyle/>
                    <a:p>
                      <a:pPr marL="92075">
                        <a:lnSpc>
                          <a:spcPct val="100000"/>
                        </a:lnSpc>
                        <a:spcBef>
                          <a:spcPts val="1015"/>
                        </a:spcBef>
                      </a:pPr>
                      <a:r>
                        <a:rPr sz="2700" b="1" dirty="0">
                          <a:latin typeface="微軟正黑體"/>
                          <a:cs typeface="微軟正黑體"/>
                        </a:rPr>
                        <a:t>佔</a:t>
                      </a:r>
                      <a:r>
                        <a:rPr sz="2700" b="1" spc="-25" dirty="0">
                          <a:latin typeface="Arial"/>
                          <a:cs typeface="Arial"/>
                        </a:rPr>
                        <a:t>3%</a:t>
                      </a:r>
                      <a:endParaRPr sz="2700">
                        <a:latin typeface="Arial"/>
                        <a:cs typeface="Arial"/>
                      </a:endParaRPr>
                    </a:p>
                  </a:txBody>
                  <a:tcPr marL="0" marR="0" marT="17187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8D0D0"/>
                    </a:solidFill>
                  </a:tcPr>
                </a:tc>
                <a:extLst>
                  <a:ext uri="{0D108BD9-81ED-4DB2-BD59-A6C34878D82A}">
                    <a16:rowId xmlns:a16="http://schemas.microsoft.com/office/drawing/2014/main" val="10001"/>
                  </a:ext>
                </a:extLst>
              </a:tr>
              <a:tr h="767927">
                <a:tc>
                  <a:txBody>
                    <a:bodyPr/>
                    <a:lstStyle/>
                    <a:p>
                      <a:pPr marL="91440">
                        <a:lnSpc>
                          <a:spcPct val="100000"/>
                        </a:lnSpc>
                        <a:spcBef>
                          <a:spcPts val="1015"/>
                        </a:spcBef>
                      </a:pPr>
                      <a:r>
                        <a:rPr sz="2700" b="1" dirty="0">
                          <a:latin typeface="微軟正黑體"/>
                          <a:cs typeface="微軟正黑體"/>
                        </a:rPr>
                        <a:t>不安全狀態環境（</a:t>
                      </a:r>
                      <a:r>
                        <a:rPr sz="2700" b="1" spc="-5" dirty="0">
                          <a:latin typeface="微軟正黑體"/>
                          <a:cs typeface="微軟正黑體"/>
                        </a:rPr>
                        <a:t>設備不良</a:t>
                      </a:r>
                      <a:r>
                        <a:rPr sz="2700" b="1" spc="-50" dirty="0">
                          <a:latin typeface="微軟正黑體"/>
                          <a:cs typeface="微軟正黑體"/>
                        </a:rPr>
                        <a:t>）</a:t>
                      </a:r>
                      <a:endParaRPr sz="2700">
                        <a:latin typeface="微軟正黑體"/>
                        <a:cs typeface="微軟正黑體"/>
                      </a:endParaRPr>
                    </a:p>
                  </a:txBody>
                  <a:tcPr marL="0" marR="0" marT="1718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9E9"/>
                    </a:solidFill>
                  </a:tcPr>
                </a:tc>
                <a:tc>
                  <a:txBody>
                    <a:bodyPr/>
                    <a:lstStyle/>
                    <a:p>
                      <a:pPr marL="92075">
                        <a:lnSpc>
                          <a:spcPct val="100000"/>
                        </a:lnSpc>
                        <a:spcBef>
                          <a:spcPts val="1015"/>
                        </a:spcBef>
                      </a:pPr>
                      <a:r>
                        <a:rPr sz="2700" b="1" dirty="0">
                          <a:latin typeface="微軟正黑體"/>
                          <a:cs typeface="微軟正黑體"/>
                        </a:rPr>
                        <a:t>佔</a:t>
                      </a:r>
                      <a:r>
                        <a:rPr sz="2700" b="1" spc="-25" dirty="0">
                          <a:latin typeface="Arial"/>
                          <a:cs typeface="Arial"/>
                        </a:rPr>
                        <a:t>24%</a:t>
                      </a:r>
                      <a:endParaRPr sz="2700">
                        <a:latin typeface="Arial"/>
                        <a:cs typeface="Arial"/>
                      </a:endParaRPr>
                    </a:p>
                  </a:txBody>
                  <a:tcPr marL="0" marR="0" marT="1718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9E9"/>
                    </a:solidFill>
                  </a:tcPr>
                </a:tc>
                <a:extLst>
                  <a:ext uri="{0D108BD9-81ED-4DB2-BD59-A6C34878D82A}">
                    <a16:rowId xmlns:a16="http://schemas.microsoft.com/office/drawing/2014/main" val="10002"/>
                  </a:ext>
                </a:extLst>
              </a:tr>
              <a:tr h="767927">
                <a:tc>
                  <a:txBody>
                    <a:bodyPr/>
                    <a:lstStyle/>
                    <a:p>
                      <a:pPr marL="91440">
                        <a:lnSpc>
                          <a:spcPct val="100000"/>
                        </a:lnSpc>
                        <a:spcBef>
                          <a:spcPts val="1019"/>
                        </a:spcBef>
                      </a:pPr>
                      <a:r>
                        <a:rPr sz="2700" b="1" spc="-20" dirty="0">
                          <a:latin typeface="微軟正黑體"/>
                          <a:cs typeface="微軟正黑體"/>
                        </a:rPr>
                        <a:t>不安全行為</a:t>
                      </a:r>
                      <a:endParaRPr sz="2700">
                        <a:latin typeface="微軟正黑體"/>
                        <a:cs typeface="微軟正黑體"/>
                      </a:endParaRPr>
                    </a:p>
                  </a:txBody>
                  <a:tcPr marL="0" marR="0" marT="172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D0D0"/>
                    </a:solidFill>
                  </a:tcPr>
                </a:tc>
                <a:tc>
                  <a:txBody>
                    <a:bodyPr/>
                    <a:lstStyle/>
                    <a:p>
                      <a:pPr marL="92075">
                        <a:lnSpc>
                          <a:spcPct val="100000"/>
                        </a:lnSpc>
                        <a:spcBef>
                          <a:spcPts val="1019"/>
                        </a:spcBef>
                      </a:pPr>
                      <a:r>
                        <a:rPr sz="2700" b="1" dirty="0">
                          <a:latin typeface="微軟正黑體"/>
                          <a:cs typeface="微軟正黑體"/>
                        </a:rPr>
                        <a:t>佔</a:t>
                      </a:r>
                      <a:r>
                        <a:rPr sz="2700" b="1" dirty="0">
                          <a:solidFill>
                            <a:srgbClr val="C00000"/>
                          </a:solidFill>
                          <a:latin typeface="Arial"/>
                          <a:cs typeface="Arial"/>
                        </a:rPr>
                        <a:t>73</a:t>
                      </a:r>
                      <a:r>
                        <a:rPr sz="2700" b="1" spc="-35" dirty="0">
                          <a:solidFill>
                            <a:srgbClr val="C00000"/>
                          </a:solidFill>
                          <a:latin typeface="Arial"/>
                          <a:cs typeface="Arial"/>
                        </a:rPr>
                        <a:t> %</a:t>
                      </a:r>
                      <a:endParaRPr sz="2700">
                        <a:latin typeface="Arial"/>
                        <a:cs typeface="Arial"/>
                      </a:endParaRPr>
                    </a:p>
                  </a:txBody>
                  <a:tcPr marL="0" marR="0" marT="172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D0D0"/>
                    </a:solidFill>
                  </a:tcPr>
                </a:tc>
                <a:extLst>
                  <a:ext uri="{0D108BD9-81ED-4DB2-BD59-A6C34878D82A}">
                    <a16:rowId xmlns:a16="http://schemas.microsoft.com/office/drawing/2014/main" val="10003"/>
                  </a:ext>
                </a:extLst>
              </a:tr>
            </a:tbl>
          </a:graphicData>
        </a:graphic>
      </p:graphicFrame>
      <p:pic>
        <p:nvPicPr>
          <p:cNvPr id="10" name="object 10"/>
          <p:cNvPicPr/>
          <p:nvPr/>
        </p:nvPicPr>
        <p:blipFill>
          <a:blip r:embed="rId5" cstate="print"/>
          <a:stretch>
            <a:fillRect/>
          </a:stretch>
        </p:blipFill>
        <p:spPr>
          <a:xfrm>
            <a:off x="7786115" y="2372868"/>
            <a:ext cx="3878580" cy="4177792"/>
          </a:xfrm>
          <a:prstGeom prst="rect">
            <a:avLst/>
          </a:prstGeom>
        </p:spPr>
      </p:pic>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B3.2</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職業災害(他廠案例)</a:t>
            </a:r>
          </a:p>
        </p:txBody>
      </p:sp>
      <p:sp>
        <p:nvSpPr>
          <p:cNvPr id="8" name="object 8"/>
          <p:cNvSpPr txBox="1"/>
          <p:nvPr/>
        </p:nvSpPr>
        <p:spPr>
          <a:xfrm>
            <a:off x="248446" y="1259189"/>
            <a:ext cx="6613313" cy="5115459"/>
          </a:xfrm>
          <a:prstGeom prst="rect">
            <a:avLst/>
          </a:prstGeom>
        </p:spPr>
        <p:txBody>
          <a:bodyPr vert="horz" wrap="square" lIns="0" tIns="155785" rIns="0" bIns="0" rtlCol="0">
            <a:spAutoFit/>
          </a:bodyPr>
          <a:lstStyle/>
          <a:p>
            <a:pPr marL="443642" indent="-426709">
              <a:spcBef>
                <a:spcPts val="1225"/>
              </a:spcBef>
              <a:buClr>
                <a:srgbClr val="C0504D"/>
              </a:buClr>
              <a:buSzPct val="58928"/>
              <a:buFont typeface="Wingdings"/>
              <a:buChar char=""/>
              <a:tabLst>
                <a:tab pos="442796" algn="l"/>
                <a:tab pos="443642" algn="l"/>
              </a:tabLst>
            </a:pPr>
            <a:r>
              <a:rPr sz="3733" b="1" spc="-53" dirty="0">
                <a:latin typeface="微軟正黑體"/>
                <a:cs typeface="微軟正黑體"/>
              </a:rPr>
              <a:t>災害類型：被</a:t>
            </a:r>
            <a:r>
              <a:rPr sz="3733" b="1" spc="-67" dirty="0">
                <a:latin typeface="微軟正黑體"/>
                <a:cs typeface="微軟正黑體"/>
              </a:rPr>
              <a:t>夾</a:t>
            </a:r>
            <a:endParaRPr sz="3733">
              <a:latin typeface="微軟正黑體"/>
              <a:cs typeface="微軟正黑體"/>
            </a:endParaRPr>
          </a:p>
          <a:p>
            <a:pPr marL="861885" lvl="1" indent="-366598">
              <a:spcBef>
                <a:spcPts val="947"/>
              </a:spcBef>
              <a:buFont typeface="Wingdings"/>
              <a:buChar char=""/>
              <a:tabLst>
                <a:tab pos="862732" algn="l"/>
              </a:tabLst>
            </a:pPr>
            <a:r>
              <a:rPr sz="3200" b="1" spc="-27" dirty="0">
                <a:solidFill>
                  <a:srgbClr val="FF0000"/>
                </a:solidFill>
                <a:latin typeface="微軟正黑體"/>
                <a:cs typeface="微軟正黑體"/>
              </a:rPr>
              <a:t>發生經過：</a:t>
            </a:r>
            <a:endParaRPr sz="3200">
              <a:latin typeface="微軟正黑體"/>
              <a:cs typeface="微軟正黑體"/>
            </a:endParaRPr>
          </a:p>
          <a:p>
            <a:pPr marL="496134" marR="6773">
              <a:spcBef>
                <a:spcPts val="820"/>
              </a:spcBef>
            </a:pPr>
            <a:r>
              <a:rPr sz="2667" spc="-13" dirty="0">
                <a:latin typeface="微軟正黑體"/>
                <a:cs typeface="微軟正黑體"/>
              </a:rPr>
              <a:t>罹災者進行自動射出成型機之異常排除作</a:t>
            </a:r>
            <a:r>
              <a:rPr sz="2667" spc="-20" dirty="0">
                <a:latin typeface="微軟正黑體"/>
                <a:cs typeface="微軟正黑體"/>
              </a:rPr>
              <a:t>業前，未先執行停機斷電等動作， 致機台自動合模造成罹災害頭部夾擊致死。</a:t>
            </a:r>
            <a:endParaRPr sz="2667">
              <a:latin typeface="微軟正黑體"/>
              <a:cs typeface="微軟正黑體"/>
            </a:endParaRPr>
          </a:p>
          <a:p>
            <a:pPr marL="861885" lvl="1" indent="-366598">
              <a:spcBef>
                <a:spcPts val="780"/>
              </a:spcBef>
              <a:buFont typeface="Wingdings"/>
              <a:buChar char=""/>
              <a:tabLst>
                <a:tab pos="862732" algn="l"/>
              </a:tabLst>
            </a:pPr>
            <a:r>
              <a:rPr sz="3200" b="1" spc="-13" dirty="0">
                <a:solidFill>
                  <a:srgbClr val="FF0000"/>
                </a:solidFill>
                <a:latin typeface="微軟正黑體"/>
                <a:cs typeface="微軟正黑體"/>
              </a:rPr>
              <a:t>原因分析：</a:t>
            </a:r>
            <a:endParaRPr sz="3200">
              <a:latin typeface="微軟正黑體"/>
              <a:cs typeface="微軟正黑體"/>
            </a:endParaRPr>
          </a:p>
          <a:p>
            <a:pPr marL="845799" marR="320879" indent="-264153">
              <a:spcBef>
                <a:spcPts val="827"/>
              </a:spcBef>
              <a:buSzPct val="95000"/>
              <a:buAutoNum type="arabicPeriod"/>
              <a:tabLst>
                <a:tab pos="858499" algn="l"/>
              </a:tabLst>
            </a:pPr>
            <a:r>
              <a:rPr sz="2667" spc="-20" dirty="0">
                <a:latin typeface="微軟正黑體"/>
                <a:cs typeface="微軟正黑體"/>
              </a:rPr>
              <a:t>射出成型機之安全門未具有非關閉狀</a:t>
            </a:r>
            <a:r>
              <a:rPr sz="2667" spc="-13" dirty="0">
                <a:latin typeface="微軟正黑體"/>
                <a:cs typeface="微軟正黑體"/>
              </a:rPr>
              <a:t>態即無法起動機械之性能。</a:t>
            </a:r>
            <a:endParaRPr sz="2667">
              <a:latin typeface="微軟正黑體"/>
              <a:cs typeface="微軟正黑體"/>
            </a:endParaRPr>
          </a:p>
          <a:p>
            <a:pPr marL="845799" marR="320879" indent="-264153">
              <a:spcBef>
                <a:spcPts val="800"/>
              </a:spcBef>
              <a:buSzPct val="95000"/>
              <a:buAutoNum type="arabicPeriod"/>
              <a:tabLst>
                <a:tab pos="858499" algn="l"/>
              </a:tabLst>
            </a:pPr>
            <a:r>
              <a:rPr sz="2667" spc="-20" dirty="0">
                <a:latin typeface="微軟正黑體"/>
                <a:cs typeface="微軟正黑體"/>
              </a:rPr>
              <a:t>對於機械之調整有導致危害勞工之虞</a:t>
            </a:r>
            <a:r>
              <a:rPr sz="2667" spc="-13" dirty="0">
                <a:latin typeface="微軟正黑體"/>
                <a:cs typeface="微軟正黑體"/>
              </a:rPr>
              <a:t>者，未停止相關機械運轉。</a:t>
            </a:r>
            <a:endParaRPr sz="2667">
              <a:latin typeface="微軟正黑體"/>
              <a:cs typeface="微軟正黑體"/>
            </a:endParaRPr>
          </a:p>
        </p:txBody>
      </p:sp>
      <p:pic>
        <p:nvPicPr>
          <p:cNvPr id="9" name="object 9"/>
          <p:cNvPicPr/>
          <p:nvPr/>
        </p:nvPicPr>
        <p:blipFill>
          <a:blip r:embed="rId5" cstate="print"/>
          <a:stretch>
            <a:fillRect/>
          </a:stretch>
        </p:blipFill>
        <p:spPr>
          <a:xfrm>
            <a:off x="6804320" y="1425414"/>
            <a:ext cx="5201920" cy="4979924"/>
          </a:xfrm>
          <a:prstGeom prst="rect">
            <a:avLst/>
          </a:prstGeom>
        </p:spPr>
      </p:pic>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B3.2</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職業災害(他廠案例)</a:t>
            </a:r>
          </a:p>
        </p:txBody>
      </p:sp>
      <p:sp>
        <p:nvSpPr>
          <p:cNvPr id="8" name="object 8"/>
          <p:cNvSpPr txBox="1"/>
          <p:nvPr/>
        </p:nvSpPr>
        <p:spPr>
          <a:xfrm>
            <a:off x="248446" y="1259189"/>
            <a:ext cx="6397413" cy="4520424"/>
          </a:xfrm>
          <a:prstGeom prst="rect">
            <a:avLst/>
          </a:prstGeom>
        </p:spPr>
        <p:txBody>
          <a:bodyPr vert="horz" wrap="square" lIns="0" tIns="155785" rIns="0" bIns="0" rtlCol="0">
            <a:spAutoFit/>
          </a:bodyPr>
          <a:lstStyle/>
          <a:p>
            <a:pPr marL="443642" indent="-426709" algn="just">
              <a:spcBef>
                <a:spcPts val="1225"/>
              </a:spcBef>
              <a:buClr>
                <a:srgbClr val="C0504D"/>
              </a:buClr>
              <a:buSzPct val="58928"/>
              <a:buFont typeface="Wingdings"/>
              <a:buChar char=""/>
              <a:tabLst>
                <a:tab pos="443642" algn="l"/>
              </a:tabLst>
            </a:pPr>
            <a:r>
              <a:rPr sz="3733" b="1" spc="-53" dirty="0">
                <a:latin typeface="微軟正黑體"/>
                <a:cs typeface="微軟正黑體"/>
              </a:rPr>
              <a:t>災害類型：被</a:t>
            </a:r>
            <a:r>
              <a:rPr sz="3733" b="1" spc="-67" dirty="0">
                <a:latin typeface="微軟正黑體"/>
                <a:cs typeface="微軟正黑體"/>
              </a:rPr>
              <a:t>夾</a:t>
            </a:r>
            <a:endParaRPr sz="3733">
              <a:latin typeface="微軟正黑體"/>
              <a:cs typeface="微軟正黑體"/>
            </a:endParaRPr>
          </a:p>
          <a:p>
            <a:pPr marL="861885" lvl="1" indent="-366598" algn="just">
              <a:spcBef>
                <a:spcPts val="947"/>
              </a:spcBef>
              <a:buFont typeface="Wingdings"/>
              <a:buChar char=""/>
              <a:tabLst>
                <a:tab pos="862732" algn="l"/>
              </a:tabLst>
            </a:pPr>
            <a:r>
              <a:rPr sz="3200" b="1" spc="-27" dirty="0">
                <a:solidFill>
                  <a:srgbClr val="00AF50"/>
                </a:solidFill>
                <a:latin typeface="微軟正黑體"/>
                <a:cs typeface="微軟正黑體"/>
              </a:rPr>
              <a:t>改善對策：</a:t>
            </a:r>
            <a:endParaRPr sz="3200">
              <a:latin typeface="微軟正黑體"/>
              <a:cs typeface="微軟正黑體"/>
            </a:endParaRPr>
          </a:p>
          <a:p>
            <a:pPr marL="845799" marR="6773" indent="-264153" algn="just">
              <a:spcBef>
                <a:spcPts val="820"/>
              </a:spcBef>
              <a:buAutoNum type="arabicPeriod"/>
              <a:tabLst>
                <a:tab pos="942316" algn="l"/>
              </a:tabLst>
            </a:pPr>
            <a:r>
              <a:rPr sz="2667" spc="-20" dirty="0">
                <a:latin typeface="微軟正黑體"/>
                <a:cs typeface="微軟正黑體"/>
              </a:rPr>
              <a:t>射出成型機有危害勞工之虞者，應設</a:t>
            </a:r>
            <a:r>
              <a:rPr sz="2667" spc="-27" dirty="0">
                <a:latin typeface="微軟正黑體"/>
                <a:cs typeface="微軟正黑體"/>
              </a:rPr>
              <a:t>置安全門(非關閉狀態即無法起動機械之性能)、雙手操作式起動裝置或其他</a:t>
            </a:r>
            <a:r>
              <a:rPr sz="2667" spc="-13" dirty="0">
                <a:latin typeface="微軟正黑體"/>
                <a:cs typeface="微軟正黑體"/>
              </a:rPr>
              <a:t>安全裝置。</a:t>
            </a:r>
            <a:endParaRPr sz="2667">
              <a:latin typeface="微軟正黑體"/>
              <a:cs typeface="微軟正黑體"/>
            </a:endParaRPr>
          </a:p>
          <a:p>
            <a:pPr marL="845799" marR="104984" indent="-264153" algn="just">
              <a:spcBef>
                <a:spcPts val="1607"/>
              </a:spcBef>
              <a:buAutoNum type="arabicPeriod"/>
              <a:tabLst>
                <a:tab pos="858499" algn="l"/>
              </a:tabLst>
            </a:pPr>
            <a:r>
              <a:rPr sz="2667" spc="-20" dirty="0">
                <a:latin typeface="微軟正黑體"/>
                <a:cs typeface="微軟正黑體"/>
              </a:rPr>
              <a:t>對於機械之掃除、上油、檢查、修理或調整有導致危害勞工之虞者，應停止相關機械運轉及送料。</a:t>
            </a:r>
            <a:endParaRPr sz="2667">
              <a:latin typeface="微軟正黑體"/>
              <a:cs typeface="微軟正黑體"/>
            </a:endParaRPr>
          </a:p>
        </p:txBody>
      </p:sp>
      <p:pic>
        <p:nvPicPr>
          <p:cNvPr id="9" name="object 9"/>
          <p:cNvPicPr/>
          <p:nvPr/>
        </p:nvPicPr>
        <p:blipFill>
          <a:blip r:embed="rId5" cstate="print"/>
          <a:stretch>
            <a:fillRect/>
          </a:stretch>
        </p:blipFill>
        <p:spPr>
          <a:xfrm>
            <a:off x="7550349" y="1432807"/>
            <a:ext cx="4123039" cy="4958363"/>
          </a:xfrm>
          <a:prstGeom prst="rect">
            <a:avLst/>
          </a:prstGeom>
        </p:spPr>
      </p:pic>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B3.2</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職業災害(他廠案例)</a:t>
            </a:r>
          </a:p>
        </p:txBody>
      </p:sp>
      <p:sp>
        <p:nvSpPr>
          <p:cNvPr id="8" name="object 8"/>
          <p:cNvSpPr txBox="1"/>
          <p:nvPr/>
        </p:nvSpPr>
        <p:spPr>
          <a:xfrm>
            <a:off x="248445" y="1398625"/>
            <a:ext cx="6287347" cy="5205229"/>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災害類型：物體倒塌、崩</a:t>
            </a:r>
            <a:r>
              <a:rPr sz="3733" b="1" spc="-67" dirty="0">
                <a:latin typeface="微軟正黑體"/>
                <a:cs typeface="微軟正黑體"/>
              </a:rPr>
              <a:t>塌</a:t>
            </a:r>
            <a:endParaRPr sz="3733">
              <a:latin typeface="微軟正黑體"/>
              <a:cs typeface="微軟正黑體"/>
            </a:endParaRPr>
          </a:p>
          <a:p>
            <a:pPr marL="850032" lvl="1" indent="-366598" algn="just">
              <a:spcBef>
                <a:spcPts val="2693"/>
              </a:spcBef>
              <a:buFont typeface="Wingdings"/>
              <a:buChar char=""/>
              <a:tabLst>
                <a:tab pos="850879" algn="l"/>
              </a:tabLst>
            </a:pPr>
            <a:r>
              <a:rPr sz="3200" b="1" spc="-13" dirty="0">
                <a:solidFill>
                  <a:srgbClr val="FF0000"/>
                </a:solidFill>
                <a:latin typeface="微軟正黑體"/>
                <a:cs typeface="微軟正黑體"/>
              </a:rPr>
              <a:t>發生經過：</a:t>
            </a:r>
            <a:endParaRPr sz="3200">
              <a:latin typeface="微軟正黑體"/>
              <a:cs typeface="微軟正黑體"/>
            </a:endParaRPr>
          </a:p>
          <a:p>
            <a:pPr marL="484281" marR="25399" algn="just">
              <a:spcBef>
                <a:spcPts val="827"/>
              </a:spcBef>
            </a:pPr>
            <a:r>
              <a:rPr sz="2667" spc="-33" dirty="0">
                <a:latin typeface="微軟正黑體"/>
                <a:cs typeface="微軟正黑體"/>
              </a:rPr>
              <a:t>傷者葉員將射出成型機已推至定位尚放</a:t>
            </a:r>
            <a:r>
              <a:rPr sz="2667" spc="-20" dirty="0">
                <a:latin typeface="微軟正黑體"/>
                <a:cs typeface="微軟正黑體"/>
              </a:rPr>
              <a:t>置於滾輪上，誤判罹災者李員已經用千斤頂頂高機台便抽出滾輪，造成機台重</a:t>
            </a:r>
            <a:r>
              <a:rPr sz="2667" spc="-13" dirty="0">
                <a:latin typeface="微軟正黑體"/>
                <a:cs typeface="微軟正黑體"/>
              </a:rPr>
              <a:t>心不穩而傾倒。</a:t>
            </a:r>
            <a:endParaRPr sz="2667">
              <a:latin typeface="微軟正黑體"/>
              <a:cs typeface="微軟正黑體"/>
            </a:endParaRPr>
          </a:p>
          <a:p>
            <a:pPr marL="850032" lvl="1" indent="-366598">
              <a:spcBef>
                <a:spcPts val="780"/>
              </a:spcBef>
              <a:buFont typeface="Wingdings"/>
              <a:buChar char=""/>
              <a:tabLst>
                <a:tab pos="850879" algn="l"/>
              </a:tabLst>
            </a:pPr>
            <a:r>
              <a:rPr sz="3200" b="1" spc="-13" dirty="0">
                <a:solidFill>
                  <a:srgbClr val="FF0000"/>
                </a:solidFill>
                <a:latin typeface="微軟正黑體"/>
                <a:cs typeface="微軟正黑體"/>
              </a:rPr>
              <a:t>原因分析：</a:t>
            </a:r>
            <a:endParaRPr sz="3200">
              <a:latin typeface="微軟正黑體"/>
              <a:cs typeface="微軟正黑體"/>
            </a:endParaRPr>
          </a:p>
          <a:p>
            <a:pPr marL="845799" indent="-276853">
              <a:spcBef>
                <a:spcPts val="820"/>
              </a:spcBef>
              <a:buSzPct val="95000"/>
              <a:buAutoNum type="arabicPeriod"/>
              <a:tabLst>
                <a:tab pos="846646" algn="l"/>
              </a:tabLst>
            </a:pPr>
            <a:r>
              <a:rPr sz="2667" spc="-13" dirty="0">
                <a:latin typeface="微軟正黑體"/>
                <a:cs typeface="微軟正黑體"/>
              </a:rPr>
              <a:t>未實施勞工安全衛生教育訓練。</a:t>
            </a:r>
            <a:endParaRPr sz="2667">
              <a:latin typeface="微軟正黑體"/>
              <a:cs typeface="微軟正黑體"/>
            </a:endParaRPr>
          </a:p>
          <a:p>
            <a:pPr marL="833946" marR="6773" indent="-264153">
              <a:spcBef>
                <a:spcPts val="800"/>
              </a:spcBef>
              <a:buSzPct val="95000"/>
              <a:buAutoNum type="arabicPeriod"/>
              <a:tabLst>
                <a:tab pos="846646" algn="l"/>
              </a:tabLst>
            </a:pPr>
            <a:r>
              <a:rPr sz="2667" spc="-20" dirty="0">
                <a:latin typeface="微軟正黑體"/>
                <a:cs typeface="微軟正黑體"/>
              </a:rPr>
              <a:t>雇主未訂定適合其需要之安全衛生工</a:t>
            </a:r>
            <a:r>
              <a:rPr sz="2667" spc="-27" dirty="0">
                <a:latin typeface="微軟正黑體"/>
                <a:cs typeface="微軟正黑體"/>
              </a:rPr>
              <a:t>作守則</a:t>
            </a:r>
            <a:endParaRPr sz="2667">
              <a:latin typeface="微軟正黑體"/>
              <a:cs typeface="微軟正黑體"/>
            </a:endParaRPr>
          </a:p>
        </p:txBody>
      </p:sp>
      <p:pic>
        <p:nvPicPr>
          <p:cNvPr id="9" name="object 9"/>
          <p:cNvPicPr/>
          <p:nvPr/>
        </p:nvPicPr>
        <p:blipFill>
          <a:blip r:embed="rId5" cstate="print"/>
          <a:stretch>
            <a:fillRect/>
          </a:stretch>
        </p:blipFill>
        <p:spPr>
          <a:xfrm>
            <a:off x="6960108" y="1425402"/>
            <a:ext cx="5025305" cy="5186913"/>
          </a:xfrm>
          <a:prstGeom prst="rect">
            <a:avLst/>
          </a:prstGeom>
        </p:spPr>
      </p:pic>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B3.2</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職業災害(他廠案例)</a:t>
            </a:r>
          </a:p>
        </p:txBody>
      </p:sp>
      <p:sp>
        <p:nvSpPr>
          <p:cNvPr id="8" name="object 8"/>
          <p:cNvSpPr txBox="1"/>
          <p:nvPr/>
        </p:nvSpPr>
        <p:spPr>
          <a:xfrm>
            <a:off x="248445" y="1398625"/>
            <a:ext cx="6937587" cy="5410478"/>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災害類型：被</a:t>
            </a:r>
            <a:r>
              <a:rPr sz="3733" b="1" spc="-67" dirty="0">
                <a:latin typeface="微軟正黑體"/>
                <a:cs typeface="微軟正黑體"/>
              </a:rPr>
              <a:t>撞</a:t>
            </a:r>
            <a:endParaRPr sz="3733">
              <a:latin typeface="微軟正黑體"/>
              <a:cs typeface="微軟正黑體"/>
            </a:endParaRPr>
          </a:p>
          <a:p>
            <a:pPr marL="850032" lvl="1" indent="-366598">
              <a:spcBef>
                <a:spcPts val="2693"/>
              </a:spcBef>
              <a:buFont typeface="Wingdings"/>
              <a:buChar char=""/>
              <a:tabLst>
                <a:tab pos="850879" algn="l"/>
              </a:tabLst>
            </a:pPr>
            <a:r>
              <a:rPr sz="3200" b="1" spc="-13" dirty="0">
                <a:solidFill>
                  <a:srgbClr val="FF0000"/>
                </a:solidFill>
                <a:latin typeface="微軟正黑體"/>
                <a:cs typeface="微軟正黑體"/>
              </a:rPr>
              <a:t>發生經過：</a:t>
            </a:r>
            <a:endParaRPr sz="3200">
              <a:latin typeface="微軟正黑體"/>
              <a:cs typeface="微軟正黑體"/>
            </a:endParaRPr>
          </a:p>
          <a:p>
            <a:pPr marL="484281" marR="6773">
              <a:spcBef>
                <a:spcPts val="827"/>
              </a:spcBef>
            </a:pPr>
            <a:r>
              <a:rPr sz="2667" spc="-27" dirty="0">
                <a:latin typeface="微軟正黑體"/>
                <a:cs typeface="微軟正黑體"/>
              </a:rPr>
              <a:t>罹災者站立於堆高機前方欲進行取料作業，</a:t>
            </a:r>
            <a:r>
              <a:rPr sz="2667" spc="-20" dirty="0">
                <a:latin typeface="微軟正黑體"/>
                <a:cs typeface="微軟正黑體"/>
              </a:rPr>
              <a:t>遂指派未具作業資格人員駕駛堆高機指令配合，惟駕駛技術不熟致堆高機向前滑行造成</a:t>
            </a:r>
            <a:r>
              <a:rPr sz="2667" spc="-7" dirty="0">
                <a:latin typeface="微軟正黑體"/>
                <a:cs typeface="微軟正黑體"/>
              </a:rPr>
              <a:t>貨叉頂到罹災者胸口致死。</a:t>
            </a:r>
            <a:endParaRPr sz="2667">
              <a:latin typeface="微軟正黑體"/>
              <a:cs typeface="微軟正黑體"/>
            </a:endParaRPr>
          </a:p>
          <a:p>
            <a:pPr marL="850032" lvl="1" indent="-366598">
              <a:spcBef>
                <a:spcPts val="780"/>
              </a:spcBef>
              <a:buFont typeface="Wingdings"/>
              <a:buChar char=""/>
              <a:tabLst>
                <a:tab pos="850879" algn="l"/>
              </a:tabLst>
            </a:pPr>
            <a:r>
              <a:rPr sz="3200" b="1" spc="-13" dirty="0">
                <a:solidFill>
                  <a:srgbClr val="FF0000"/>
                </a:solidFill>
                <a:latin typeface="微軟正黑體"/>
                <a:cs typeface="微軟正黑體"/>
              </a:rPr>
              <a:t>原因分析：</a:t>
            </a:r>
            <a:endParaRPr sz="3200">
              <a:latin typeface="微軟正黑體"/>
              <a:cs typeface="微軟正黑體"/>
            </a:endParaRPr>
          </a:p>
          <a:p>
            <a:pPr marL="861885" indent="-285320">
              <a:spcBef>
                <a:spcPts val="20"/>
              </a:spcBef>
              <a:buSzPct val="95000"/>
              <a:buFont typeface="Arial"/>
              <a:buAutoNum type="arabicPeriod"/>
              <a:tabLst>
                <a:tab pos="862732" algn="l"/>
              </a:tabLst>
            </a:pPr>
            <a:r>
              <a:rPr sz="2667" spc="-20" dirty="0">
                <a:latin typeface="微軟正黑體"/>
                <a:cs typeface="微軟正黑體"/>
              </a:rPr>
              <a:t>未實施勞工安全衛生教育訓練。</a:t>
            </a:r>
            <a:endParaRPr sz="2667">
              <a:latin typeface="微軟正黑體"/>
              <a:cs typeface="微軟正黑體"/>
            </a:endParaRPr>
          </a:p>
          <a:p>
            <a:pPr marL="861885" indent="-285320">
              <a:buSzPct val="95000"/>
              <a:buFont typeface="Arial"/>
              <a:buAutoNum type="arabicPeriod"/>
              <a:tabLst>
                <a:tab pos="862732" algn="l"/>
              </a:tabLst>
            </a:pPr>
            <a:r>
              <a:rPr sz="2667" spc="-27" dirty="0">
                <a:latin typeface="微軟正黑體"/>
                <a:cs typeface="微軟正黑體"/>
              </a:rPr>
              <a:t>未訂定自動檢查計畫實施自動檢查。</a:t>
            </a:r>
            <a:endParaRPr sz="2667">
              <a:latin typeface="微軟正黑體"/>
              <a:cs typeface="微軟正黑體"/>
            </a:endParaRPr>
          </a:p>
          <a:p>
            <a:pPr marL="861885" indent="-285320">
              <a:spcBef>
                <a:spcPts val="7"/>
              </a:spcBef>
              <a:buSzPct val="95000"/>
              <a:buFont typeface="Arial"/>
              <a:buAutoNum type="arabicPeriod"/>
              <a:tabLst>
                <a:tab pos="862732" algn="l"/>
              </a:tabLst>
            </a:pPr>
            <a:r>
              <a:rPr sz="2667" spc="-27" dirty="0">
                <a:latin typeface="微軟正黑體"/>
                <a:cs typeface="微軟正黑體"/>
              </a:rPr>
              <a:t>堆高機操作人員未接受接受特殊作業</a:t>
            </a:r>
            <a:endParaRPr sz="2667">
              <a:latin typeface="微軟正黑體"/>
              <a:cs typeface="微軟正黑體"/>
            </a:endParaRPr>
          </a:p>
          <a:p>
            <a:pPr marL="833946"/>
            <a:r>
              <a:rPr sz="2667" spc="-13" dirty="0">
                <a:latin typeface="微軟正黑體"/>
                <a:cs typeface="微軟正黑體"/>
              </a:rPr>
              <a:t>安全衛生教育訓練</a:t>
            </a:r>
            <a:endParaRPr sz="2667">
              <a:latin typeface="微軟正黑體"/>
              <a:cs typeface="微軟正黑體"/>
            </a:endParaRPr>
          </a:p>
        </p:txBody>
      </p:sp>
      <p:pic>
        <p:nvPicPr>
          <p:cNvPr id="9" name="object 9"/>
          <p:cNvPicPr/>
          <p:nvPr/>
        </p:nvPicPr>
        <p:blipFill>
          <a:blip r:embed="rId5" cstate="print"/>
          <a:stretch>
            <a:fillRect/>
          </a:stretch>
        </p:blipFill>
        <p:spPr>
          <a:xfrm>
            <a:off x="7152131" y="2276804"/>
            <a:ext cx="4926244" cy="4224528"/>
          </a:xfrm>
          <a:prstGeom prst="rect">
            <a:avLst/>
          </a:prstGeom>
        </p:spPr>
      </p:pic>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B3.2</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職業災害(他廠案例)</a:t>
            </a:r>
          </a:p>
        </p:txBody>
      </p:sp>
      <p:sp>
        <p:nvSpPr>
          <p:cNvPr id="8" name="object 8"/>
          <p:cNvSpPr txBox="1"/>
          <p:nvPr/>
        </p:nvSpPr>
        <p:spPr>
          <a:xfrm>
            <a:off x="248445" y="1068943"/>
            <a:ext cx="7902787" cy="4096785"/>
          </a:xfrm>
          <a:prstGeom prst="rect">
            <a:avLst/>
          </a:prstGeom>
        </p:spPr>
        <p:txBody>
          <a:bodyPr vert="horz" wrap="square" lIns="0" tIns="346287" rIns="0" bIns="0" rtlCol="0">
            <a:spAutoFit/>
          </a:bodyPr>
          <a:lstStyle/>
          <a:p>
            <a:pPr marL="443642" indent="-426709">
              <a:spcBef>
                <a:spcPts val="2727"/>
              </a:spcBef>
              <a:buClr>
                <a:srgbClr val="C0504D"/>
              </a:buClr>
              <a:buSzPct val="58928"/>
              <a:buFont typeface="Wingdings"/>
              <a:buChar char=""/>
              <a:tabLst>
                <a:tab pos="442796" algn="l"/>
                <a:tab pos="443642" algn="l"/>
              </a:tabLst>
            </a:pPr>
            <a:r>
              <a:rPr sz="3733" b="1" spc="-53" dirty="0">
                <a:latin typeface="微軟正黑體"/>
                <a:cs typeface="微軟正黑體"/>
              </a:rPr>
              <a:t>災害案例宣導：感電防</a:t>
            </a:r>
            <a:r>
              <a:rPr sz="3733" b="1" spc="-67" dirty="0">
                <a:latin typeface="微軟正黑體"/>
                <a:cs typeface="微軟正黑體"/>
              </a:rPr>
              <a:t>止</a:t>
            </a:r>
            <a:endParaRPr sz="3733">
              <a:latin typeface="微軟正黑體"/>
              <a:cs typeface="微軟正黑體"/>
            </a:endParaRPr>
          </a:p>
          <a:p>
            <a:pPr marL="899984" lvl="1" indent="-427556">
              <a:spcBef>
                <a:spcPts val="1667"/>
              </a:spcBef>
              <a:buClr>
                <a:srgbClr val="EC7C30"/>
              </a:buClr>
              <a:buSzPct val="58333"/>
              <a:buFont typeface="Wingdings"/>
              <a:buChar char=""/>
              <a:tabLst>
                <a:tab pos="899984" algn="l"/>
                <a:tab pos="900831" algn="l"/>
              </a:tabLst>
            </a:pPr>
            <a:r>
              <a:rPr b="1" spc="-7" dirty="0">
                <a:latin typeface="微軟正黑體"/>
                <a:cs typeface="微軟正黑體"/>
              </a:rPr>
              <a:t>非職權範圍，不得擅自操作各項電氣設備。</a:t>
            </a:r>
            <a:endParaRPr>
              <a:latin typeface="微軟正黑體"/>
              <a:cs typeface="微軟正黑體"/>
            </a:endParaRPr>
          </a:p>
          <a:p>
            <a:pPr marL="930463" lvl="1" indent="-458035">
              <a:buClr>
                <a:srgbClr val="C55A11"/>
              </a:buClr>
              <a:buSzPct val="66666"/>
              <a:buFont typeface="Wingdings"/>
              <a:buChar char=""/>
              <a:tabLst>
                <a:tab pos="930463" algn="l"/>
                <a:tab pos="931310" algn="l"/>
              </a:tabLst>
            </a:pPr>
            <a:r>
              <a:rPr b="1" spc="-7" dirty="0">
                <a:latin typeface="微軟正黑體"/>
                <a:cs typeface="微軟正黑體"/>
              </a:rPr>
              <a:t>不得擅自打開電氣箱護板或接用電氣箱電源。</a:t>
            </a:r>
            <a:endParaRPr>
              <a:latin typeface="微軟正黑體"/>
              <a:cs typeface="微軟正黑體"/>
            </a:endParaRPr>
          </a:p>
          <a:p>
            <a:pPr marL="930463" lvl="1" indent="-458035">
              <a:spcBef>
                <a:spcPts val="7"/>
              </a:spcBef>
              <a:buClr>
                <a:srgbClr val="C55A11"/>
              </a:buClr>
              <a:buSzPct val="66666"/>
              <a:buFont typeface="Wingdings"/>
              <a:buChar char=""/>
              <a:tabLst>
                <a:tab pos="930463" algn="l"/>
                <a:tab pos="931310" algn="l"/>
              </a:tabLst>
            </a:pPr>
            <a:r>
              <a:rPr b="1" spc="-7" dirty="0">
                <a:latin typeface="微軟正黑體"/>
                <a:cs typeface="微軟正黑體"/>
              </a:rPr>
              <a:t>不得過負載使用電氣設備。</a:t>
            </a:r>
            <a:endParaRPr>
              <a:latin typeface="微軟正黑體"/>
              <a:cs typeface="微軟正黑體"/>
            </a:endParaRPr>
          </a:p>
          <a:p>
            <a:pPr marL="930463" lvl="1" indent="-458035">
              <a:buClr>
                <a:srgbClr val="C55A11"/>
              </a:buClr>
              <a:buSzPct val="66666"/>
              <a:buFont typeface="Wingdings"/>
              <a:buChar char=""/>
              <a:tabLst>
                <a:tab pos="930463" algn="l"/>
                <a:tab pos="931310" algn="l"/>
              </a:tabLst>
            </a:pPr>
            <a:r>
              <a:rPr b="1" spc="-7" dirty="0">
                <a:latin typeface="微軟正黑體"/>
                <a:cs typeface="微軟正黑體"/>
              </a:rPr>
              <a:t>電氣接地，電氣設備加裝漏電斷路器。</a:t>
            </a:r>
            <a:endParaRPr>
              <a:latin typeface="微軟正黑體"/>
              <a:cs typeface="微軟正黑體"/>
            </a:endParaRPr>
          </a:p>
          <a:p>
            <a:pPr marL="930463" lvl="1" indent="-458035">
              <a:buClr>
                <a:srgbClr val="C55A11"/>
              </a:buClr>
              <a:buSzPct val="66666"/>
              <a:buFont typeface="Wingdings"/>
              <a:buChar char=""/>
              <a:tabLst>
                <a:tab pos="930463" algn="l"/>
                <a:tab pos="931310" algn="l"/>
              </a:tabLst>
            </a:pPr>
            <a:r>
              <a:rPr b="1" spc="-7" dirty="0">
                <a:latin typeface="微軟正黑體"/>
                <a:cs typeface="微軟正黑體"/>
              </a:rPr>
              <a:t>潮溼的手不得直接碰觸電氣設備。</a:t>
            </a:r>
            <a:endParaRPr>
              <a:latin typeface="微軟正黑體"/>
              <a:cs typeface="微軟正黑體"/>
            </a:endParaRPr>
          </a:p>
          <a:p>
            <a:pPr marL="930463" lvl="1" indent="-458035">
              <a:buClr>
                <a:srgbClr val="C55A11"/>
              </a:buClr>
              <a:buSzPct val="66666"/>
              <a:buFont typeface="Wingdings"/>
              <a:buChar char=""/>
              <a:tabLst>
                <a:tab pos="930463" algn="l"/>
                <a:tab pos="931310" algn="l"/>
              </a:tabLst>
            </a:pPr>
            <a:r>
              <a:rPr b="1" dirty="0">
                <a:latin typeface="微軟正黑體"/>
                <a:cs typeface="微軟正黑體"/>
              </a:rPr>
              <a:t>電氣設備故障修理時：</a:t>
            </a:r>
            <a:r>
              <a:rPr dirty="0">
                <a:latin typeface="微軟正黑體"/>
                <a:cs typeface="微軟正黑體"/>
              </a:rPr>
              <a:t>1</a:t>
            </a:r>
            <a:r>
              <a:rPr spc="-7" dirty="0">
                <a:latin typeface="微軟正黑體"/>
                <a:cs typeface="微軟正黑體"/>
              </a:rPr>
              <a:t>.機械修理中要懸掛標示牌。</a:t>
            </a:r>
            <a:endParaRPr>
              <a:latin typeface="微軟正黑體"/>
              <a:cs typeface="微軟正黑體"/>
            </a:endParaRPr>
          </a:p>
          <a:p>
            <a:pPr marL="4304346" lvl="2" indent="-248914">
              <a:buSzPct val="94444"/>
              <a:buAutoNum type="arabicPeriod" startAt="2"/>
              <a:tabLst>
                <a:tab pos="4305192" algn="l"/>
              </a:tabLst>
            </a:pPr>
            <a:r>
              <a:rPr spc="-20" dirty="0">
                <a:latin typeface="微軟正黑體"/>
                <a:cs typeface="微軟正黑體"/>
              </a:rPr>
              <a:t>確認電源開關是否關好。</a:t>
            </a:r>
            <a:endParaRPr>
              <a:latin typeface="微軟正黑體"/>
              <a:cs typeface="微軟正黑體"/>
            </a:endParaRPr>
          </a:p>
          <a:p>
            <a:pPr marL="4304346" lvl="2" indent="-248914">
              <a:buSzPct val="94444"/>
              <a:buAutoNum type="arabicPeriod" startAt="2"/>
              <a:tabLst>
                <a:tab pos="4305192" algn="l"/>
              </a:tabLst>
            </a:pPr>
            <a:r>
              <a:rPr spc="-7" dirty="0">
                <a:latin typeface="微軟正黑體"/>
                <a:cs typeface="微軟正黑體"/>
              </a:rPr>
              <a:t>非相關人員，禁止操作。</a:t>
            </a:r>
            <a:endParaRPr>
              <a:latin typeface="微軟正黑體"/>
              <a:cs typeface="微軟正黑體"/>
            </a:endParaRPr>
          </a:p>
        </p:txBody>
      </p:sp>
      <p:sp>
        <p:nvSpPr>
          <p:cNvPr id="9" name="object 9"/>
          <p:cNvSpPr txBox="1"/>
          <p:nvPr/>
        </p:nvSpPr>
        <p:spPr>
          <a:xfrm>
            <a:off x="705239" y="5106144"/>
            <a:ext cx="11103187" cy="1125094"/>
          </a:xfrm>
          <a:prstGeom prst="rect">
            <a:avLst/>
          </a:prstGeom>
        </p:spPr>
        <p:txBody>
          <a:bodyPr vert="horz" wrap="square" lIns="0" tIns="16933" rIns="0" bIns="0" rtlCol="0">
            <a:spAutoFit/>
          </a:bodyPr>
          <a:lstStyle/>
          <a:p>
            <a:pPr marL="474121" indent="-457189">
              <a:spcBef>
                <a:spcPts val="133"/>
              </a:spcBef>
              <a:buClr>
                <a:srgbClr val="C55A11"/>
              </a:buClr>
              <a:buSzPct val="66666"/>
              <a:buFont typeface="Wingdings"/>
              <a:buChar char=""/>
              <a:tabLst>
                <a:tab pos="473275" algn="l"/>
                <a:tab pos="474121" algn="l"/>
              </a:tabLst>
            </a:pPr>
            <a:r>
              <a:rPr b="1" dirty="0">
                <a:latin typeface="微軟正黑體"/>
                <a:cs typeface="微軟正黑體"/>
              </a:rPr>
              <a:t>感電時之處理：</a:t>
            </a:r>
            <a:r>
              <a:rPr dirty="0">
                <a:latin typeface="微軟正黑體"/>
                <a:cs typeface="微軟正黑體"/>
              </a:rPr>
              <a:t>1</a:t>
            </a:r>
            <a:r>
              <a:rPr spc="-7" dirty="0">
                <a:latin typeface="微軟正黑體"/>
                <a:cs typeface="微軟正黑體"/>
              </a:rPr>
              <a:t>.先關掉電源，儘速通知主管。</a:t>
            </a:r>
            <a:endParaRPr>
              <a:latin typeface="微軟正黑體"/>
              <a:cs typeface="微軟正黑體"/>
            </a:endParaRPr>
          </a:p>
          <a:p>
            <a:pPr marL="2855735" lvl="1" indent="-248914">
              <a:buSzPct val="94444"/>
              <a:buAutoNum type="arabicPeriod" startAt="2"/>
              <a:tabLst>
                <a:tab pos="2856582" algn="l"/>
              </a:tabLst>
            </a:pPr>
            <a:r>
              <a:rPr spc="-7" dirty="0">
                <a:latin typeface="微軟正黑體"/>
                <a:cs typeface="微軟正黑體"/>
              </a:rPr>
              <a:t>若無法關掉電源時，可用乾木材、竹棒等將電源及被害者隔開</a:t>
            </a:r>
            <a:endParaRPr>
              <a:latin typeface="微軟正黑體"/>
              <a:cs typeface="微軟正黑體"/>
            </a:endParaRPr>
          </a:p>
          <a:p>
            <a:pPr marL="2855735" lvl="1" indent="-248914">
              <a:buSzPct val="94444"/>
              <a:buAutoNum type="arabicPeriod" startAt="2"/>
              <a:tabLst>
                <a:tab pos="2856582" algn="l"/>
              </a:tabLst>
            </a:pPr>
            <a:r>
              <a:rPr spc="-27" dirty="0">
                <a:latin typeface="微軟正黑體"/>
                <a:cs typeface="微軟正黑體"/>
              </a:rPr>
              <a:t>急救送醫。</a:t>
            </a:r>
            <a:endParaRPr>
              <a:latin typeface="微軟正黑體"/>
              <a:cs typeface="微軟正黑體"/>
            </a:endParaRPr>
          </a:p>
        </p:txBody>
      </p:sp>
      <p:pic>
        <p:nvPicPr>
          <p:cNvPr id="10" name="object 10"/>
          <p:cNvPicPr/>
          <p:nvPr/>
        </p:nvPicPr>
        <p:blipFill>
          <a:blip r:embed="rId5" cstate="print"/>
          <a:stretch>
            <a:fillRect/>
          </a:stretch>
        </p:blipFill>
        <p:spPr>
          <a:xfrm>
            <a:off x="8844109" y="1389040"/>
            <a:ext cx="3075432" cy="1843701"/>
          </a:xfrm>
          <a:prstGeom prst="rect">
            <a:avLst/>
          </a:prstGeom>
        </p:spPr>
      </p:pic>
      <p:sp>
        <p:nvSpPr>
          <p:cNvPr id="11" name="object 11"/>
          <p:cNvSpPr txBox="1"/>
          <p:nvPr/>
        </p:nvSpPr>
        <p:spPr>
          <a:xfrm>
            <a:off x="9911079" y="2769717"/>
            <a:ext cx="1856740" cy="386430"/>
          </a:xfrm>
          <a:prstGeom prst="rect">
            <a:avLst/>
          </a:prstGeom>
        </p:spPr>
        <p:txBody>
          <a:bodyPr vert="horz" wrap="square" lIns="0" tIns="16933" rIns="0" bIns="0" rtlCol="0">
            <a:spAutoFit/>
          </a:bodyPr>
          <a:lstStyle/>
          <a:p>
            <a:pPr marL="16933">
              <a:spcBef>
                <a:spcPts val="133"/>
              </a:spcBef>
            </a:pPr>
            <a:r>
              <a:rPr b="1" dirty="0">
                <a:latin typeface="微軟正黑體"/>
                <a:cs typeface="微軟正黑體"/>
              </a:rPr>
              <a:t>power</a:t>
            </a:r>
            <a:r>
              <a:rPr b="1" spc="-40" dirty="0">
                <a:latin typeface="微軟正黑體"/>
                <a:cs typeface="微軟正黑體"/>
              </a:rPr>
              <a:t> </a:t>
            </a:r>
            <a:r>
              <a:rPr b="1" spc="-13" dirty="0">
                <a:latin typeface="微軟正黑體"/>
                <a:cs typeface="微軟正黑體"/>
              </a:rPr>
              <a:t>panel</a:t>
            </a:r>
            <a:endParaRPr>
              <a:latin typeface="微軟正黑體"/>
              <a:cs typeface="微軟正黑體"/>
            </a:endParaRPr>
          </a:p>
        </p:txBody>
      </p:sp>
      <p:grpSp>
        <p:nvGrpSpPr>
          <p:cNvPr id="12" name="object 12"/>
          <p:cNvGrpSpPr/>
          <p:nvPr/>
        </p:nvGrpSpPr>
        <p:grpSpPr>
          <a:xfrm>
            <a:off x="8268378" y="3308925"/>
            <a:ext cx="3598333" cy="1920240"/>
            <a:chOff x="6201283" y="2481694"/>
            <a:chExt cx="2698750" cy="1440180"/>
          </a:xfrm>
        </p:grpSpPr>
        <p:pic>
          <p:nvPicPr>
            <p:cNvPr id="13" name="object 13"/>
            <p:cNvPicPr/>
            <p:nvPr/>
          </p:nvPicPr>
          <p:blipFill>
            <a:blip r:embed="rId6" cstate="print"/>
            <a:stretch>
              <a:fillRect/>
            </a:stretch>
          </p:blipFill>
          <p:spPr>
            <a:xfrm>
              <a:off x="6777355" y="2481694"/>
              <a:ext cx="2122678" cy="1394587"/>
            </a:xfrm>
            <a:prstGeom prst="rect">
              <a:avLst/>
            </a:prstGeom>
          </p:spPr>
        </p:pic>
        <p:pic>
          <p:nvPicPr>
            <p:cNvPr id="14" name="object 14"/>
            <p:cNvPicPr/>
            <p:nvPr/>
          </p:nvPicPr>
          <p:blipFill>
            <a:blip r:embed="rId7" cstate="print"/>
            <a:stretch>
              <a:fillRect/>
            </a:stretch>
          </p:blipFill>
          <p:spPr>
            <a:xfrm>
              <a:off x="6201283" y="2913646"/>
              <a:ext cx="1008113" cy="1007897"/>
            </a:xfrm>
            <a:prstGeom prst="rect">
              <a:avLst/>
            </a:prstGeom>
          </p:spPr>
        </p:pic>
      </p:gr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B3.2</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職業災害(他廠案例)</a:t>
            </a:r>
          </a:p>
        </p:txBody>
      </p:sp>
      <p:sp>
        <p:nvSpPr>
          <p:cNvPr id="8" name="object 8"/>
          <p:cNvSpPr txBox="1"/>
          <p:nvPr/>
        </p:nvSpPr>
        <p:spPr>
          <a:xfrm>
            <a:off x="248445" y="1398626"/>
            <a:ext cx="5669280" cy="590697"/>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災害案例宣導：用電安</a:t>
            </a:r>
            <a:r>
              <a:rPr sz="3733" b="1" spc="-67" dirty="0">
                <a:latin typeface="微軟正黑體"/>
                <a:cs typeface="微軟正黑體"/>
              </a:rPr>
              <a:t>全</a:t>
            </a:r>
            <a:endParaRPr sz="3733">
              <a:latin typeface="微軟正黑體"/>
              <a:cs typeface="微軟正黑體"/>
            </a:endParaRPr>
          </a:p>
        </p:txBody>
      </p:sp>
      <p:grpSp>
        <p:nvGrpSpPr>
          <p:cNvPr id="9" name="object 9"/>
          <p:cNvGrpSpPr/>
          <p:nvPr/>
        </p:nvGrpSpPr>
        <p:grpSpPr>
          <a:xfrm>
            <a:off x="4563866" y="840570"/>
            <a:ext cx="7493847" cy="3653367"/>
            <a:chOff x="3422899" y="630427"/>
            <a:chExt cx="5620385" cy="2740025"/>
          </a:xfrm>
        </p:grpSpPr>
        <p:pic>
          <p:nvPicPr>
            <p:cNvPr id="10" name="object 10"/>
            <p:cNvPicPr/>
            <p:nvPr/>
          </p:nvPicPr>
          <p:blipFill>
            <a:blip r:embed="rId5" cstate="print"/>
            <a:stretch>
              <a:fillRect/>
            </a:stretch>
          </p:blipFill>
          <p:spPr>
            <a:xfrm>
              <a:off x="7515711" y="630427"/>
              <a:ext cx="1349002" cy="1512951"/>
            </a:xfrm>
            <a:prstGeom prst="rect">
              <a:avLst/>
            </a:prstGeom>
          </p:spPr>
        </p:pic>
        <p:pic>
          <p:nvPicPr>
            <p:cNvPr id="11" name="object 11"/>
            <p:cNvPicPr/>
            <p:nvPr/>
          </p:nvPicPr>
          <p:blipFill>
            <a:blip r:embed="rId6" cstate="print"/>
            <a:stretch>
              <a:fillRect/>
            </a:stretch>
          </p:blipFill>
          <p:spPr>
            <a:xfrm>
              <a:off x="3422899" y="2214372"/>
              <a:ext cx="1598684" cy="1074419"/>
            </a:xfrm>
            <a:prstGeom prst="rect">
              <a:avLst/>
            </a:prstGeom>
          </p:spPr>
        </p:pic>
        <p:sp>
          <p:nvSpPr>
            <p:cNvPr id="12" name="object 12"/>
            <p:cNvSpPr/>
            <p:nvPr/>
          </p:nvSpPr>
          <p:spPr>
            <a:xfrm>
              <a:off x="5004942" y="2139759"/>
              <a:ext cx="4031615" cy="1224280"/>
            </a:xfrm>
            <a:custGeom>
              <a:avLst/>
              <a:gdLst/>
              <a:ahLst/>
              <a:cxnLst/>
              <a:rect l="l" t="t" r="r" b="b"/>
              <a:pathLst>
                <a:path w="4031615" h="1224279">
                  <a:moveTo>
                    <a:pt x="4031615" y="0"/>
                  </a:moveTo>
                  <a:lnTo>
                    <a:pt x="0" y="0"/>
                  </a:lnTo>
                  <a:lnTo>
                    <a:pt x="0" y="1223962"/>
                  </a:lnTo>
                  <a:lnTo>
                    <a:pt x="4031615" y="1223962"/>
                  </a:lnTo>
                  <a:lnTo>
                    <a:pt x="4031615" y="0"/>
                  </a:lnTo>
                  <a:close/>
                </a:path>
              </a:pathLst>
            </a:custGeom>
            <a:solidFill>
              <a:srgbClr val="FAE4D5"/>
            </a:solidFill>
          </p:spPr>
          <p:txBody>
            <a:bodyPr wrap="square" lIns="0" tIns="0" rIns="0" bIns="0" rtlCol="0"/>
            <a:lstStyle/>
            <a:p>
              <a:endParaRPr sz="3200"/>
            </a:p>
          </p:txBody>
        </p:sp>
        <p:sp>
          <p:nvSpPr>
            <p:cNvPr id="13" name="object 13"/>
            <p:cNvSpPr/>
            <p:nvPr/>
          </p:nvSpPr>
          <p:spPr>
            <a:xfrm>
              <a:off x="5004942" y="2139759"/>
              <a:ext cx="4031615" cy="1224280"/>
            </a:xfrm>
            <a:custGeom>
              <a:avLst/>
              <a:gdLst/>
              <a:ahLst/>
              <a:cxnLst/>
              <a:rect l="l" t="t" r="r" b="b"/>
              <a:pathLst>
                <a:path w="4031615" h="1224279">
                  <a:moveTo>
                    <a:pt x="0" y="1223962"/>
                  </a:moveTo>
                  <a:lnTo>
                    <a:pt x="4031615" y="1223962"/>
                  </a:lnTo>
                  <a:lnTo>
                    <a:pt x="4031615" y="0"/>
                  </a:lnTo>
                  <a:lnTo>
                    <a:pt x="0" y="0"/>
                  </a:lnTo>
                  <a:lnTo>
                    <a:pt x="0" y="1223962"/>
                  </a:lnTo>
                  <a:close/>
                </a:path>
              </a:pathLst>
            </a:custGeom>
            <a:ln w="12700">
              <a:solidFill>
                <a:srgbClr val="FAE4D5"/>
              </a:solidFill>
            </a:ln>
          </p:spPr>
          <p:txBody>
            <a:bodyPr wrap="square" lIns="0" tIns="0" rIns="0" bIns="0" rtlCol="0"/>
            <a:lstStyle/>
            <a:p>
              <a:endParaRPr sz="3200"/>
            </a:p>
          </p:txBody>
        </p:sp>
      </p:grpSp>
      <p:pic>
        <p:nvPicPr>
          <p:cNvPr id="14" name="object 14"/>
          <p:cNvPicPr/>
          <p:nvPr/>
        </p:nvPicPr>
        <p:blipFill>
          <a:blip r:embed="rId7" cstate="print"/>
          <a:stretch>
            <a:fillRect/>
          </a:stretch>
        </p:blipFill>
        <p:spPr>
          <a:xfrm>
            <a:off x="816441" y="2044700"/>
            <a:ext cx="2207599" cy="1337733"/>
          </a:xfrm>
          <a:prstGeom prst="rect">
            <a:avLst/>
          </a:prstGeom>
        </p:spPr>
      </p:pic>
      <p:grpSp>
        <p:nvGrpSpPr>
          <p:cNvPr id="15" name="object 15"/>
          <p:cNvGrpSpPr/>
          <p:nvPr/>
        </p:nvGrpSpPr>
        <p:grpSpPr>
          <a:xfrm>
            <a:off x="134299" y="4407416"/>
            <a:ext cx="3953933" cy="2390985"/>
            <a:chOff x="100724" y="3305561"/>
            <a:chExt cx="2965450" cy="1793239"/>
          </a:xfrm>
        </p:grpSpPr>
        <p:pic>
          <p:nvPicPr>
            <p:cNvPr id="16" name="object 16"/>
            <p:cNvPicPr/>
            <p:nvPr/>
          </p:nvPicPr>
          <p:blipFill>
            <a:blip r:embed="rId8" cstate="print"/>
            <a:stretch>
              <a:fillRect/>
            </a:stretch>
          </p:blipFill>
          <p:spPr>
            <a:xfrm>
              <a:off x="830584" y="3305561"/>
              <a:ext cx="1505702" cy="1208520"/>
            </a:xfrm>
            <a:prstGeom prst="rect">
              <a:avLst/>
            </a:prstGeom>
          </p:spPr>
        </p:pic>
        <p:sp>
          <p:nvSpPr>
            <p:cNvPr id="17" name="object 17"/>
            <p:cNvSpPr/>
            <p:nvPr/>
          </p:nvSpPr>
          <p:spPr>
            <a:xfrm>
              <a:off x="107074" y="4470504"/>
              <a:ext cx="2952750" cy="621665"/>
            </a:xfrm>
            <a:custGeom>
              <a:avLst/>
              <a:gdLst/>
              <a:ahLst/>
              <a:cxnLst/>
              <a:rect l="l" t="t" r="r" b="b"/>
              <a:pathLst>
                <a:path w="2952750" h="621664">
                  <a:moveTo>
                    <a:pt x="2952750" y="0"/>
                  </a:moveTo>
                  <a:lnTo>
                    <a:pt x="0" y="0"/>
                  </a:lnTo>
                  <a:lnTo>
                    <a:pt x="0" y="621525"/>
                  </a:lnTo>
                  <a:lnTo>
                    <a:pt x="2952750" y="621525"/>
                  </a:lnTo>
                  <a:lnTo>
                    <a:pt x="2952750" y="0"/>
                  </a:lnTo>
                  <a:close/>
                </a:path>
              </a:pathLst>
            </a:custGeom>
            <a:solidFill>
              <a:srgbClr val="FAE4D5"/>
            </a:solidFill>
          </p:spPr>
          <p:txBody>
            <a:bodyPr wrap="square" lIns="0" tIns="0" rIns="0" bIns="0" rtlCol="0"/>
            <a:lstStyle/>
            <a:p>
              <a:endParaRPr sz="3200"/>
            </a:p>
          </p:txBody>
        </p:sp>
        <p:sp>
          <p:nvSpPr>
            <p:cNvPr id="18" name="object 18"/>
            <p:cNvSpPr/>
            <p:nvPr/>
          </p:nvSpPr>
          <p:spPr>
            <a:xfrm>
              <a:off x="107074" y="4470504"/>
              <a:ext cx="2952750" cy="621665"/>
            </a:xfrm>
            <a:custGeom>
              <a:avLst/>
              <a:gdLst/>
              <a:ahLst/>
              <a:cxnLst/>
              <a:rect l="l" t="t" r="r" b="b"/>
              <a:pathLst>
                <a:path w="2952750" h="621664">
                  <a:moveTo>
                    <a:pt x="0" y="621525"/>
                  </a:moveTo>
                  <a:lnTo>
                    <a:pt x="2952750" y="621525"/>
                  </a:lnTo>
                  <a:lnTo>
                    <a:pt x="2952750" y="0"/>
                  </a:lnTo>
                  <a:lnTo>
                    <a:pt x="0" y="0"/>
                  </a:lnTo>
                  <a:lnTo>
                    <a:pt x="0" y="621525"/>
                  </a:lnTo>
                  <a:close/>
                </a:path>
              </a:pathLst>
            </a:custGeom>
            <a:ln w="12700">
              <a:solidFill>
                <a:srgbClr val="FAE4D5"/>
              </a:solidFill>
            </a:ln>
          </p:spPr>
          <p:txBody>
            <a:bodyPr wrap="square" lIns="0" tIns="0" rIns="0" bIns="0" rtlCol="0"/>
            <a:lstStyle/>
            <a:p>
              <a:endParaRPr sz="3200"/>
            </a:p>
          </p:txBody>
        </p:sp>
      </p:grpSp>
      <p:pic>
        <p:nvPicPr>
          <p:cNvPr id="19" name="object 19"/>
          <p:cNvPicPr/>
          <p:nvPr/>
        </p:nvPicPr>
        <p:blipFill>
          <a:blip r:embed="rId9" cstate="print"/>
          <a:stretch>
            <a:fillRect/>
          </a:stretch>
        </p:blipFill>
        <p:spPr>
          <a:xfrm>
            <a:off x="8949606" y="4570260"/>
            <a:ext cx="3002957" cy="2219113"/>
          </a:xfrm>
          <a:prstGeom prst="rect">
            <a:avLst/>
          </a:prstGeom>
        </p:spPr>
      </p:pic>
      <p:sp>
        <p:nvSpPr>
          <p:cNvPr id="20" name="object 20"/>
          <p:cNvSpPr txBox="1"/>
          <p:nvPr/>
        </p:nvSpPr>
        <p:spPr>
          <a:xfrm>
            <a:off x="4454990" y="2023228"/>
            <a:ext cx="5490633" cy="530059"/>
          </a:xfrm>
          <a:prstGeom prst="rect">
            <a:avLst/>
          </a:prstGeom>
          <a:solidFill>
            <a:srgbClr val="FAE4D5"/>
          </a:solidFill>
        </p:spPr>
        <p:txBody>
          <a:bodyPr vert="horz" wrap="square" lIns="0" tIns="159173" rIns="0" bIns="0" rtlCol="0">
            <a:spAutoFit/>
          </a:bodyPr>
          <a:lstStyle/>
          <a:p>
            <a:pPr marL="131230">
              <a:spcBef>
                <a:spcPts val="1253"/>
              </a:spcBef>
            </a:pPr>
            <a:r>
              <a:rPr spc="-7" dirty="0">
                <a:latin typeface="微軟正黑體"/>
                <a:cs typeface="微軟正黑體"/>
              </a:rPr>
              <a:t>電氣插座若有鬆脫應立即跟主管反應。</a:t>
            </a:r>
            <a:endParaRPr>
              <a:latin typeface="微軟正黑體"/>
              <a:cs typeface="微軟正黑體"/>
            </a:endParaRPr>
          </a:p>
        </p:txBody>
      </p:sp>
      <p:grpSp>
        <p:nvGrpSpPr>
          <p:cNvPr id="21" name="object 21"/>
          <p:cNvGrpSpPr/>
          <p:nvPr/>
        </p:nvGrpSpPr>
        <p:grpSpPr>
          <a:xfrm>
            <a:off x="134872" y="3475583"/>
            <a:ext cx="3953933" cy="826347"/>
            <a:chOff x="101154" y="2606687"/>
            <a:chExt cx="2965450" cy="619760"/>
          </a:xfrm>
        </p:grpSpPr>
        <p:sp>
          <p:nvSpPr>
            <p:cNvPr id="22" name="object 22"/>
            <p:cNvSpPr/>
            <p:nvPr/>
          </p:nvSpPr>
          <p:spPr>
            <a:xfrm>
              <a:off x="107504" y="2613037"/>
              <a:ext cx="2952750" cy="607060"/>
            </a:xfrm>
            <a:custGeom>
              <a:avLst/>
              <a:gdLst/>
              <a:ahLst/>
              <a:cxnLst/>
              <a:rect l="l" t="t" r="r" b="b"/>
              <a:pathLst>
                <a:path w="2952750" h="607060">
                  <a:moveTo>
                    <a:pt x="2952750" y="0"/>
                  </a:moveTo>
                  <a:lnTo>
                    <a:pt x="0" y="0"/>
                  </a:lnTo>
                  <a:lnTo>
                    <a:pt x="0" y="606793"/>
                  </a:lnTo>
                  <a:lnTo>
                    <a:pt x="2952750" y="606793"/>
                  </a:lnTo>
                  <a:lnTo>
                    <a:pt x="2952750" y="0"/>
                  </a:lnTo>
                  <a:close/>
                </a:path>
              </a:pathLst>
            </a:custGeom>
            <a:solidFill>
              <a:srgbClr val="FAE4D5"/>
            </a:solidFill>
          </p:spPr>
          <p:txBody>
            <a:bodyPr wrap="square" lIns="0" tIns="0" rIns="0" bIns="0" rtlCol="0"/>
            <a:lstStyle/>
            <a:p>
              <a:endParaRPr sz="3200"/>
            </a:p>
          </p:txBody>
        </p:sp>
        <p:sp>
          <p:nvSpPr>
            <p:cNvPr id="23" name="object 23"/>
            <p:cNvSpPr/>
            <p:nvPr/>
          </p:nvSpPr>
          <p:spPr>
            <a:xfrm>
              <a:off x="107504" y="2613037"/>
              <a:ext cx="2952750" cy="607060"/>
            </a:xfrm>
            <a:custGeom>
              <a:avLst/>
              <a:gdLst/>
              <a:ahLst/>
              <a:cxnLst/>
              <a:rect l="l" t="t" r="r" b="b"/>
              <a:pathLst>
                <a:path w="2952750" h="607060">
                  <a:moveTo>
                    <a:pt x="0" y="606793"/>
                  </a:moveTo>
                  <a:lnTo>
                    <a:pt x="2952750" y="606793"/>
                  </a:lnTo>
                  <a:lnTo>
                    <a:pt x="2952750" y="0"/>
                  </a:lnTo>
                  <a:lnTo>
                    <a:pt x="0" y="0"/>
                  </a:lnTo>
                  <a:lnTo>
                    <a:pt x="0" y="606793"/>
                  </a:lnTo>
                  <a:close/>
                </a:path>
              </a:pathLst>
            </a:custGeom>
            <a:ln w="12700">
              <a:solidFill>
                <a:srgbClr val="FAE4D5"/>
              </a:solidFill>
            </a:ln>
          </p:spPr>
          <p:txBody>
            <a:bodyPr wrap="square" lIns="0" tIns="0" rIns="0" bIns="0" rtlCol="0"/>
            <a:lstStyle/>
            <a:p>
              <a:endParaRPr sz="3200"/>
            </a:p>
          </p:txBody>
        </p:sp>
      </p:grpSp>
      <p:sp>
        <p:nvSpPr>
          <p:cNvPr id="24" name="object 24"/>
          <p:cNvSpPr txBox="1"/>
          <p:nvPr/>
        </p:nvSpPr>
        <p:spPr>
          <a:xfrm>
            <a:off x="248445" y="3498764"/>
            <a:ext cx="3691467" cy="755762"/>
          </a:xfrm>
          <a:prstGeom prst="rect">
            <a:avLst/>
          </a:prstGeom>
        </p:spPr>
        <p:txBody>
          <a:bodyPr vert="horz" wrap="square" lIns="0" tIns="16933" rIns="0" bIns="0" rtlCol="0">
            <a:spAutoFit/>
          </a:bodyPr>
          <a:lstStyle/>
          <a:p>
            <a:pPr marL="16933" marR="6773">
              <a:spcBef>
                <a:spcPts val="133"/>
              </a:spcBef>
            </a:pPr>
            <a:r>
              <a:rPr spc="-7" dirty="0">
                <a:latin typeface="微軟正黑體"/>
                <a:cs typeface="微軟正黑體"/>
              </a:rPr>
              <a:t>不可僅拉電線，容易造成電</a:t>
            </a:r>
            <a:r>
              <a:rPr spc="-13" dirty="0">
                <a:latin typeface="微軟正黑體"/>
                <a:cs typeface="微軟正黑體"/>
              </a:rPr>
              <a:t>線內部銅線斷裂。</a:t>
            </a:r>
            <a:endParaRPr>
              <a:latin typeface="微軟正黑體"/>
              <a:cs typeface="微軟正黑體"/>
            </a:endParaRPr>
          </a:p>
        </p:txBody>
      </p:sp>
      <p:sp>
        <p:nvSpPr>
          <p:cNvPr id="25" name="object 25"/>
          <p:cNvSpPr txBox="1"/>
          <p:nvPr/>
        </p:nvSpPr>
        <p:spPr>
          <a:xfrm>
            <a:off x="6779261" y="2913210"/>
            <a:ext cx="4911513" cy="1494426"/>
          </a:xfrm>
          <a:prstGeom prst="rect">
            <a:avLst/>
          </a:prstGeom>
        </p:spPr>
        <p:txBody>
          <a:bodyPr vert="horz" wrap="square" lIns="0" tIns="16933" rIns="0" bIns="0" rtlCol="0">
            <a:spAutoFit/>
          </a:bodyPr>
          <a:lstStyle/>
          <a:p>
            <a:pPr marL="16933" marR="6773" algn="just">
              <a:spcBef>
                <a:spcPts val="133"/>
              </a:spcBef>
            </a:pPr>
            <a:r>
              <a:rPr spc="-7" dirty="0">
                <a:latin typeface="微軟正黑體"/>
                <a:cs typeface="微軟正黑體"/>
              </a:rPr>
              <a:t>電線內部銅線部分斷裂稱為半斷線，</a:t>
            </a:r>
            <a:r>
              <a:rPr dirty="0">
                <a:latin typeface="微軟正黑體"/>
                <a:cs typeface="微軟正黑體"/>
              </a:rPr>
              <a:t>當電流流過</a:t>
            </a:r>
            <a:r>
              <a:rPr dirty="0">
                <a:solidFill>
                  <a:srgbClr val="C00000"/>
                </a:solidFill>
                <a:latin typeface="微軟正黑體"/>
                <a:cs typeface="微軟正黑體"/>
              </a:rPr>
              <a:t>半斷線</a:t>
            </a:r>
            <a:r>
              <a:rPr spc="-13" dirty="0">
                <a:latin typeface="微軟正黑體"/>
                <a:cs typeface="微軟正黑體"/>
              </a:rPr>
              <a:t>時，因電路突燃變</a:t>
            </a:r>
            <a:r>
              <a:rPr dirty="0">
                <a:latin typeface="微軟正黑體"/>
                <a:cs typeface="微軟正黑體"/>
              </a:rPr>
              <a:t>窄，</a:t>
            </a:r>
            <a:r>
              <a:rPr spc="-7" dirty="0">
                <a:solidFill>
                  <a:srgbClr val="C00000"/>
                </a:solidFill>
                <a:latin typeface="微軟正黑體"/>
                <a:cs typeface="微軟正黑體"/>
              </a:rPr>
              <a:t>造成過負荷而產生高熱，可能引</a:t>
            </a:r>
            <a:r>
              <a:rPr spc="-27" dirty="0">
                <a:solidFill>
                  <a:srgbClr val="C00000"/>
                </a:solidFill>
                <a:latin typeface="微軟正黑體"/>
                <a:cs typeface="微軟正黑體"/>
              </a:rPr>
              <a:t>起電氣火災。</a:t>
            </a:r>
            <a:endParaRPr>
              <a:latin typeface="微軟正黑體"/>
              <a:cs typeface="微軟正黑體"/>
            </a:endParaRPr>
          </a:p>
        </p:txBody>
      </p:sp>
      <p:sp>
        <p:nvSpPr>
          <p:cNvPr id="26" name="object 26"/>
          <p:cNvSpPr txBox="1"/>
          <p:nvPr/>
        </p:nvSpPr>
        <p:spPr>
          <a:xfrm>
            <a:off x="247632" y="5985595"/>
            <a:ext cx="3693160" cy="755762"/>
          </a:xfrm>
          <a:prstGeom prst="rect">
            <a:avLst/>
          </a:prstGeom>
        </p:spPr>
        <p:txBody>
          <a:bodyPr vert="horz" wrap="square" lIns="0" tIns="16933" rIns="0" bIns="0" rtlCol="0">
            <a:spAutoFit/>
          </a:bodyPr>
          <a:lstStyle/>
          <a:p>
            <a:pPr marL="16933">
              <a:spcBef>
                <a:spcPts val="133"/>
              </a:spcBef>
            </a:pPr>
            <a:r>
              <a:rPr spc="-20" dirty="0">
                <a:latin typeface="微軟正黑體"/>
                <a:cs typeface="微軟正黑體"/>
              </a:rPr>
              <a:t>延長線不可壓重物下方，會</a:t>
            </a:r>
            <a:endParaRPr>
              <a:latin typeface="微軟正黑體"/>
              <a:cs typeface="微軟正黑體"/>
            </a:endParaRPr>
          </a:p>
          <a:p>
            <a:pPr marL="16933"/>
            <a:r>
              <a:rPr dirty="0">
                <a:latin typeface="微軟正黑體"/>
                <a:cs typeface="微軟正黑體"/>
              </a:rPr>
              <a:t>產生</a:t>
            </a:r>
            <a:r>
              <a:rPr dirty="0">
                <a:solidFill>
                  <a:srgbClr val="C00000"/>
                </a:solidFill>
                <a:latin typeface="微軟正黑體"/>
                <a:cs typeface="微軟正黑體"/>
              </a:rPr>
              <a:t>半斷線</a:t>
            </a:r>
            <a:r>
              <a:rPr spc="-27" dirty="0">
                <a:latin typeface="微軟正黑體"/>
                <a:cs typeface="微軟正黑體"/>
              </a:rPr>
              <a:t>危險。</a:t>
            </a:r>
            <a:endParaRPr>
              <a:latin typeface="微軟正黑體"/>
              <a:cs typeface="微軟正黑體"/>
            </a:endParaRPr>
          </a:p>
        </p:txBody>
      </p:sp>
      <p:sp>
        <p:nvSpPr>
          <p:cNvPr id="27" name="object 27"/>
          <p:cNvSpPr txBox="1"/>
          <p:nvPr/>
        </p:nvSpPr>
        <p:spPr>
          <a:xfrm>
            <a:off x="4227576" y="5204681"/>
            <a:ext cx="4661747" cy="972916"/>
          </a:xfrm>
          <a:prstGeom prst="rect">
            <a:avLst/>
          </a:prstGeom>
          <a:solidFill>
            <a:srgbClr val="FAE4D5"/>
          </a:solidFill>
        </p:spPr>
        <p:txBody>
          <a:bodyPr vert="horz" wrap="square" lIns="0" tIns="231987" rIns="0" bIns="0" rtlCol="0">
            <a:spAutoFit/>
          </a:bodyPr>
          <a:lstStyle/>
          <a:p>
            <a:pPr marL="130383" marR="251454">
              <a:spcBef>
                <a:spcPts val="1827"/>
              </a:spcBef>
            </a:pPr>
            <a:r>
              <a:rPr dirty="0">
                <a:latin typeface="微軟正黑體"/>
                <a:cs typeface="微軟正黑體"/>
              </a:rPr>
              <a:t>使用中之延長線或插座若有發</a:t>
            </a:r>
            <a:r>
              <a:rPr spc="-67" dirty="0">
                <a:latin typeface="微軟正黑體"/>
                <a:cs typeface="微軟正黑體"/>
              </a:rPr>
              <a:t>🗎</a:t>
            </a:r>
            <a:r>
              <a:rPr spc="-7" dirty="0">
                <a:latin typeface="微軟正黑體"/>
                <a:cs typeface="微軟正黑體"/>
              </a:rPr>
              <a:t>或異味產生，應立即停止使用。</a:t>
            </a:r>
            <a:endParaRPr>
              <a:latin typeface="微軟正黑體"/>
              <a:cs typeface="微軟正黑體"/>
            </a:endParaRP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a:spLocks noGrp="1"/>
          </p:cNvSpPr>
          <p:nvPr>
            <p:ph type="title"/>
          </p:nvPr>
        </p:nvSpPr>
        <p:spPr>
          <a:xfrm>
            <a:off x="1" y="387931"/>
            <a:ext cx="1799167" cy="905312"/>
          </a:xfrm>
          <a:prstGeom prst="rect">
            <a:avLst/>
          </a:prstGeom>
          <a:ln w="9525">
            <a:solidFill>
              <a:srgbClr val="BD4A47"/>
            </a:solidFill>
          </a:ln>
        </p:spPr>
        <p:txBody>
          <a:bodyPr vert="horz" wrap="square" lIns="0" tIns="83820" rIns="0" bIns="0" numCol="1" rtlCol="0" anchor="ctr" anchorCtr="0" compatLnSpc="1">
            <a:prstTxWarp prst="textNoShape">
              <a:avLst/>
            </a:prstTxWarp>
            <a:spAutoFit/>
          </a:bodyPr>
          <a:lstStyle/>
          <a:p>
            <a:pPr marL="154936">
              <a:spcBef>
                <a:spcPts val="660"/>
              </a:spcBef>
            </a:pPr>
            <a:r>
              <a:rPr sz="5333" spc="-27" dirty="0">
                <a:solidFill>
                  <a:srgbClr val="FFFFFF"/>
                </a:solidFill>
                <a:latin typeface="Microsoft YaHei"/>
                <a:cs typeface="Microsoft YaHei"/>
              </a:rPr>
              <a:t>B3.3</a:t>
            </a:r>
            <a:endParaRPr sz="5333">
              <a:latin typeface="Microsoft YaHei"/>
              <a:cs typeface="Microsoft YaHei"/>
            </a:endParaRPr>
          </a:p>
        </p:txBody>
      </p:sp>
      <p:sp>
        <p:nvSpPr>
          <p:cNvPr id="7" name="object 7"/>
          <p:cNvSpPr txBox="1"/>
          <p:nvPr/>
        </p:nvSpPr>
        <p:spPr>
          <a:xfrm>
            <a:off x="1904492" y="360274"/>
            <a:ext cx="1017693" cy="613053"/>
          </a:xfrm>
          <a:prstGeom prst="rect">
            <a:avLst/>
          </a:prstGeom>
        </p:spPr>
        <p:txBody>
          <a:bodyPr vert="horz" wrap="square" lIns="0" tIns="17780" rIns="0" bIns="0" rtlCol="0">
            <a:spAutoFit/>
          </a:bodyPr>
          <a:lstStyle/>
          <a:p>
            <a:pPr marL="16933">
              <a:spcBef>
                <a:spcPts val="140"/>
              </a:spcBef>
            </a:pPr>
            <a:r>
              <a:rPr sz="3867" b="1" spc="-40" dirty="0">
                <a:solidFill>
                  <a:srgbClr val="006FC0"/>
                </a:solidFill>
                <a:latin typeface="標楷體"/>
                <a:cs typeface="標楷體"/>
              </a:rPr>
              <a:t>急救</a:t>
            </a:r>
            <a:endParaRPr sz="3867">
              <a:latin typeface="標楷體"/>
              <a:cs typeface="標楷體"/>
            </a:endParaRPr>
          </a:p>
        </p:txBody>
      </p:sp>
      <p:sp>
        <p:nvSpPr>
          <p:cNvPr id="8" name="object 8"/>
          <p:cNvSpPr txBox="1"/>
          <p:nvPr/>
        </p:nvSpPr>
        <p:spPr>
          <a:xfrm>
            <a:off x="248445" y="1398625"/>
            <a:ext cx="7594600" cy="4412256"/>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急救人</a:t>
            </a:r>
            <a:r>
              <a:rPr sz="3733" b="1" spc="-67" dirty="0">
                <a:latin typeface="微軟正黑體"/>
                <a:cs typeface="微軟正黑體"/>
              </a:rPr>
              <a:t>員</a:t>
            </a:r>
            <a:endParaRPr sz="3733">
              <a:latin typeface="微軟正黑體"/>
              <a:cs typeface="微軟正黑體"/>
            </a:endParaRPr>
          </a:p>
          <a:p>
            <a:pPr marL="666310" lvl="1" indent="-458882">
              <a:spcBef>
                <a:spcPts val="2987"/>
              </a:spcBef>
              <a:buFont typeface="Wingdings"/>
              <a:buChar char=""/>
              <a:tabLst>
                <a:tab pos="667157" algn="l"/>
              </a:tabLst>
            </a:pPr>
            <a:r>
              <a:rPr sz="3200" spc="-20" dirty="0">
                <a:latin typeface="微軟正黑體"/>
                <a:cs typeface="微軟正黑體"/>
              </a:rPr>
              <a:t>每一輪班次應至少置一人。</a:t>
            </a:r>
            <a:endParaRPr sz="3200">
              <a:latin typeface="微軟正黑體"/>
              <a:cs typeface="微軟正黑體"/>
            </a:endParaRPr>
          </a:p>
          <a:p>
            <a:pPr marL="666310" lvl="1" indent="-458882">
              <a:spcBef>
                <a:spcPts val="3800"/>
              </a:spcBef>
              <a:buFont typeface="Wingdings"/>
              <a:buChar char=""/>
              <a:tabLst>
                <a:tab pos="667157" algn="l"/>
              </a:tabLst>
            </a:pPr>
            <a:r>
              <a:rPr sz="3200" spc="-20" dirty="0">
                <a:latin typeface="微軟正黑體"/>
                <a:cs typeface="微軟正黑體"/>
              </a:rPr>
              <a:t>其每一輪班次勞工人數超過五十人者，</a:t>
            </a:r>
            <a:endParaRPr sz="3200">
              <a:latin typeface="微軟正黑體"/>
              <a:cs typeface="微軟正黑體"/>
            </a:endParaRPr>
          </a:p>
          <a:p>
            <a:pPr marL="666310"/>
            <a:r>
              <a:rPr sz="3200" spc="-7" dirty="0">
                <a:latin typeface="微軟正黑體"/>
                <a:cs typeface="微軟正黑體"/>
              </a:rPr>
              <a:t>每增加五十人，應再置一人</a:t>
            </a:r>
            <a:endParaRPr sz="3200">
              <a:latin typeface="微軟正黑體"/>
              <a:cs typeface="微軟正黑體"/>
            </a:endParaRPr>
          </a:p>
          <a:p>
            <a:pPr marL="457189" marR="199808" lvl="1" indent="-458035" algn="ctr">
              <a:spcBef>
                <a:spcPts val="3780"/>
              </a:spcBef>
              <a:buFont typeface="Wingdings"/>
              <a:buChar char=""/>
              <a:tabLst>
                <a:tab pos="458035" algn="l"/>
              </a:tabLst>
            </a:pPr>
            <a:r>
              <a:rPr sz="3200" spc="-7" dirty="0">
                <a:latin typeface="微軟正黑體"/>
                <a:cs typeface="微軟正黑體"/>
              </a:rPr>
              <a:t>經職業安全衛生教育訓練規則所定急</a:t>
            </a:r>
            <a:endParaRPr sz="3200">
              <a:latin typeface="微軟正黑體"/>
              <a:cs typeface="微軟正黑體"/>
            </a:endParaRPr>
          </a:p>
          <a:p>
            <a:pPr marR="154089" algn="ctr"/>
            <a:r>
              <a:rPr sz="3200" spc="-7" dirty="0">
                <a:latin typeface="微軟正黑體"/>
                <a:cs typeface="微軟正黑體"/>
              </a:rPr>
              <a:t>救人員之安全衛生教育</a:t>
            </a:r>
            <a:r>
              <a:rPr sz="3200" b="1" spc="-7" dirty="0">
                <a:solidFill>
                  <a:srgbClr val="C00000"/>
                </a:solidFill>
                <a:latin typeface="微軟正黑體"/>
                <a:cs typeface="微軟正黑體"/>
              </a:rPr>
              <a:t>訓練合格</a:t>
            </a:r>
            <a:r>
              <a:rPr sz="3200" spc="-67" dirty="0">
                <a:latin typeface="微軟正黑體"/>
                <a:cs typeface="微軟正黑體"/>
              </a:rPr>
              <a:t>。</a:t>
            </a:r>
            <a:endParaRPr sz="3200">
              <a:latin typeface="微軟正黑體"/>
              <a:cs typeface="微軟正黑體"/>
            </a:endParaRPr>
          </a:p>
        </p:txBody>
      </p:sp>
      <p:pic>
        <p:nvPicPr>
          <p:cNvPr id="9" name="object 9"/>
          <p:cNvPicPr/>
          <p:nvPr/>
        </p:nvPicPr>
        <p:blipFill>
          <a:blip r:embed="rId5" cstate="print"/>
          <a:stretch>
            <a:fillRect/>
          </a:stretch>
        </p:blipFill>
        <p:spPr>
          <a:xfrm>
            <a:off x="8208263" y="840621"/>
            <a:ext cx="3072892" cy="5898219"/>
          </a:xfrm>
          <a:prstGeom prst="rect">
            <a:avLst/>
          </a:prstGeom>
        </p:spPr>
      </p:pic>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B3.3</a:t>
            </a:r>
            <a:endParaRPr sz="5333">
              <a:latin typeface="Microsoft YaHei"/>
              <a:cs typeface="Microsoft YaHei"/>
            </a:endParaRPr>
          </a:p>
        </p:txBody>
      </p:sp>
      <p:sp>
        <p:nvSpPr>
          <p:cNvPr id="7" name="object 7"/>
          <p:cNvSpPr txBox="1">
            <a:spLocks noGrp="1"/>
          </p:cNvSpPr>
          <p:nvPr>
            <p:ph type="title"/>
          </p:nvPr>
        </p:nvSpPr>
        <p:spPr>
          <a:xfrm>
            <a:off x="1904492" y="525217"/>
            <a:ext cx="445685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急救(急救人員配置)</a:t>
            </a:r>
          </a:p>
        </p:txBody>
      </p:sp>
      <p:graphicFrame>
        <p:nvGraphicFramePr>
          <p:cNvPr id="8" name="object 8"/>
          <p:cNvGraphicFramePr>
            <a:graphicFrameLocks noGrp="1"/>
          </p:cNvGraphicFramePr>
          <p:nvPr/>
        </p:nvGraphicFramePr>
        <p:xfrm>
          <a:off x="422910" y="1500293"/>
          <a:ext cx="11424073" cy="5346700"/>
        </p:xfrm>
        <a:graphic>
          <a:graphicData uri="http://schemas.openxmlformats.org/drawingml/2006/table">
            <a:tbl>
              <a:tblPr firstRow="1" bandRow="1">
                <a:tableStyleId>{2D5ABB26-0587-4C30-8999-92F81FD0307C}</a:tableStyleId>
              </a:tblPr>
              <a:tblGrid>
                <a:gridCol w="2355427">
                  <a:extLst>
                    <a:ext uri="{9D8B030D-6E8A-4147-A177-3AD203B41FA5}">
                      <a16:colId xmlns:a16="http://schemas.microsoft.com/office/drawing/2014/main" val="20000"/>
                    </a:ext>
                  </a:extLst>
                </a:gridCol>
                <a:gridCol w="6334760">
                  <a:extLst>
                    <a:ext uri="{9D8B030D-6E8A-4147-A177-3AD203B41FA5}">
                      <a16:colId xmlns:a16="http://schemas.microsoft.com/office/drawing/2014/main" val="20001"/>
                    </a:ext>
                  </a:extLst>
                </a:gridCol>
                <a:gridCol w="2733887">
                  <a:extLst>
                    <a:ext uri="{9D8B030D-6E8A-4147-A177-3AD203B41FA5}">
                      <a16:colId xmlns:a16="http://schemas.microsoft.com/office/drawing/2014/main" val="20002"/>
                    </a:ext>
                  </a:extLst>
                </a:gridCol>
              </a:tblGrid>
              <a:tr h="527473">
                <a:tc>
                  <a:txBody>
                    <a:bodyPr/>
                    <a:lstStyle/>
                    <a:p>
                      <a:pPr algn="ctr">
                        <a:lnSpc>
                          <a:spcPct val="100000"/>
                        </a:lnSpc>
                        <a:spcBef>
                          <a:spcPts val="305"/>
                        </a:spcBef>
                      </a:pPr>
                      <a:r>
                        <a:rPr sz="2700" b="1" dirty="0">
                          <a:solidFill>
                            <a:srgbClr val="FFFFFF"/>
                          </a:solidFill>
                          <a:latin typeface="微軟正黑體"/>
                          <a:cs typeface="微軟正黑體"/>
                        </a:rPr>
                        <a:t>樓層</a:t>
                      </a:r>
                      <a:r>
                        <a:rPr sz="2700" b="1" spc="-10" dirty="0">
                          <a:solidFill>
                            <a:srgbClr val="FFFFFF"/>
                          </a:solidFill>
                          <a:latin typeface="Arial"/>
                          <a:cs typeface="Arial"/>
                        </a:rPr>
                        <a:t>(Floor)</a:t>
                      </a:r>
                      <a:endParaRPr sz="2700">
                        <a:latin typeface="Arial"/>
                        <a:cs typeface="Arial"/>
                      </a:endParaRPr>
                    </a:p>
                  </a:txBody>
                  <a:tcPr marL="0" marR="0" marT="51647" marB="0">
                    <a:lnL w="12700">
                      <a:solidFill>
                        <a:srgbClr val="000000"/>
                      </a:solidFill>
                      <a:prstDash val="solid"/>
                    </a:lnL>
                    <a:lnR w="12700">
                      <a:solidFill>
                        <a:srgbClr val="FFFFFF"/>
                      </a:solidFill>
                      <a:prstDash val="solid"/>
                    </a:lnR>
                    <a:lnT w="12700">
                      <a:solidFill>
                        <a:srgbClr val="000000"/>
                      </a:solidFill>
                      <a:prstDash val="solid"/>
                    </a:lnT>
                    <a:lnB w="38100">
                      <a:solidFill>
                        <a:srgbClr val="FFFFFF"/>
                      </a:solidFill>
                      <a:prstDash val="solid"/>
                    </a:lnB>
                    <a:solidFill>
                      <a:srgbClr val="4F81BC"/>
                    </a:solidFill>
                  </a:tcPr>
                </a:tc>
                <a:tc>
                  <a:txBody>
                    <a:bodyPr/>
                    <a:lstStyle/>
                    <a:p>
                      <a:pPr marL="635" algn="ctr">
                        <a:lnSpc>
                          <a:spcPct val="100000"/>
                        </a:lnSpc>
                        <a:spcBef>
                          <a:spcPts val="305"/>
                        </a:spcBef>
                      </a:pPr>
                      <a:r>
                        <a:rPr sz="2700" b="1" dirty="0">
                          <a:solidFill>
                            <a:srgbClr val="FFFFFF"/>
                          </a:solidFill>
                          <a:latin typeface="微軟正黑體"/>
                          <a:cs typeface="微軟正黑體"/>
                        </a:rPr>
                        <a:t>姓名</a:t>
                      </a:r>
                      <a:r>
                        <a:rPr sz="2700" b="1" spc="-10" dirty="0">
                          <a:solidFill>
                            <a:srgbClr val="FFFFFF"/>
                          </a:solidFill>
                          <a:latin typeface="Arial"/>
                          <a:cs typeface="Arial"/>
                        </a:rPr>
                        <a:t>(Name)</a:t>
                      </a:r>
                      <a:endParaRPr sz="2700">
                        <a:latin typeface="Arial"/>
                        <a:cs typeface="Arial"/>
                      </a:endParaRPr>
                    </a:p>
                  </a:txBody>
                  <a:tcPr marL="0" marR="0" marT="51647" marB="0">
                    <a:lnL w="12700">
                      <a:solidFill>
                        <a:srgbClr val="FFFFFF"/>
                      </a:solidFill>
                      <a:prstDash val="solid"/>
                    </a:lnL>
                    <a:lnR w="12700">
                      <a:solidFill>
                        <a:srgbClr val="FFFFFF"/>
                      </a:solidFill>
                      <a:prstDash val="solid"/>
                    </a:lnR>
                    <a:lnT w="12700">
                      <a:solidFill>
                        <a:srgbClr val="000000"/>
                      </a:solidFill>
                      <a:prstDash val="solid"/>
                    </a:lnT>
                    <a:lnB w="38100">
                      <a:solidFill>
                        <a:srgbClr val="FFFFFF"/>
                      </a:solidFill>
                      <a:prstDash val="solid"/>
                    </a:lnB>
                    <a:solidFill>
                      <a:srgbClr val="4F81BC"/>
                    </a:solidFill>
                  </a:tcPr>
                </a:tc>
                <a:tc>
                  <a:txBody>
                    <a:bodyPr/>
                    <a:lstStyle/>
                    <a:p>
                      <a:pPr marL="635" algn="ctr">
                        <a:lnSpc>
                          <a:spcPct val="100000"/>
                        </a:lnSpc>
                        <a:spcBef>
                          <a:spcPts val="305"/>
                        </a:spcBef>
                      </a:pPr>
                      <a:r>
                        <a:rPr sz="2700" b="1" spc="-25" dirty="0">
                          <a:solidFill>
                            <a:srgbClr val="FFFFFF"/>
                          </a:solidFill>
                          <a:latin typeface="微軟正黑體"/>
                          <a:cs typeface="微軟正黑體"/>
                        </a:rPr>
                        <a:t>分機</a:t>
                      </a:r>
                      <a:endParaRPr sz="2700">
                        <a:latin typeface="微軟正黑體"/>
                        <a:cs typeface="微軟正黑體"/>
                      </a:endParaRPr>
                    </a:p>
                  </a:txBody>
                  <a:tcPr marL="0" marR="0" marT="51647" marB="0">
                    <a:lnL w="12700">
                      <a:solidFill>
                        <a:srgbClr val="FFFFFF"/>
                      </a:solidFill>
                      <a:prstDash val="solid"/>
                    </a:lnL>
                    <a:lnR w="12700">
                      <a:solidFill>
                        <a:srgbClr val="000000"/>
                      </a:solidFill>
                      <a:prstDash val="solid"/>
                    </a:lnR>
                    <a:lnT w="12700">
                      <a:solidFill>
                        <a:srgbClr val="000000"/>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1096433">
                <a:tc>
                  <a:txBody>
                    <a:bodyPr/>
                    <a:lstStyle/>
                    <a:p>
                      <a:pPr>
                        <a:lnSpc>
                          <a:spcPct val="100000"/>
                        </a:lnSpc>
                        <a:spcBef>
                          <a:spcPts val="30"/>
                        </a:spcBef>
                      </a:pPr>
                      <a:endParaRPr sz="2300">
                        <a:latin typeface="Times New Roman"/>
                        <a:cs typeface="Times New Roman"/>
                      </a:endParaRPr>
                    </a:p>
                    <a:p>
                      <a:pPr marL="1270" algn="ctr">
                        <a:lnSpc>
                          <a:spcPct val="100000"/>
                        </a:lnSpc>
                      </a:pPr>
                      <a:r>
                        <a:rPr sz="2700" b="1" spc="-25" dirty="0">
                          <a:latin typeface="Arial"/>
                          <a:cs typeface="Arial"/>
                        </a:rPr>
                        <a:t>1F</a:t>
                      </a:r>
                      <a:endParaRPr sz="2700">
                        <a:latin typeface="Arial"/>
                        <a:cs typeface="Arial"/>
                      </a:endParaRPr>
                    </a:p>
                  </a:txBody>
                  <a:tcPr marL="0" marR="0" marT="5080" marB="0">
                    <a:lnL w="12700">
                      <a:solidFill>
                        <a:srgbClr val="000000"/>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1440">
                        <a:lnSpc>
                          <a:spcPct val="100000"/>
                        </a:lnSpc>
                        <a:spcBef>
                          <a:spcPts val="925"/>
                        </a:spcBef>
                      </a:pPr>
                      <a:r>
                        <a:rPr sz="2100" spc="-25" dirty="0">
                          <a:latin typeface="微軟正黑體"/>
                          <a:cs typeface="微軟正黑體"/>
                        </a:rPr>
                        <a:t>李盈蓁</a:t>
                      </a:r>
                      <a:r>
                        <a:rPr sz="2100" spc="-10" dirty="0">
                          <a:latin typeface="Arial"/>
                          <a:cs typeface="Arial"/>
                        </a:rPr>
                        <a:t>(Ollie.Li)</a:t>
                      </a:r>
                      <a:endParaRPr sz="2100">
                        <a:latin typeface="Arial"/>
                        <a:cs typeface="Arial"/>
                      </a:endParaRPr>
                    </a:p>
                    <a:p>
                      <a:pPr marL="91440">
                        <a:lnSpc>
                          <a:spcPct val="100000"/>
                        </a:lnSpc>
                        <a:spcBef>
                          <a:spcPts val="955"/>
                        </a:spcBef>
                      </a:pPr>
                      <a:r>
                        <a:rPr sz="2100" spc="-25" dirty="0">
                          <a:latin typeface="微軟正黑體"/>
                          <a:cs typeface="微軟正黑體"/>
                        </a:rPr>
                        <a:t>李耀庭</a:t>
                      </a:r>
                      <a:r>
                        <a:rPr sz="2100" spc="-10" dirty="0">
                          <a:latin typeface="Arial"/>
                          <a:cs typeface="Arial"/>
                        </a:rPr>
                        <a:t>(Yaoting.Li</a:t>
                      </a:r>
                      <a:r>
                        <a:rPr sz="2100" spc="-20" dirty="0">
                          <a:latin typeface="Arial"/>
                          <a:cs typeface="Arial"/>
                        </a:rPr>
                        <a:t>) )-</a:t>
                      </a:r>
                      <a:r>
                        <a:rPr sz="2100" spc="-25" dirty="0">
                          <a:latin typeface="微軟正黑體"/>
                          <a:cs typeface="微軟正黑體"/>
                        </a:rPr>
                        <a:t>夜班</a:t>
                      </a:r>
                      <a:r>
                        <a:rPr sz="2100" dirty="0">
                          <a:latin typeface="Arial"/>
                          <a:cs typeface="Arial"/>
                        </a:rPr>
                        <a:t>night</a:t>
                      </a:r>
                      <a:r>
                        <a:rPr sz="2100" spc="-40" dirty="0">
                          <a:latin typeface="Arial"/>
                          <a:cs typeface="Arial"/>
                        </a:rPr>
                        <a:t> </a:t>
                      </a:r>
                      <a:r>
                        <a:rPr sz="2100" spc="-10" dirty="0">
                          <a:latin typeface="Arial"/>
                          <a:cs typeface="Arial"/>
                        </a:rPr>
                        <a:t>shift</a:t>
                      </a:r>
                      <a:endParaRPr sz="2100">
                        <a:latin typeface="Arial"/>
                        <a:cs typeface="Arial"/>
                      </a:endParaRPr>
                    </a:p>
                  </a:txBody>
                  <a:tcPr marL="0" marR="0" marT="15663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2075">
                        <a:lnSpc>
                          <a:spcPct val="100000"/>
                        </a:lnSpc>
                        <a:spcBef>
                          <a:spcPts val="925"/>
                        </a:spcBef>
                      </a:pPr>
                      <a:r>
                        <a:rPr sz="2100" spc="-20" dirty="0">
                          <a:latin typeface="Arial"/>
                          <a:cs typeface="Arial"/>
                        </a:rPr>
                        <a:t>3617</a:t>
                      </a:r>
                      <a:endParaRPr sz="2100">
                        <a:latin typeface="Arial"/>
                        <a:cs typeface="Arial"/>
                      </a:endParaRPr>
                    </a:p>
                    <a:p>
                      <a:pPr marL="92075">
                        <a:lnSpc>
                          <a:spcPct val="100000"/>
                        </a:lnSpc>
                        <a:spcBef>
                          <a:spcPts val="955"/>
                        </a:spcBef>
                      </a:pPr>
                      <a:r>
                        <a:rPr sz="2100" spc="-20" dirty="0">
                          <a:latin typeface="Arial"/>
                          <a:cs typeface="Arial"/>
                        </a:rPr>
                        <a:t>3613</a:t>
                      </a:r>
                      <a:endParaRPr sz="2100">
                        <a:latin typeface="Arial"/>
                        <a:cs typeface="Arial"/>
                      </a:endParaRPr>
                    </a:p>
                  </a:txBody>
                  <a:tcPr marL="0" marR="0" marT="156633" marB="0">
                    <a:lnL w="12700">
                      <a:solidFill>
                        <a:srgbClr val="FFFFFF"/>
                      </a:solidFill>
                      <a:prstDash val="solid"/>
                    </a:lnL>
                    <a:lnR w="12700">
                      <a:solidFill>
                        <a:srgbClr val="000000"/>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1097280">
                <a:tc>
                  <a:txBody>
                    <a:bodyPr/>
                    <a:lstStyle/>
                    <a:p>
                      <a:pPr algn="ctr">
                        <a:lnSpc>
                          <a:spcPct val="100000"/>
                        </a:lnSpc>
                        <a:spcBef>
                          <a:spcPts val="1989"/>
                        </a:spcBef>
                      </a:pPr>
                      <a:r>
                        <a:rPr sz="2700" b="1" dirty="0">
                          <a:latin typeface="Arial"/>
                          <a:cs typeface="Arial"/>
                        </a:rPr>
                        <a:t>1F(</a:t>
                      </a:r>
                      <a:r>
                        <a:rPr sz="2700" b="1" dirty="0">
                          <a:latin typeface="微軟正黑體"/>
                          <a:cs typeface="微軟正黑體"/>
                        </a:rPr>
                        <a:t>夾層</a:t>
                      </a:r>
                      <a:r>
                        <a:rPr sz="2700" b="1" spc="-50" dirty="0">
                          <a:latin typeface="Arial"/>
                          <a:cs typeface="Arial"/>
                        </a:rPr>
                        <a:t>)</a:t>
                      </a:r>
                      <a:endParaRPr sz="2700">
                        <a:latin typeface="Arial"/>
                        <a:cs typeface="Arial"/>
                      </a:endParaRPr>
                    </a:p>
                  </a:txBody>
                  <a:tcPr marL="0" marR="0" marT="336972" marB="0">
                    <a:lnL w="12700">
                      <a:solidFill>
                        <a:srgbClr val="00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1440" marR="2758440">
                        <a:lnSpc>
                          <a:spcPts val="2880"/>
                        </a:lnSpc>
                        <a:spcBef>
                          <a:spcPts val="220"/>
                        </a:spcBef>
                      </a:pPr>
                      <a:r>
                        <a:rPr sz="2100" spc="-25" dirty="0">
                          <a:latin typeface="微軟正黑體"/>
                          <a:cs typeface="微軟正黑體"/>
                        </a:rPr>
                        <a:t>劉俊男</a:t>
                      </a:r>
                      <a:r>
                        <a:rPr sz="2100" spc="-10" dirty="0">
                          <a:latin typeface="Arial"/>
                          <a:cs typeface="Arial"/>
                        </a:rPr>
                        <a:t>(Chunnan.Liu)</a:t>
                      </a:r>
                      <a:r>
                        <a:rPr sz="2100" spc="-25" dirty="0">
                          <a:latin typeface="微軟正黑體"/>
                          <a:cs typeface="微軟正黑體"/>
                        </a:rPr>
                        <a:t>王麗廷</a:t>
                      </a:r>
                      <a:r>
                        <a:rPr sz="2100" spc="-10" dirty="0">
                          <a:latin typeface="Arial"/>
                          <a:cs typeface="Arial"/>
                        </a:rPr>
                        <a:t>(Nicole.wang)</a:t>
                      </a:r>
                      <a:endParaRPr sz="2100">
                        <a:latin typeface="Arial"/>
                        <a:cs typeface="Arial"/>
                      </a:endParaRPr>
                    </a:p>
                  </a:txBody>
                  <a:tcPr marL="0" marR="0" marT="3725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2075">
                        <a:lnSpc>
                          <a:spcPct val="100000"/>
                        </a:lnSpc>
                        <a:spcBef>
                          <a:spcPts val="925"/>
                        </a:spcBef>
                      </a:pPr>
                      <a:r>
                        <a:rPr sz="2100" spc="-20" dirty="0">
                          <a:latin typeface="Arial"/>
                          <a:cs typeface="Arial"/>
                        </a:rPr>
                        <a:t>3115</a:t>
                      </a:r>
                      <a:endParaRPr sz="2100">
                        <a:latin typeface="Arial"/>
                        <a:cs typeface="Arial"/>
                      </a:endParaRPr>
                    </a:p>
                    <a:p>
                      <a:pPr marL="92075">
                        <a:lnSpc>
                          <a:spcPct val="100000"/>
                        </a:lnSpc>
                        <a:spcBef>
                          <a:spcPts val="960"/>
                        </a:spcBef>
                      </a:pPr>
                      <a:r>
                        <a:rPr sz="2100" spc="-20" dirty="0">
                          <a:latin typeface="Arial"/>
                          <a:cs typeface="Arial"/>
                        </a:rPr>
                        <a:t>3804</a:t>
                      </a:r>
                      <a:endParaRPr sz="2100">
                        <a:latin typeface="Arial"/>
                        <a:cs typeface="Arial"/>
                      </a:endParaRPr>
                    </a:p>
                  </a:txBody>
                  <a:tcPr marL="0" marR="0" marT="156633" marB="0">
                    <a:lnL w="12700">
                      <a:solidFill>
                        <a:srgbClr val="FFFFFF"/>
                      </a:solidFill>
                      <a:prstDash val="solid"/>
                    </a:lnL>
                    <a:lnR w="12700">
                      <a:solidFill>
                        <a:srgbClr val="000000"/>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1584960">
                <a:tc>
                  <a:txBody>
                    <a:bodyPr/>
                    <a:lstStyle/>
                    <a:p>
                      <a:pPr>
                        <a:lnSpc>
                          <a:spcPct val="100000"/>
                        </a:lnSpc>
                        <a:spcBef>
                          <a:spcPts val="35"/>
                        </a:spcBef>
                      </a:pPr>
                      <a:endParaRPr sz="3900">
                        <a:latin typeface="Times New Roman"/>
                        <a:cs typeface="Times New Roman"/>
                      </a:endParaRPr>
                    </a:p>
                    <a:p>
                      <a:pPr marL="1270" algn="ctr">
                        <a:lnSpc>
                          <a:spcPct val="100000"/>
                        </a:lnSpc>
                        <a:spcBef>
                          <a:spcPts val="5"/>
                        </a:spcBef>
                      </a:pPr>
                      <a:r>
                        <a:rPr sz="2700" b="1" spc="-25" dirty="0">
                          <a:latin typeface="Arial"/>
                          <a:cs typeface="Arial"/>
                        </a:rPr>
                        <a:t>3F</a:t>
                      </a:r>
                      <a:endParaRPr sz="2700">
                        <a:latin typeface="Arial"/>
                        <a:cs typeface="Arial"/>
                      </a:endParaRPr>
                    </a:p>
                  </a:txBody>
                  <a:tcPr marL="0" marR="0" marT="5927" marB="0">
                    <a:lnL w="12700">
                      <a:solidFill>
                        <a:srgbClr val="00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1440" marR="2602230">
                        <a:lnSpc>
                          <a:spcPts val="2880"/>
                        </a:lnSpc>
                        <a:spcBef>
                          <a:spcPts val="220"/>
                        </a:spcBef>
                      </a:pPr>
                      <a:r>
                        <a:rPr sz="2100" spc="-25" dirty="0">
                          <a:latin typeface="微軟正黑體"/>
                          <a:cs typeface="微軟正黑體"/>
                        </a:rPr>
                        <a:t>劉俊松</a:t>
                      </a:r>
                      <a:r>
                        <a:rPr sz="2100" spc="-10" dirty="0">
                          <a:latin typeface="Arial"/>
                          <a:cs typeface="Arial"/>
                        </a:rPr>
                        <a:t>(Jyunsong.Liou)</a:t>
                      </a:r>
                      <a:r>
                        <a:rPr sz="2100" spc="-25" dirty="0">
                          <a:latin typeface="微軟正黑體"/>
                          <a:cs typeface="微軟正黑體"/>
                        </a:rPr>
                        <a:t>穆衍帆</a:t>
                      </a:r>
                      <a:r>
                        <a:rPr sz="2100" spc="-10" dirty="0">
                          <a:latin typeface="Arial"/>
                          <a:cs typeface="Arial"/>
                        </a:rPr>
                        <a:t>(Yenfan.mu)</a:t>
                      </a:r>
                      <a:endParaRPr sz="2100">
                        <a:latin typeface="Arial"/>
                        <a:cs typeface="Arial"/>
                      </a:endParaRPr>
                    </a:p>
                    <a:p>
                      <a:pPr marL="91440">
                        <a:lnSpc>
                          <a:spcPct val="100000"/>
                        </a:lnSpc>
                        <a:spcBef>
                          <a:spcPts val="705"/>
                        </a:spcBef>
                      </a:pPr>
                      <a:r>
                        <a:rPr sz="2100" spc="-25" dirty="0">
                          <a:latin typeface="微軟正黑體"/>
                          <a:cs typeface="微軟正黑體"/>
                        </a:rPr>
                        <a:t>周汝憶</a:t>
                      </a:r>
                      <a:r>
                        <a:rPr sz="2100" spc="-10" dirty="0">
                          <a:latin typeface="Arial"/>
                          <a:cs typeface="Arial"/>
                        </a:rPr>
                        <a:t>(Juyi.Chou)-</a:t>
                      </a:r>
                      <a:r>
                        <a:rPr sz="2100" spc="-25" dirty="0">
                          <a:latin typeface="微軟正黑體"/>
                          <a:cs typeface="微軟正黑體"/>
                        </a:rPr>
                        <a:t>夜班</a:t>
                      </a:r>
                      <a:r>
                        <a:rPr sz="2100" dirty="0">
                          <a:latin typeface="Arial"/>
                          <a:cs typeface="Arial"/>
                        </a:rPr>
                        <a:t>night</a:t>
                      </a:r>
                      <a:r>
                        <a:rPr sz="2100" spc="55" dirty="0">
                          <a:latin typeface="Arial"/>
                          <a:cs typeface="Arial"/>
                        </a:rPr>
                        <a:t> </a:t>
                      </a:r>
                      <a:r>
                        <a:rPr sz="2100" spc="-10" dirty="0">
                          <a:latin typeface="Arial"/>
                          <a:cs typeface="Arial"/>
                        </a:rPr>
                        <a:t>shift</a:t>
                      </a:r>
                      <a:endParaRPr sz="2100">
                        <a:latin typeface="Arial"/>
                        <a:cs typeface="Arial"/>
                      </a:endParaRPr>
                    </a:p>
                  </a:txBody>
                  <a:tcPr marL="0" marR="0" marT="3725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2075">
                        <a:lnSpc>
                          <a:spcPct val="100000"/>
                        </a:lnSpc>
                        <a:spcBef>
                          <a:spcPts val="925"/>
                        </a:spcBef>
                      </a:pPr>
                      <a:r>
                        <a:rPr sz="2100" spc="-20" dirty="0">
                          <a:latin typeface="Arial"/>
                          <a:cs typeface="Arial"/>
                        </a:rPr>
                        <a:t>3310</a:t>
                      </a:r>
                      <a:endParaRPr sz="2100">
                        <a:latin typeface="Arial"/>
                        <a:cs typeface="Arial"/>
                      </a:endParaRPr>
                    </a:p>
                    <a:p>
                      <a:pPr marL="92075">
                        <a:lnSpc>
                          <a:spcPct val="100000"/>
                        </a:lnSpc>
                        <a:spcBef>
                          <a:spcPts val="960"/>
                        </a:spcBef>
                      </a:pPr>
                      <a:r>
                        <a:rPr sz="2100" spc="-20" dirty="0">
                          <a:latin typeface="Arial"/>
                          <a:cs typeface="Arial"/>
                        </a:rPr>
                        <a:t>3310</a:t>
                      </a:r>
                      <a:endParaRPr sz="2100">
                        <a:latin typeface="Arial"/>
                        <a:cs typeface="Arial"/>
                      </a:endParaRPr>
                    </a:p>
                    <a:p>
                      <a:pPr marL="92075">
                        <a:lnSpc>
                          <a:spcPct val="100000"/>
                        </a:lnSpc>
                        <a:spcBef>
                          <a:spcPts val="960"/>
                        </a:spcBef>
                      </a:pPr>
                      <a:r>
                        <a:rPr sz="2100" spc="-10" dirty="0">
                          <a:latin typeface="Arial"/>
                          <a:cs typeface="Arial"/>
                        </a:rPr>
                        <a:t>3305(PIP)</a:t>
                      </a:r>
                      <a:endParaRPr sz="2100">
                        <a:latin typeface="Arial"/>
                        <a:cs typeface="Arial"/>
                      </a:endParaRPr>
                    </a:p>
                  </a:txBody>
                  <a:tcPr marL="0" marR="0" marT="156633" marB="0">
                    <a:lnL w="12700">
                      <a:solidFill>
                        <a:srgbClr val="FFFFFF"/>
                      </a:solidFill>
                      <a:prstDash val="solid"/>
                    </a:lnL>
                    <a:lnR w="12700">
                      <a:solidFill>
                        <a:srgbClr val="000000"/>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1040553">
                <a:tc>
                  <a:txBody>
                    <a:bodyPr/>
                    <a:lstStyle/>
                    <a:p>
                      <a:pPr>
                        <a:lnSpc>
                          <a:spcPct val="100000"/>
                        </a:lnSpc>
                        <a:spcBef>
                          <a:spcPts val="35"/>
                        </a:spcBef>
                      </a:pPr>
                      <a:endParaRPr sz="2300">
                        <a:latin typeface="Times New Roman"/>
                        <a:cs typeface="Times New Roman"/>
                      </a:endParaRPr>
                    </a:p>
                    <a:p>
                      <a:pPr marL="1270" algn="ctr">
                        <a:lnSpc>
                          <a:spcPct val="100000"/>
                        </a:lnSpc>
                        <a:spcBef>
                          <a:spcPts val="5"/>
                        </a:spcBef>
                      </a:pPr>
                      <a:r>
                        <a:rPr sz="2700" b="1" spc="-25" dirty="0">
                          <a:latin typeface="Arial"/>
                          <a:cs typeface="Arial"/>
                        </a:rPr>
                        <a:t>4F</a:t>
                      </a:r>
                      <a:endParaRPr sz="2700">
                        <a:latin typeface="Arial"/>
                        <a:cs typeface="Arial"/>
                      </a:endParaRPr>
                    </a:p>
                  </a:txBody>
                  <a:tcPr marL="0" marR="0" marT="5927" marB="0">
                    <a:lnL w="12700">
                      <a:solidFill>
                        <a:srgbClr val="000000"/>
                      </a:solidFill>
                      <a:prstDash val="solid"/>
                    </a:lnL>
                    <a:lnR w="12700">
                      <a:solidFill>
                        <a:srgbClr val="FFFFFF"/>
                      </a:solidFill>
                      <a:prstDash val="solid"/>
                    </a:lnR>
                    <a:lnT w="12700">
                      <a:solidFill>
                        <a:srgbClr val="FFFFFF"/>
                      </a:solidFill>
                      <a:prstDash val="solid"/>
                    </a:lnT>
                    <a:solidFill>
                      <a:srgbClr val="E9ECF4"/>
                    </a:solidFill>
                  </a:tcPr>
                </a:tc>
                <a:tc>
                  <a:txBody>
                    <a:bodyPr/>
                    <a:lstStyle/>
                    <a:p>
                      <a:pPr marL="91440">
                        <a:lnSpc>
                          <a:spcPct val="100000"/>
                        </a:lnSpc>
                        <a:spcBef>
                          <a:spcPts val="930"/>
                        </a:spcBef>
                      </a:pPr>
                      <a:r>
                        <a:rPr sz="2100" spc="-30" dirty="0">
                          <a:latin typeface="微軟正黑體"/>
                          <a:cs typeface="微軟正黑體"/>
                        </a:rPr>
                        <a:t>周書耀</a:t>
                      </a:r>
                      <a:r>
                        <a:rPr sz="2100" spc="-10" dirty="0">
                          <a:latin typeface="Arial"/>
                          <a:cs typeface="Arial"/>
                        </a:rPr>
                        <a:t>(YaoChou.Shu)</a:t>
                      </a:r>
                      <a:endParaRPr sz="2100">
                        <a:latin typeface="Arial"/>
                        <a:cs typeface="Arial"/>
                      </a:endParaRPr>
                    </a:p>
                    <a:p>
                      <a:pPr marL="91440">
                        <a:lnSpc>
                          <a:spcPct val="100000"/>
                        </a:lnSpc>
                        <a:spcBef>
                          <a:spcPts val="960"/>
                        </a:spcBef>
                      </a:pPr>
                      <a:r>
                        <a:rPr sz="2100" spc="-25" dirty="0">
                          <a:latin typeface="微軟正黑體"/>
                          <a:cs typeface="微軟正黑體"/>
                        </a:rPr>
                        <a:t>洪嘉良</a:t>
                      </a:r>
                      <a:r>
                        <a:rPr sz="2100" spc="-10" dirty="0">
                          <a:latin typeface="Arial"/>
                          <a:cs typeface="Arial"/>
                        </a:rPr>
                        <a:t>(Terry.hong)</a:t>
                      </a:r>
                      <a:endParaRPr sz="2100">
                        <a:latin typeface="Arial"/>
                        <a:cs typeface="Arial"/>
                      </a:endParaRPr>
                    </a:p>
                  </a:txBody>
                  <a:tcPr marL="0" marR="0" marT="157480" marB="0">
                    <a:lnL w="12700">
                      <a:solidFill>
                        <a:srgbClr val="FFFFFF"/>
                      </a:solidFill>
                      <a:prstDash val="solid"/>
                    </a:lnL>
                    <a:lnR w="12700">
                      <a:solidFill>
                        <a:srgbClr val="FFFFFF"/>
                      </a:solidFill>
                      <a:prstDash val="solid"/>
                    </a:lnR>
                    <a:lnT w="12700">
                      <a:solidFill>
                        <a:srgbClr val="FFFFFF"/>
                      </a:solidFill>
                      <a:prstDash val="solid"/>
                    </a:lnT>
                    <a:solidFill>
                      <a:srgbClr val="E9ECF4"/>
                    </a:solidFill>
                  </a:tcPr>
                </a:tc>
                <a:tc>
                  <a:txBody>
                    <a:bodyPr/>
                    <a:lstStyle/>
                    <a:p>
                      <a:pPr marL="92075">
                        <a:lnSpc>
                          <a:spcPct val="100000"/>
                        </a:lnSpc>
                        <a:spcBef>
                          <a:spcPts val="930"/>
                        </a:spcBef>
                      </a:pPr>
                      <a:r>
                        <a:rPr sz="2100" spc="-20" dirty="0">
                          <a:latin typeface="Arial"/>
                          <a:cs typeface="Arial"/>
                        </a:rPr>
                        <a:t>3508</a:t>
                      </a:r>
                      <a:endParaRPr sz="2100">
                        <a:latin typeface="Arial"/>
                        <a:cs typeface="Arial"/>
                      </a:endParaRPr>
                    </a:p>
                    <a:p>
                      <a:pPr marL="92075">
                        <a:lnSpc>
                          <a:spcPct val="100000"/>
                        </a:lnSpc>
                        <a:spcBef>
                          <a:spcPts val="960"/>
                        </a:spcBef>
                      </a:pPr>
                      <a:r>
                        <a:rPr sz="2100" spc="-20" dirty="0">
                          <a:latin typeface="Arial"/>
                          <a:cs typeface="Arial"/>
                        </a:rPr>
                        <a:t>3207</a:t>
                      </a:r>
                      <a:endParaRPr sz="2100">
                        <a:latin typeface="Arial"/>
                        <a:cs typeface="Arial"/>
                      </a:endParaRPr>
                    </a:p>
                  </a:txBody>
                  <a:tcPr marL="0" marR="0" marT="157480" marB="0">
                    <a:lnL w="12700">
                      <a:solidFill>
                        <a:srgbClr val="FFFFFF"/>
                      </a:solidFill>
                      <a:prstDash val="solid"/>
                    </a:lnL>
                    <a:lnR w="12700">
                      <a:solidFill>
                        <a:srgbClr val="000000"/>
                      </a:solidFill>
                      <a:prstDash val="solid"/>
                    </a:lnR>
                    <a:lnT w="12700">
                      <a:solidFill>
                        <a:srgbClr val="FFFFFF"/>
                      </a:solidFill>
                      <a:prstDash val="solid"/>
                    </a:lnT>
                    <a:solidFill>
                      <a:srgbClr val="E9ECF4"/>
                    </a:solidFill>
                  </a:tcPr>
                </a:tc>
                <a:extLst>
                  <a:ext uri="{0D108BD9-81ED-4DB2-BD59-A6C34878D82A}">
                    <a16:rowId xmlns:a16="http://schemas.microsoft.com/office/drawing/2014/main" val="10004"/>
                  </a:ext>
                </a:extLst>
              </a:tr>
            </a:tbl>
          </a:graphicData>
        </a:graphic>
      </p:graphicFrame>
      <p:sp>
        <p:nvSpPr>
          <p:cNvPr id="9" name="object 9"/>
          <p:cNvSpPr txBox="1"/>
          <p:nvPr/>
        </p:nvSpPr>
        <p:spPr>
          <a:xfrm>
            <a:off x="6586221" y="1064938"/>
            <a:ext cx="3649980" cy="344475"/>
          </a:xfrm>
          <a:prstGeom prst="rect">
            <a:avLst/>
          </a:prstGeom>
        </p:spPr>
        <p:txBody>
          <a:bodyPr vert="horz" wrap="square" lIns="0" tIns="16087" rIns="0" bIns="0" rtlCol="0">
            <a:spAutoFit/>
          </a:bodyPr>
          <a:lstStyle/>
          <a:p>
            <a:pPr marL="16933">
              <a:spcBef>
                <a:spcPts val="127"/>
              </a:spcBef>
            </a:pPr>
            <a:r>
              <a:rPr sz="2133" b="1" spc="-33" dirty="0">
                <a:latin typeface="微軟正黑體"/>
                <a:cs typeface="微軟正黑體"/>
              </a:rPr>
              <a:t>職護：郭馨芳</a:t>
            </a:r>
            <a:r>
              <a:rPr sz="2133" b="1" spc="-13" dirty="0">
                <a:latin typeface="微軟正黑體"/>
                <a:cs typeface="微軟正黑體"/>
              </a:rPr>
              <a:t>(HsinFang.Kuo)</a:t>
            </a:r>
            <a:endParaRPr sz="2133">
              <a:latin typeface="微軟正黑體"/>
              <a:cs typeface="微軟正黑體"/>
            </a:endParaRPr>
          </a:p>
        </p:txBody>
      </p:sp>
      <p:sp>
        <p:nvSpPr>
          <p:cNvPr id="10" name="object 10"/>
          <p:cNvSpPr txBox="1"/>
          <p:nvPr/>
        </p:nvSpPr>
        <p:spPr>
          <a:xfrm>
            <a:off x="10549127" y="1064938"/>
            <a:ext cx="1216659" cy="344475"/>
          </a:xfrm>
          <a:prstGeom prst="rect">
            <a:avLst/>
          </a:prstGeom>
        </p:spPr>
        <p:txBody>
          <a:bodyPr vert="horz" wrap="square" lIns="0" tIns="16087" rIns="0" bIns="0" rtlCol="0">
            <a:spAutoFit/>
          </a:bodyPr>
          <a:lstStyle/>
          <a:p>
            <a:pPr marL="16933">
              <a:spcBef>
                <a:spcPts val="127"/>
              </a:spcBef>
            </a:pPr>
            <a:r>
              <a:rPr sz="2133" b="1" spc="-33" dirty="0">
                <a:latin typeface="微軟正黑體"/>
                <a:cs typeface="微軟正黑體"/>
              </a:rPr>
              <a:t>分機</a:t>
            </a:r>
            <a:r>
              <a:rPr sz="2133" b="1" spc="-27" dirty="0">
                <a:latin typeface="微軟正黑體"/>
                <a:cs typeface="微軟正黑體"/>
              </a:rPr>
              <a:t>3665</a:t>
            </a:r>
            <a:endParaRPr sz="2133">
              <a:latin typeface="微軟正黑體"/>
              <a:cs typeface="微軟正黑體"/>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355332-A237-B42C-CE3D-EC433FBBC5E2}"/>
              </a:ext>
            </a:extLst>
          </p:cNvPr>
          <p:cNvSpPr>
            <a:spLocks noGrp="1"/>
          </p:cNvSpPr>
          <p:nvPr>
            <p:ph type="title"/>
          </p:nvPr>
        </p:nvSpPr>
        <p:spPr/>
        <p:txBody>
          <a:bodyPr/>
          <a:lstStyle/>
          <a:p>
            <a:r>
              <a:rPr lang="en-US" altLang="zh-TW" dirty="0"/>
              <a:t>EICC</a:t>
            </a:r>
            <a:r>
              <a:rPr lang="zh-TW" altLang="en-US" dirty="0"/>
              <a:t> </a:t>
            </a:r>
            <a:r>
              <a:rPr lang="en-US" altLang="zh-TW" dirty="0">
                <a:sym typeface="Webdings" panose="05030102010509060703" pitchFamily="18" charset="2"/>
              </a:rPr>
              <a:t> </a:t>
            </a:r>
            <a:r>
              <a:rPr lang="en-US" altLang="zh-TW" dirty="0"/>
              <a:t>RBA </a:t>
            </a:r>
            <a:r>
              <a:rPr lang="zh-TW" altLang="en-US" dirty="0"/>
              <a:t>改版歷程與趨勢</a:t>
            </a:r>
          </a:p>
        </p:txBody>
      </p:sp>
      <p:grpSp>
        <p:nvGrpSpPr>
          <p:cNvPr id="4" name="群組 3">
            <a:extLst>
              <a:ext uri="{FF2B5EF4-FFF2-40B4-BE49-F238E27FC236}">
                <a16:creationId xmlns:a16="http://schemas.microsoft.com/office/drawing/2014/main" id="{6A8D4AA0-94CD-63A8-F757-EE9365EAAC8F}"/>
              </a:ext>
            </a:extLst>
          </p:cNvPr>
          <p:cNvGrpSpPr/>
          <p:nvPr/>
        </p:nvGrpSpPr>
        <p:grpSpPr>
          <a:xfrm>
            <a:off x="164908" y="935166"/>
            <a:ext cx="2601069" cy="4723847"/>
            <a:chOff x="153076" y="849433"/>
            <a:chExt cx="2601069" cy="4723847"/>
          </a:xfrm>
        </p:grpSpPr>
        <p:grpSp>
          <p:nvGrpSpPr>
            <p:cNvPr id="54" name="群組 53">
              <a:extLst>
                <a:ext uri="{FF2B5EF4-FFF2-40B4-BE49-F238E27FC236}">
                  <a16:creationId xmlns:a16="http://schemas.microsoft.com/office/drawing/2014/main" id="{72F2C354-5B64-FDCC-D853-019A6CB87FDE}"/>
                </a:ext>
              </a:extLst>
            </p:cNvPr>
            <p:cNvGrpSpPr/>
            <p:nvPr/>
          </p:nvGrpSpPr>
          <p:grpSpPr>
            <a:xfrm>
              <a:off x="964711" y="2423651"/>
              <a:ext cx="490520" cy="494889"/>
              <a:chOff x="982639" y="2970674"/>
              <a:chExt cx="490520" cy="494889"/>
            </a:xfrm>
          </p:grpSpPr>
          <p:sp>
            <p:nvSpPr>
              <p:cNvPr id="24" name="Oval 19"/>
              <p:cNvSpPr>
                <a:spLocks noChangeArrowheads="1"/>
              </p:cNvSpPr>
              <p:nvPr/>
            </p:nvSpPr>
            <p:spPr bwMode="auto">
              <a:xfrm>
                <a:off x="982639" y="2970674"/>
                <a:ext cx="490520" cy="494889"/>
              </a:xfrm>
              <a:prstGeom prst="ellipse">
                <a:avLst/>
              </a:pr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9" name="Freeform 27"/>
              <p:cNvSpPr>
                <a:spLocks/>
              </p:cNvSpPr>
              <p:nvPr/>
            </p:nvSpPr>
            <p:spPr bwMode="auto">
              <a:xfrm>
                <a:off x="1141575" y="3192986"/>
                <a:ext cx="160558" cy="118643"/>
              </a:xfrm>
              <a:custGeom>
                <a:avLst/>
                <a:gdLst>
                  <a:gd name="T0" fmla="*/ 0 w 128"/>
                  <a:gd name="T1" fmla="*/ 0 h 94"/>
                  <a:gd name="T2" fmla="*/ 0 w 128"/>
                  <a:gd name="T3" fmla="*/ 94 h 94"/>
                  <a:gd name="T4" fmla="*/ 44 w 128"/>
                  <a:gd name="T5" fmla="*/ 94 h 94"/>
                  <a:gd name="T6" fmla="*/ 44 w 128"/>
                  <a:gd name="T7" fmla="*/ 25 h 94"/>
                  <a:gd name="T8" fmla="*/ 85 w 128"/>
                  <a:gd name="T9" fmla="*/ 25 h 94"/>
                  <a:gd name="T10" fmla="*/ 85 w 128"/>
                  <a:gd name="T11" fmla="*/ 94 h 94"/>
                  <a:gd name="T12" fmla="*/ 128 w 128"/>
                  <a:gd name="T13" fmla="*/ 94 h 94"/>
                  <a:gd name="T14" fmla="*/ 128 w 128"/>
                  <a:gd name="T15" fmla="*/ 0 h 94"/>
                  <a:gd name="T16" fmla="*/ 0 w 128"/>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4">
                    <a:moveTo>
                      <a:pt x="0" y="0"/>
                    </a:moveTo>
                    <a:lnTo>
                      <a:pt x="0" y="94"/>
                    </a:lnTo>
                    <a:lnTo>
                      <a:pt x="44" y="94"/>
                    </a:lnTo>
                    <a:lnTo>
                      <a:pt x="44" y="25"/>
                    </a:lnTo>
                    <a:lnTo>
                      <a:pt x="85" y="25"/>
                    </a:lnTo>
                    <a:lnTo>
                      <a:pt x="85" y="94"/>
                    </a:lnTo>
                    <a:lnTo>
                      <a:pt x="128" y="94"/>
                    </a:lnTo>
                    <a:lnTo>
                      <a:pt x="1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0" name="Freeform 28"/>
              <p:cNvSpPr>
                <a:spLocks/>
              </p:cNvSpPr>
              <p:nvPr/>
            </p:nvSpPr>
            <p:spPr bwMode="auto">
              <a:xfrm>
                <a:off x="1103944" y="3093275"/>
                <a:ext cx="237074" cy="102235"/>
              </a:xfrm>
              <a:custGeom>
                <a:avLst/>
                <a:gdLst>
                  <a:gd name="T0" fmla="*/ 94 w 189"/>
                  <a:gd name="T1" fmla="*/ 0 h 81"/>
                  <a:gd name="T2" fmla="*/ 0 w 189"/>
                  <a:gd name="T3" fmla="*/ 81 h 81"/>
                  <a:gd name="T4" fmla="*/ 189 w 189"/>
                  <a:gd name="T5" fmla="*/ 81 h 81"/>
                  <a:gd name="T6" fmla="*/ 94 w 189"/>
                  <a:gd name="T7" fmla="*/ 0 h 81"/>
                </a:gdLst>
                <a:ahLst/>
                <a:cxnLst>
                  <a:cxn ang="0">
                    <a:pos x="T0" y="T1"/>
                  </a:cxn>
                  <a:cxn ang="0">
                    <a:pos x="T2" y="T3"/>
                  </a:cxn>
                  <a:cxn ang="0">
                    <a:pos x="T4" y="T5"/>
                  </a:cxn>
                  <a:cxn ang="0">
                    <a:pos x="T6" y="T7"/>
                  </a:cxn>
                </a:cxnLst>
                <a:rect l="0" t="0" r="r" b="b"/>
                <a:pathLst>
                  <a:path w="189" h="81">
                    <a:moveTo>
                      <a:pt x="94" y="0"/>
                    </a:moveTo>
                    <a:lnTo>
                      <a:pt x="0" y="81"/>
                    </a:lnTo>
                    <a:lnTo>
                      <a:pt x="189" y="81"/>
                    </a:lnTo>
                    <a:lnTo>
                      <a:pt x="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55" name="群組 54">
              <a:extLst>
                <a:ext uri="{FF2B5EF4-FFF2-40B4-BE49-F238E27FC236}">
                  <a16:creationId xmlns:a16="http://schemas.microsoft.com/office/drawing/2014/main" id="{5308BCB6-E25A-AE35-2B54-0AE7BED24AEC}"/>
                </a:ext>
              </a:extLst>
            </p:cNvPr>
            <p:cNvGrpSpPr/>
            <p:nvPr/>
          </p:nvGrpSpPr>
          <p:grpSpPr>
            <a:xfrm>
              <a:off x="1919746" y="2423651"/>
              <a:ext cx="490520" cy="494889"/>
              <a:chOff x="3034974" y="2970674"/>
              <a:chExt cx="490520" cy="494889"/>
            </a:xfrm>
          </p:grpSpPr>
          <p:sp>
            <p:nvSpPr>
              <p:cNvPr id="21" name="Oval 16"/>
              <p:cNvSpPr>
                <a:spLocks noChangeArrowheads="1"/>
              </p:cNvSpPr>
              <p:nvPr/>
            </p:nvSpPr>
            <p:spPr bwMode="auto">
              <a:xfrm>
                <a:off x="3034974" y="2970674"/>
                <a:ext cx="490520" cy="494889"/>
              </a:xfrm>
              <a:prstGeom prst="ellipse">
                <a:avLst/>
              </a:pr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nvGrpSpPr>
              <p:cNvPr id="31" name="组合 30"/>
              <p:cNvGrpSpPr/>
              <p:nvPr/>
            </p:nvGrpSpPr>
            <p:grpSpPr>
              <a:xfrm>
                <a:off x="3163146" y="3129598"/>
                <a:ext cx="230205" cy="180029"/>
                <a:chOff x="4608185" y="5207474"/>
                <a:chExt cx="231638" cy="180029"/>
              </a:xfrm>
            </p:grpSpPr>
            <p:sp>
              <p:nvSpPr>
                <p:cNvPr id="32" name="Rectangle 29"/>
                <p:cNvSpPr>
                  <a:spLocks noChangeArrowheads="1"/>
                </p:cNvSpPr>
                <p:nvPr/>
              </p:nvSpPr>
              <p:spPr bwMode="auto">
                <a:xfrm>
                  <a:off x="4608185" y="5262683"/>
                  <a:ext cx="57609" cy="1248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3" name="Rectangle 30"/>
                <p:cNvSpPr>
                  <a:spLocks noChangeArrowheads="1"/>
                </p:cNvSpPr>
                <p:nvPr/>
              </p:nvSpPr>
              <p:spPr bwMode="auto">
                <a:xfrm>
                  <a:off x="4695800" y="5235078"/>
                  <a:ext cx="56410" cy="1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4" name="Rectangle 31"/>
                <p:cNvSpPr>
                  <a:spLocks noChangeArrowheads="1"/>
                </p:cNvSpPr>
                <p:nvPr/>
              </p:nvSpPr>
              <p:spPr bwMode="auto">
                <a:xfrm>
                  <a:off x="4782214" y="5207474"/>
                  <a:ext cx="57609" cy="180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grpSp>
          <p:nvGrpSpPr>
            <p:cNvPr id="52" name="群組 51">
              <a:extLst>
                <a:ext uri="{FF2B5EF4-FFF2-40B4-BE49-F238E27FC236}">
                  <a16:creationId xmlns:a16="http://schemas.microsoft.com/office/drawing/2014/main" id="{E4A251BE-B261-CCF9-66FC-42D9BBA3FD99}"/>
                </a:ext>
              </a:extLst>
            </p:cNvPr>
            <p:cNvGrpSpPr/>
            <p:nvPr/>
          </p:nvGrpSpPr>
          <p:grpSpPr>
            <a:xfrm>
              <a:off x="153076" y="849433"/>
              <a:ext cx="1209317" cy="1555643"/>
              <a:chOff x="182755" y="1392273"/>
              <a:chExt cx="1353047" cy="1555643"/>
            </a:xfrm>
          </p:grpSpPr>
          <p:grpSp>
            <p:nvGrpSpPr>
              <p:cNvPr id="3" name="群組 2">
                <a:extLst>
                  <a:ext uri="{FF2B5EF4-FFF2-40B4-BE49-F238E27FC236}">
                    <a16:creationId xmlns:a16="http://schemas.microsoft.com/office/drawing/2014/main" id="{033EA0F8-E258-32E1-9215-3F1F7B385459}"/>
                  </a:ext>
                </a:extLst>
              </p:cNvPr>
              <p:cNvGrpSpPr/>
              <p:nvPr/>
            </p:nvGrpSpPr>
            <p:grpSpPr>
              <a:xfrm>
                <a:off x="182755" y="1392273"/>
                <a:ext cx="1353047" cy="1555643"/>
                <a:chOff x="182755" y="1392273"/>
                <a:chExt cx="1804501" cy="2155925"/>
              </a:xfrm>
            </p:grpSpPr>
            <p:sp>
              <p:nvSpPr>
                <p:cNvPr id="22" name="Oval 17"/>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3" name="Freeform 18"/>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46" name="文本框 45"/>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1990</a:t>
                </a:r>
              </a:p>
            </p:txBody>
          </p:sp>
        </p:grpSp>
        <p:sp>
          <p:nvSpPr>
            <p:cNvPr id="47" name="文本框 46"/>
            <p:cNvSpPr txBox="1"/>
            <p:nvPr/>
          </p:nvSpPr>
          <p:spPr>
            <a:xfrm>
              <a:off x="724869" y="3372907"/>
              <a:ext cx="918521" cy="523220"/>
            </a:xfrm>
            <a:prstGeom prst="rect">
              <a:avLst/>
            </a:prstGeom>
            <a:noFill/>
            <a:effectLst/>
          </p:spPr>
          <p:txBody>
            <a:bodyPr wrap="none" rtlCol="0">
              <a:spAutoFit/>
            </a:bodyPr>
            <a:lstStyle/>
            <a:p>
              <a:r>
                <a:rPr lang="en-US" altLang="zh-CN" sz="2800" b="1" dirty="0" err="1">
                  <a:solidFill>
                    <a:schemeClr val="tx1">
                      <a:lumMod val="75000"/>
                      <a:lumOff val="25000"/>
                    </a:schemeClr>
                  </a:solidFill>
                  <a:latin typeface="Arial Black" panose="020B0A04020102020204" pitchFamily="34" charset="0"/>
                  <a:ea typeface="微软雅黑"/>
                  <a:sym typeface="Arial"/>
                </a:rPr>
                <a:t>ToE</a:t>
              </a:r>
              <a:endParaRPr lang="en-US" altLang="zh-CN" sz="2800" b="1" dirty="0">
                <a:solidFill>
                  <a:schemeClr val="tx1">
                    <a:lumMod val="75000"/>
                    <a:lumOff val="25000"/>
                  </a:schemeClr>
                </a:solidFill>
                <a:latin typeface="Arial Black" panose="020B0A04020102020204" pitchFamily="34" charset="0"/>
                <a:ea typeface="微软雅黑"/>
                <a:sym typeface="Arial"/>
              </a:endParaRPr>
            </a:p>
          </p:txBody>
        </p:sp>
        <p:grpSp>
          <p:nvGrpSpPr>
            <p:cNvPr id="59" name="群組 58">
              <a:extLst>
                <a:ext uri="{FF2B5EF4-FFF2-40B4-BE49-F238E27FC236}">
                  <a16:creationId xmlns:a16="http://schemas.microsoft.com/office/drawing/2014/main" id="{D3CBF638-2F8A-CA73-663D-981C0520235F}"/>
                </a:ext>
              </a:extLst>
            </p:cNvPr>
            <p:cNvGrpSpPr/>
            <p:nvPr/>
          </p:nvGrpSpPr>
          <p:grpSpPr>
            <a:xfrm>
              <a:off x="1105246" y="849433"/>
              <a:ext cx="1209317" cy="1555643"/>
              <a:chOff x="182755" y="1392273"/>
              <a:chExt cx="1353047" cy="1555643"/>
            </a:xfrm>
          </p:grpSpPr>
          <p:grpSp>
            <p:nvGrpSpPr>
              <p:cNvPr id="60" name="群組 59">
                <a:extLst>
                  <a:ext uri="{FF2B5EF4-FFF2-40B4-BE49-F238E27FC236}">
                    <a16:creationId xmlns:a16="http://schemas.microsoft.com/office/drawing/2014/main" id="{CA9E72D5-2806-357D-FB10-8B6D21CA2AA9}"/>
                  </a:ext>
                </a:extLst>
              </p:cNvPr>
              <p:cNvGrpSpPr/>
              <p:nvPr/>
            </p:nvGrpSpPr>
            <p:grpSpPr>
              <a:xfrm>
                <a:off x="182755" y="1392273"/>
                <a:ext cx="1353047" cy="1555643"/>
                <a:chOff x="182755" y="1392273"/>
                <a:chExt cx="1804501" cy="2155925"/>
              </a:xfrm>
            </p:grpSpPr>
            <p:sp>
              <p:nvSpPr>
                <p:cNvPr id="62" name="Oval 17">
                  <a:extLst>
                    <a:ext uri="{FF2B5EF4-FFF2-40B4-BE49-F238E27FC236}">
                      <a16:creationId xmlns:a16="http://schemas.microsoft.com/office/drawing/2014/main" id="{50534CB4-C186-4046-D25F-BE18F485D7D3}"/>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63" name="Freeform 18">
                  <a:extLst>
                    <a:ext uri="{FF2B5EF4-FFF2-40B4-BE49-F238E27FC236}">
                      <a16:creationId xmlns:a16="http://schemas.microsoft.com/office/drawing/2014/main" id="{B026FD85-EE20-6F81-7DD2-B70C0D2C6BE6}"/>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61" name="文本框 45">
                <a:extLst>
                  <a:ext uri="{FF2B5EF4-FFF2-40B4-BE49-F238E27FC236}">
                    <a16:creationId xmlns:a16="http://schemas.microsoft.com/office/drawing/2014/main" id="{C365D06D-7BB3-23F7-7F7F-557B46723D30}"/>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1995</a:t>
                </a:r>
              </a:p>
            </p:txBody>
          </p:sp>
        </p:grpSp>
        <p:pic>
          <p:nvPicPr>
            <p:cNvPr id="137" name="Picture 2" descr="http://www.levi.com/_ui/v4531/levis/img/levis-subnav-logo.png">
              <a:extLst>
                <a:ext uri="{FF2B5EF4-FFF2-40B4-BE49-F238E27FC236}">
                  <a16:creationId xmlns:a16="http://schemas.microsoft.com/office/drawing/2014/main" id="{928809FA-7595-C641-DBEB-9484B1E99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56" y="3022110"/>
              <a:ext cx="968091" cy="34608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SAI logo SA8000」的圖片搜尋結果">
              <a:extLst>
                <a:ext uri="{FF2B5EF4-FFF2-40B4-BE49-F238E27FC236}">
                  <a16:creationId xmlns:a16="http://schemas.microsoft.com/office/drawing/2014/main" id="{78B9427E-ABC1-DE0F-862F-36570E8737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763" y="3024220"/>
              <a:ext cx="626515" cy="80097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Verite logo」的圖片搜尋結果">
              <a:extLst>
                <a:ext uri="{FF2B5EF4-FFF2-40B4-BE49-F238E27FC236}">
                  <a16:creationId xmlns:a16="http://schemas.microsoft.com/office/drawing/2014/main" id="{0FAE358F-4801-DA04-2E77-D67B20906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958" y="3985231"/>
              <a:ext cx="1126187" cy="95618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FLA logo」的圖片搜尋結果">
              <a:extLst>
                <a:ext uri="{FF2B5EF4-FFF2-40B4-BE49-F238E27FC236}">
                  <a16:creationId xmlns:a16="http://schemas.microsoft.com/office/drawing/2014/main" id="{F77F263B-AF22-C2D8-84D0-2B40D2C14B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496" y="5030523"/>
              <a:ext cx="846748" cy="5427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群組 7">
            <a:extLst>
              <a:ext uri="{FF2B5EF4-FFF2-40B4-BE49-F238E27FC236}">
                <a16:creationId xmlns:a16="http://schemas.microsoft.com/office/drawing/2014/main" id="{CEB131F1-E302-B76D-864F-C71B99DB8329}"/>
              </a:ext>
            </a:extLst>
          </p:cNvPr>
          <p:cNvGrpSpPr/>
          <p:nvPr/>
        </p:nvGrpSpPr>
        <p:grpSpPr>
          <a:xfrm>
            <a:off x="5985138" y="935166"/>
            <a:ext cx="5134346" cy="5159134"/>
            <a:chOff x="5973306" y="849433"/>
            <a:chExt cx="5134346" cy="5159134"/>
          </a:xfrm>
        </p:grpSpPr>
        <p:grpSp>
          <p:nvGrpSpPr>
            <p:cNvPr id="104" name="群組 103">
              <a:extLst>
                <a:ext uri="{FF2B5EF4-FFF2-40B4-BE49-F238E27FC236}">
                  <a16:creationId xmlns:a16="http://schemas.microsoft.com/office/drawing/2014/main" id="{138F106B-5986-9F37-51BC-5C368673EED1}"/>
                </a:ext>
              </a:extLst>
            </p:cNvPr>
            <p:cNvGrpSpPr/>
            <p:nvPr/>
          </p:nvGrpSpPr>
          <p:grpSpPr>
            <a:xfrm>
              <a:off x="9674776" y="849433"/>
              <a:ext cx="1209317" cy="1555643"/>
              <a:chOff x="182755" y="1392273"/>
              <a:chExt cx="1353047" cy="1555643"/>
            </a:xfrm>
          </p:grpSpPr>
          <p:grpSp>
            <p:nvGrpSpPr>
              <p:cNvPr id="105" name="群組 104">
                <a:extLst>
                  <a:ext uri="{FF2B5EF4-FFF2-40B4-BE49-F238E27FC236}">
                    <a16:creationId xmlns:a16="http://schemas.microsoft.com/office/drawing/2014/main" id="{9039DBD6-EA22-0831-4176-3B6D2258363F}"/>
                  </a:ext>
                </a:extLst>
              </p:cNvPr>
              <p:cNvGrpSpPr/>
              <p:nvPr/>
            </p:nvGrpSpPr>
            <p:grpSpPr>
              <a:xfrm>
                <a:off x="182755" y="1392273"/>
                <a:ext cx="1353047" cy="1555643"/>
                <a:chOff x="182755" y="1392273"/>
                <a:chExt cx="1804501" cy="2155925"/>
              </a:xfrm>
            </p:grpSpPr>
            <p:sp>
              <p:nvSpPr>
                <p:cNvPr id="107" name="Oval 17">
                  <a:extLst>
                    <a:ext uri="{FF2B5EF4-FFF2-40B4-BE49-F238E27FC236}">
                      <a16:creationId xmlns:a16="http://schemas.microsoft.com/office/drawing/2014/main" id="{1ADC5053-6F85-67E0-95F5-297A82AF85F7}"/>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08" name="Freeform 18">
                  <a:extLst>
                    <a:ext uri="{FF2B5EF4-FFF2-40B4-BE49-F238E27FC236}">
                      <a16:creationId xmlns:a16="http://schemas.microsoft.com/office/drawing/2014/main" id="{51066C9D-A8C3-81EE-02F1-555D3EA7FD1C}"/>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FF6600"/>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06" name="文本框 45">
                <a:extLst>
                  <a:ext uri="{FF2B5EF4-FFF2-40B4-BE49-F238E27FC236}">
                    <a16:creationId xmlns:a16="http://schemas.microsoft.com/office/drawing/2014/main" id="{EBE23564-46FD-261E-B2E3-16DCFBDA86C2}"/>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2021</a:t>
                </a:r>
              </a:p>
            </p:txBody>
          </p:sp>
        </p:grpSp>
        <p:pic>
          <p:nvPicPr>
            <p:cNvPr id="1036" name="Picture 12">
              <a:extLst>
                <a:ext uri="{FF2B5EF4-FFF2-40B4-BE49-F238E27FC236}">
                  <a16:creationId xmlns:a16="http://schemas.microsoft.com/office/drawing/2014/main" id="{F64B4C09-4E14-123B-4174-2BB3A32035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08869" y="2417579"/>
              <a:ext cx="507032" cy="507032"/>
            </a:xfrm>
            <a:prstGeom prst="rect">
              <a:avLst/>
            </a:prstGeom>
            <a:noFill/>
            <a:extLst>
              <a:ext uri="{909E8E84-426E-40DD-AFC4-6F175D3DCCD1}">
                <a14:hiddenFill xmlns:a14="http://schemas.microsoft.com/office/drawing/2010/main">
                  <a:solidFill>
                    <a:srgbClr val="FFFFFF"/>
                  </a:solidFill>
                </a14:hiddenFill>
              </a:ext>
            </a:extLst>
          </p:spPr>
        </p:pic>
        <p:sp>
          <p:nvSpPr>
            <p:cNvPr id="149" name="文本框 46">
              <a:extLst>
                <a:ext uri="{FF2B5EF4-FFF2-40B4-BE49-F238E27FC236}">
                  <a16:creationId xmlns:a16="http://schemas.microsoft.com/office/drawing/2014/main" id="{4B4B6AF8-1D37-28CF-EABD-8C55D79B9F66}"/>
                </a:ext>
              </a:extLst>
            </p:cNvPr>
            <p:cNvSpPr txBox="1"/>
            <p:nvPr/>
          </p:nvSpPr>
          <p:spPr>
            <a:xfrm>
              <a:off x="10353920" y="2871366"/>
              <a:ext cx="753732"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RBA</a:t>
              </a:r>
            </a:p>
            <a:p>
              <a:pPr algn="ctr"/>
              <a:r>
                <a:rPr lang="en-US" altLang="zh-CN" sz="2000" b="1" dirty="0">
                  <a:solidFill>
                    <a:schemeClr val="tx1">
                      <a:lumMod val="75000"/>
                      <a:lumOff val="25000"/>
                    </a:schemeClr>
                  </a:solidFill>
                  <a:latin typeface="Arial"/>
                  <a:ea typeface="微软雅黑"/>
                  <a:sym typeface="Arial"/>
                </a:rPr>
                <a:t>7.0.0</a:t>
              </a:r>
            </a:p>
          </p:txBody>
        </p:sp>
        <p:grpSp>
          <p:nvGrpSpPr>
            <p:cNvPr id="151" name="群組 150">
              <a:extLst>
                <a:ext uri="{FF2B5EF4-FFF2-40B4-BE49-F238E27FC236}">
                  <a16:creationId xmlns:a16="http://schemas.microsoft.com/office/drawing/2014/main" id="{510ED6EA-94FA-BDF1-E819-123857588BA6}"/>
                </a:ext>
              </a:extLst>
            </p:cNvPr>
            <p:cNvGrpSpPr/>
            <p:nvPr/>
          </p:nvGrpSpPr>
          <p:grpSpPr>
            <a:xfrm>
              <a:off x="5973306" y="5024802"/>
              <a:ext cx="984564" cy="983765"/>
              <a:chOff x="2092369" y="2335456"/>
              <a:chExt cx="1150760" cy="1345771"/>
            </a:xfrm>
          </p:grpSpPr>
          <p:pic>
            <p:nvPicPr>
              <p:cNvPr id="152" name="Picture 4" descr="http://www.hcepb.gov.tw/mobile/filesys/images/ch/Learning%20KN/LOGO_1.png">
                <a:extLst>
                  <a:ext uri="{FF2B5EF4-FFF2-40B4-BE49-F238E27FC236}">
                    <a16:creationId xmlns:a16="http://schemas.microsoft.com/office/drawing/2014/main" id="{9763FD91-D637-1FD7-EAA3-2926ECA176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030" y="2335456"/>
                <a:ext cx="907025" cy="784519"/>
              </a:xfrm>
              <a:prstGeom prst="rect">
                <a:avLst/>
              </a:prstGeom>
              <a:noFill/>
              <a:extLst>
                <a:ext uri="{909E8E84-426E-40DD-AFC4-6F175D3DCCD1}">
                  <a14:hiddenFill xmlns:a14="http://schemas.microsoft.com/office/drawing/2010/main">
                    <a:solidFill>
                      <a:srgbClr val="FFFFFF"/>
                    </a:solidFill>
                  </a14:hiddenFill>
                </a:ext>
              </a:extLst>
            </p:spPr>
          </p:pic>
          <p:sp>
            <p:nvSpPr>
              <p:cNvPr id="153" name="矩形 152">
                <a:extLst>
                  <a:ext uri="{FF2B5EF4-FFF2-40B4-BE49-F238E27FC236}">
                    <a16:creationId xmlns:a16="http://schemas.microsoft.com/office/drawing/2014/main" id="{E4D98DC4-011E-14D4-DCA8-525FCFDAE743}"/>
                  </a:ext>
                </a:extLst>
              </p:cNvPr>
              <p:cNvSpPr/>
              <p:nvPr/>
            </p:nvSpPr>
            <p:spPr>
              <a:xfrm>
                <a:off x="2092369" y="3091782"/>
                <a:ext cx="1150760" cy="589445"/>
              </a:xfrm>
              <a:prstGeom prst="rect">
                <a:avLst/>
              </a:prstGeom>
            </p:spPr>
            <p:txBody>
              <a:bodyPr wrap="none">
                <a:spAutoFit/>
              </a:bodyPr>
              <a:lstStyle/>
              <a:p>
                <a:pPr algn="r"/>
                <a:r>
                  <a:rPr lang="en-US" altLang="zh-TW" sz="1100" b="1" dirty="0">
                    <a:solidFill>
                      <a:srgbClr val="000099"/>
                    </a:solidFill>
                    <a:latin typeface="Microsoft YaHei" pitchFamily="34" charset="-122"/>
                    <a:ea typeface="Microsoft YaHei" pitchFamily="34" charset="-122"/>
                    <a:cs typeface="微軟正黑體 Light" pitchFamily="34" charset="-120"/>
                  </a:rPr>
                  <a:t>C8)</a:t>
                </a:r>
                <a:r>
                  <a:rPr lang="zh-TW" altLang="en-US" sz="1100" b="1" dirty="0">
                    <a:solidFill>
                      <a:srgbClr val="000099"/>
                    </a:solidFill>
                    <a:latin typeface="Microsoft YaHei" pitchFamily="34" charset="-122"/>
                    <a:ea typeface="Microsoft YaHei" pitchFamily="34" charset="-122"/>
                    <a:cs typeface="微軟正黑體 Light" pitchFamily="34" charset="-120"/>
                  </a:rPr>
                  <a:t>溫室氣體</a:t>
                </a:r>
                <a:endParaRPr lang="en-US" altLang="zh-TW" sz="1100" b="1" dirty="0">
                  <a:solidFill>
                    <a:srgbClr val="000099"/>
                  </a:solidFill>
                  <a:latin typeface="Microsoft YaHei" pitchFamily="34" charset="-122"/>
                  <a:ea typeface="Microsoft YaHei" pitchFamily="34" charset="-122"/>
                  <a:cs typeface="微軟正黑體 Light" pitchFamily="34" charset="-120"/>
                </a:endParaRPr>
              </a:p>
              <a:p>
                <a:pPr algn="r"/>
                <a:r>
                  <a:rPr lang="zh-TW" altLang="en-US" sz="1100" b="1" dirty="0">
                    <a:solidFill>
                      <a:srgbClr val="000099"/>
                    </a:solidFill>
                    <a:latin typeface="Microsoft YaHei" pitchFamily="34" charset="-122"/>
                    <a:ea typeface="Microsoft YaHei" pitchFamily="34" charset="-122"/>
                    <a:cs typeface="微軟正黑體 Light" pitchFamily="34" charset="-120"/>
                  </a:rPr>
                  <a:t>減排目標</a:t>
                </a:r>
                <a:endParaRPr lang="zh-TW" altLang="en-US" sz="1100" dirty="0"/>
              </a:p>
            </p:txBody>
          </p:sp>
        </p:grpSp>
        <p:grpSp>
          <p:nvGrpSpPr>
            <p:cNvPr id="154" name="群組 153">
              <a:extLst>
                <a:ext uri="{FF2B5EF4-FFF2-40B4-BE49-F238E27FC236}">
                  <a16:creationId xmlns:a16="http://schemas.microsoft.com/office/drawing/2014/main" id="{C78E8BD8-F755-67A8-C90A-84FB13ED838E}"/>
                </a:ext>
              </a:extLst>
            </p:cNvPr>
            <p:cNvGrpSpPr/>
            <p:nvPr/>
          </p:nvGrpSpPr>
          <p:grpSpPr>
            <a:xfrm>
              <a:off x="8865758" y="4819083"/>
              <a:ext cx="774600" cy="1173509"/>
              <a:chOff x="4295239" y="1138783"/>
              <a:chExt cx="845567" cy="1435333"/>
            </a:xfrm>
          </p:grpSpPr>
          <p:pic>
            <p:nvPicPr>
              <p:cNvPr id="155" name="Picture 1">
                <a:extLst>
                  <a:ext uri="{FF2B5EF4-FFF2-40B4-BE49-F238E27FC236}">
                    <a16:creationId xmlns:a16="http://schemas.microsoft.com/office/drawing/2014/main" id="{896EB3DC-E876-22CC-44AE-2B2850E55BE9}"/>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295239" y="1138783"/>
                <a:ext cx="845566" cy="918589"/>
              </a:xfrm>
              <a:prstGeom prst="rect">
                <a:avLst/>
              </a:prstGeom>
            </p:spPr>
          </p:pic>
          <p:sp>
            <p:nvSpPr>
              <p:cNvPr id="156" name="文字方塊 155">
                <a:extLst>
                  <a:ext uri="{FF2B5EF4-FFF2-40B4-BE49-F238E27FC236}">
                    <a16:creationId xmlns:a16="http://schemas.microsoft.com/office/drawing/2014/main" id="{4F8B4531-1957-4D49-597B-88809A1F5608}"/>
                  </a:ext>
                </a:extLst>
              </p:cNvPr>
              <p:cNvSpPr txBox="1"/>
              <p:nvPr/>
            </p:nvSpPr>
            <p:spPr>
              <a:xfrm>
                <a:off x="4323269" y="2047093"/>
                <a:ext cx="817537" cy="527023"/>
              </a:xfrm>
              <a:prstGeom prst="rect">
                <a:avLst/>
              </a:prstGeom>
            </p:spPr>
            <p:txBody>
              <a:bodyPr wrap="none">
                <a:spAutoFit/>
              </a:bodyPr>
              <a:lstStyle>
                <a:defPPr>
                  <a:defRPr lang="en-US"/>
                </a:defPPr>
                <a:lvl1pPr algn="ctr">
                  <a:defRPr sz="1200" b="1">
                    <a:solidFill>
                      <a:srgbClr val="000099"/>
                    </a:solidFill>
                    <a:latin typeface="Microsoft YaHei" pitchFamily="34" charset="-122"/>
                    <a:ea typeface="Microsoft YaHei" pitchFamily="34" charset="-122"/>
                    <a:cs typeface="微軟正黑體 Light" pitchFamily="34" charset="-120"/>
                  </a:defRPr>
                </a:lvl1pPr>
              </a:lstStyle>
              <a:p>
                <a:r>
                  <a:rPr lang="en-US" altLang="zh-TW" sz="1100" dirty="0"/>
                  <a:t>A2)</a:t>
                </a:r>
                <a:r>
                  <a:rPr lang="zh-TW" altLang="en-US" sz="1100" dirty="0"/>
                  <a:t>童工</a:t>
                </a:r>
                <a:endParaRPr lang="en-US" altLang="zh-TW" sz="1100" dirty="0"/>
              </a:p>
              <a:p>
                <a:r>
                  <a:rPr lang="zh-TW" altLang="en-US" sz="1100" dirty="0"/>
                  <a:t>補救措施</a:t>
                </a:r>
              </a:p>
            </p:txBody>
          </p:sp>
        </p:grpSp>
        <p:grpSp>
          <p:nvGrpSpPr>
            <p:cNvPr id="157" name="群組 156">
              <a:extLst>
                <a:ext uri="{FF2B5EF4-FFF2-40B4-BE49-F238E27FC236}">
                  <a16:creationId xmlns:a16="http://schemas.microsoft.com/office/drawing/2014/main" id="{C6948328-BB88-67DC-BC94-154F0BA50B2B}"/>
                </a:ext>
              </a:extLst>
            </p:cNvPr>
            <p:cNvGrpSpPr/>
            <p:nvPr/>
          </p:nvGrpSpPr>
          <p:grpSpPr>
            <a:xfrm>
              <a:off x="9556643" y="4806733"/>
              <a:ext cx="1031051" cy="1201834"/>
              <a:chOff x="2511147" y="517770"/>
              <a:chExt cx="2034937" cy="1969989"/>
            </a:xfrm>
          </p:grpSpPr>
          <p:pic>
            <p:nvPicPr>
              <p:cNvPr id="158" name="Picture 9" descr="http://empowerkit.com/wp-content/uploads/2011/02/frequently-asked-questions.jpg">
                <a:extLst>
                  <a:ext uri="{FF2B5EF4-FFF2-40B4-BE49-F238E27FC236}">
                    <a16:creationId xmlns:a16="http://schemas.microsoft.com/office/drawing/2014/main" id="{59E85823-AB8B-89B0-D2EC-9426EEC0AE2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7297" y1="73016" x2="77297" y2="73016"/>
                          </a14:backgroundRemoval>
                        </a14:imgEffect>
                      </a14:imgLayer>
                    </a14:imgProps>
                  </a:ext>
                  <a:ext uri="{28A0092B-C50C-407E-A947-70E740481C1C}">
                    <a14:useLocalDpi xmlns:a14="http://schemas.microsoft.com/office/drawing/2010/main" val="0"/>
                  </a:ext>
                </a:extLst>
              </a:blip>
              <a:srcRect/>
              <a:stretch>
                <a:fillRect/>
              </a:stretch>
            </p:blipFill>
            <p:spPr bwMode="auto">
              <a:xfrm>
                <a:off x="2768922" y="517770"/>
                <a:ext cx="1528790" cy="1513503"/>
              </a:xfrm>
              <a:prstGeom prst="rect">
                <a:avLst/>
              </a:prstGeom>
              <a:noFill/>
              <a:extLst>
                <a:ext uri="{909E8E84-426E-40DD-AFC4-6F175D3DCCD1}">
                  <a14:hiddenFill xmlns:a14="http://schemas.microsoft.com/office/drawing/2010/main">
                    <a:solidFill>
                      <a:srgbClr val="FFFFFF"/>
                    </a:solidFill>
                  </a14:hiddenFill>
                </a:ext>
              </a:extLst>
            </p:spPr>
          </p:pic>
          <p:sp>
            <p:nvSpPr>
              <p:cNvPr id="159" name="文字方塊 158">
                <a:extLst>
                  <a:ext uri="{FF2B5EF4-FFF2-40B4-BE49-F238E27FC236}">
                    <a16:creationId xmlns:a16="http://schemas.microsoft.com/office/drawing/2014/main" id="{60B418CF-799D-483A-5EC2-6918F4E8E275}"/>
                  </a:ext>
                </a:extLst>
              </p:cNvPr>
              <p:cNvSpPr txBox="1"/>
              <p:nvPr/>
            </p:nvSpPr>
            <p:spPr>
              <a:xfrm>
                <a:off x="2511147" y="1781470"/>
                <a:ext cx="2034937" cy="706289"/>
              </a:xfrm>
              <a:prstGeom prst="rect">
                <a:avLst/>
              </a:prstGeom>
            </p:spPr>
            <p:txBody>
              <a:bodyPr wrap="none">
                <a:spAutoFit/>
              </a:bodyPr>
              <a:lstStyle>
                <a:defPPr>
                  <a:defRPr lang="zh-TW"/>
                </a:defPPr>
                <a:lvl1pPr>
                  <a:defRPr sz="1350" b="1">
                    <a:solidFill>
                      <a:srgbClr val="000099"/>
                    </a:solidFill>
                    <a:latin typeface="Microsoft YaHei" pitchFamily="34" charset="-122"/>
                    <a:ea typeface="Microsoft YaHei" pitchFamily="34" charset="-122"/>
                    <a:cs typeface="微軟正黑體 Light" pitchFamily="34" charset="-120"/>
                  </a:defRPr>
                </a:lvl1pPr>
              </a:lstStyle>
              <a:p>
                <a:pPr algn="ctr"/>
                <a:r>
                  <a:rPr lang="zh-TW" altLang="en-US" sz="1100" dirty="0"/>
                  <a:t>不必擔心報復</a:t>
                </a:r>
                <a:endParaRPr lang="en-US" altLang="zh-TW" sz="1100" dirty="0"/>
              </a:p>
              <a:p>
                <a:pPr algn="ctr"/>
                <a:r>
                  <a:rPr lang="en-US" altLang="zh-TW" sz="1100" dirty="0"/>
                  <a:t>(B8/D6/E8)</a:t>
                </a:r>
              </a:p>
            </p:txBody>
          </p:sp>
        </p:grpSp>
        <p:grpSp>
          <p:nvGrpSpPr>
            <p:cNvPr id="160" name="群組 159">
              <a:extLst>
                <a:ext uri="{FF2B5EF4-FFF2-40B4-BE49-F238E27FC236}">
                  <a16:creationId xmlns:a16="http://schemas.microsoft.com/office/drawing/2014/main" id="{16AEA1A6-C324-C315-E069-E5DD78653B85}"/>
                </a:ext>
              </a:extLst>
            </p:cNvPr>
            <p:cNvGrpSpPr/>
            <p:nvPr/>
          </p:nvGrpSpPr>
          <p:grpSpPr>
            <a:xfrm>
              <a:off x="10106319" y="3672320"/>
              <a:ext cx="896399" cy="1350882"/>
              <a:chOff x="3388612" y="1181492"/>
              <a:chExt cx="934065" cy="1812985"/>
            </a:xfrm>
          </p:grpSpPr>
          <p:pic>
            <p:nvPicPr>
              <p:cNvPr id="161" name="Picture 6">
                <a:extLst>
                  <a:ext uri="{FF2B5EF4-FFF2-40B4-BE49-F238E27FC236}">
                    <a16:creationId xmlns:a16="http://schemas.microsoft.com/office/drawing/2014/main" id="{E59DDFB0-AB43-2BF0-91D1-157CC33D2739}"/>
                  </a:ext>
                </a:extLst>
              </p:cNvPr>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500200" y="1181492"/>
                <a:ext cx="623688" cy="733492"/>
              </a:xfrm>
              <a:prstGeom prst="rect">
                <a:avLst/>
              </a:prstGeom>
              <a:noFill/>
              <a:ln w="9525">
                <a:noFill/>
                <a:miter lim="800000"/>
                <a:headEnd/>
                <a:tailEnd/>
              </a:ln>
            </p:spPr>
          </p:pic>
          <p:pic>
            <p:nvPicPr>
              <p:cNvPr id="162" name="Picture 7">
                <a:extLst>
                  <a:ext uri="{FF2B5EF4-FFF2-40B4-BE49-F238E27FC236}">
                    <a16:creationId xmlns:a16="http://schemas.microsoft.com/office/drawing/2014/main" id="{A1BA586D-6053-1ECF-BAF3-10D2C039BB47}"/>
                  </a:ext>
                </a:extLst>
              </p:cNvPr>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484551" y="1880513"/>
                <a:ext cx="649834" cy="769662"/>
              </a:xfrm>
              <a:prstGeom prst="rect">
                <a:avLst/>
              </a:prstGeom>
              <a:noFill/>
              <a:ln w="9525">
                <a:noFill/>
                <a:miter lim="800000"/>
                <a:headEnd/>
                <a:tailEnd/>
              </a:ln>
            </p:spPr>
          </p:pic>
          <p:sp>
            <p:nvSpPr>
              <p:cNvPr id="163" name="文字方塊 162">
                <a:extLst>
                  <a:ext uri="{FF2B5EF4-FFF2-40B4-BE49-F238E27FC236}">
                    <a16:creationId xmlns:a16="http://schemas.microsoft.com/office/drawing/2014/main" id="{D74D670B-1F04-40E1-1F5B-3C1654C46D57}"/>
                  </a:ext>
                </a:extLst>
              </p:cNvPr>
              <p:cNvSpPr txBox="1"/>
              <p:nvPr/>
            </p:nvSpPr>
            <p:spPr>
              <a:xfrm>
                <a:off x="3388612" y="2643377"/>
                <a:ext cx="934065" cy="351100"/>
              </a:xfrm>
              <a:prstGeom prst="rect">
                <a:avLst/>
              </a:prstGeom>
            </p:spPr>
            <p:txBody>
              <a:bodyPr wrap="none">
                <a:spAutoFit/>
              </a:bodyPr>
              <a:lstStyle>
                <a:defPPr>
                  <a:defRPr lang="en-US"/>
                </a:defPPr>
                <a:lvl1pPr algn="ctr">
                  <a:defRPr sz="1200" b="1">
                    <a:solidFill>
                      <a:srgbClr val="000099"/>
                    </a:solidFill>
                    <a:latin typeface="Microsoft YaHei" pitchFamily="34" charset="-122"/>
                    <a:ea typeface="Microsoft YaHei" pitchFamily="34" charset="-122"/>
                    <a:cs typeface="微軟正黑體 Light" pitchFamily="34" charset="-120"/>
                  </a:defRPr>
                </a:lvl1pPr>
              </a:lstStyle>
              <a:p>
                <a:r>
                  <a:rPr lang="en-US" altLang="zh-TW" sz="1100" dirty="0"/>
                  <a:t>A6)</a:t>
                </a:r>
                <a:r>
                  <a:rPr lang="zh-TW" altLang="en-US" sz="1100" dirty="0"/>
                  <a:t>不騷擾 </a:t>
                </a:r>
              </a:p>
            </p:txBody>
          </p:sp>
        </p:grpSp>
        <p:grpSp>
          <p:nvGrpSpPr>
            <p:cNvPr id="167" name="群組 166">
              <a:extLst>
                <a:ext uri="{FF2B5EF4-FFF2-40B4-BE49-F238E27FC236}">
                  <a16:creationId xmlns:a16="http://schemas.microsoft.com/office/drawing/2014/main" id="{26529558-6F5C-A8EE-B0CB-D3EB462AA533}"/>
                </a:ext>
              </a:extLst>
            </p:cNvPr>
            <p:cNvGrpSpPr/>
            <p:nvPr/>
          </p:nvGrpSpPr>
          <p:grpSpPr>
            <a:xfrm>
              <a:off x="7688433" y="5041664"/>
              <a:ext cx="1377301" cy="958389"/>
              <a:chOff x="-170603" y="958538"/>
              <a:chExt cx="2485382" cy="1297251"/>
            </a:xfrm>
          </p:grpSpPr>
          <p:sp>
            <p:nvSpPr>
              <p:cNvPr id="168" name="矩形 167">
                <a:extLst>
                  <a:ext uri="{FF2B5EF4-FFF2-40B4-BE49-F238E27FC236}">
                    <a16:creationId xmlns:a16="http://schemas.microsoft.com/office/drawing/2014/main" id="{C4DD8A3A-8E63-A0AB-DDA0-E20AA86A231D}"/>
                  </a:ext>
                </a:extLst>
              </p:cNvPr>
              <p:cNvSpPr/>
              <p:nvPr/>
            </p:nvSpPr>
            <p:spPr>
              <a:xfrm>
                <a:off x="-170603" y="1880850"/>
                <a:ext cx="2485382" cy="374939"/>
              </a:xfrm>
              <a:prstGeom prst="rect">
                <a:avLst/>
              </a:prstGeom>
            </p:spPr>
            <p:txBody>
              <a:bodyPr wrap="none">
                <a:spAutoFit/>
              </a:bodyPr>
              <a:lstStyle/>
              <a:p>
                <a:pPr algn="ctr"/>
                <a:r>
                  <a:rPr lang="en-US" altLang="zh-TW" sz="1100" b="1" dirty="0">
                    <a:solidFill>
                      <a:srgbClr val="000099"/>
                    </a:solidFill>
                    <a:latin typeface="Microsoft YaHei" pitchFamily="34" charset="-122"/>
                    <a:ea typeface="Microsoft YaHei" pitchFamily="34" charset="-122"/>
                  </a:rPr>
                  <a:t>A1)</a:t>
                </a:r>
                <a:r>
                  <a:rPr lang="zh-TW" altLang="en-US" sz="1100" b="1" dirty="0">
                    <a:solidFill>
                      <a:srgbClr val="000099"/>
                    </a:solidFill>
                    <a:latin typeface="Microsoft YaHei" pitchFamily="34" charset="-122"/>
                    <a:ea typeface="Microsoft YaHei" pitchFamily="34" charset="-122"/>
                  </a:rPr>
                  <a:t>禁止強迫勞動</a:t>
                </a:r>
              </a:p>
            </p:txBody>
          </p:sp>
          <p:pic>
            <p:nvPicPr>
              <p:cNvPr id="169" name="Picture 4" descr="О проблемах принудительного труда – ежегодный доклад Президенту | NORMA.UZ">
                <a:extLst>
                  <a:ext uri="{FF2B5EF4-FFF2-40B4-BE49-F238E27FC236}">
                    <a16:creationId xmlns:a16="http://schemas.microsoft.com/office/drawing/2014/main" id="{65D9DE92-6DFA-8C35-82B4-466B43561E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3879" y="958538"/>
                <a:ext cx="1160447" cy="783028"/>
              </a:xfrm>
              <a:prstGeom prst="ellipse">
                <a:avLst/>
              </a:prstGeom>
              <a:ln w="76200" cap="sq">
                <a:solidFill>
                  <a:srgbClr val="C00000"/>
                </a:solidFill>
                <a:prstDash val="solid"/>
                <a:miter lim="800000"/>
              </a:ln>
              <a:effectLst/>
              <a:extLst>
                <a:ext uri="{909E8E84-426E-40DD-AFC4-6F175D3DCCD1}">
                  <a14:hiddenFill xmlns:a14="http://schemas.microsoft.com/office/drawing/2010/main">
                    <a:solidFill>
                      <a:srgbClr val="FFFFFF"/>
                    </a:solidFill>
                  </a14:hiddenFill>
                </a:ext>
              </a:extLst>
            </p:spPr>
          </p:pic>
        </p:grpSp>
        <p:grpSp>
          <p:nvGrpSpPr>
            <p:cNvPr id="131" name="群組 130">
              <a:extLst>
                <a:ext uri="{FF2B5EF4-FFF2-40B4-BE49-F238E27FC236}">
                  <a16:creationId xmlns:a16="http://schemas.microsoft.com/office/drawing/2014/main" id="{13048D69-7367-867A-07AC-B606F33F6719}"/>
                </a:ext>
              </a:extLst>
            </p:cNvPr>
            <p:cNvGrpSpPr/>
            <p:nvPr/>
          </p:nvGrpSpPr>
          <p:grpSpPr>
            <a:xfrm>
              <a:off x="6839515" y="4895429"/>
              <a:ext cx="1125629" cy="1113138"/>
              <a:chOff x="6229332" y="5050888"/>
              <a:chExt cx="1125629" cy="1113138"/>
            </a:xfrm>
          </p:grpSpPr>
          <p:pic>
            <p:nvPicPr>
              <p:cNvPr id="165" name="Picture 2" descr="The Montreal Protocol on Substances that Deplete the Ozone Layer">
                <a:extLst>
                  <a:ext uri="{FF2B5EF4-FFF2-40B4-BE49-F238E27FC236}">
                    <a16:creationId xmlns:a16="http://schemas.microsoft.com/office/drawing/2014/main" id="{E418CB72-944F-7BA7-2BF8-94DF231D49B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334" t="1682" r="13438" b="2691"/>
              <a:stretch/>
            </p:blipFill>
            <p:spPr bwMode="auto">
              <a:xfrm>
                <a:off x="6707110" y="5197123"/>
                <a:ext cx="563093" cy="573487"/>
              </a:xfrm>
              <a:prstGeom prst="ellipse">
                <a:avLst/>
              </a:prstGeom>
              <a:noFill/>
              <a:extLst>
                <a:ext uri="{909E8E84-426E-40DD-AFC4-6F175D3DCCD1}">
                  <a14:hiddenFill xmlns:a14="http://schemas.microsoft.com/office/drawing/2010/main">
                    <a:solidFill>
                      <a:srgbClr val="FFFFFF"/>
                    </a:solidFill>
                  </a14:hiddenFill>
                </a:ext>
              </a:extLst>
            </p:spPr>
          </p:pic>
          <p:sp>
            <p:nvSpPr>
              <p:cNvPr id="166" name="文字方塊 165">
                <a:extLst>
                  <a:ext uri="{FF2B5EF4-FFF2-40B4-BE49-F238E27FC236}">
                    <a16:creationId xmlns:a16="http://schemas.microsoft.com/office/drawing/2014/main" id="{47DFCC80-139C-70FC-EAA4-80C7E5A580CD}"/>
                  </a:ext>
                </a:extLst>
              </p:cNvPr>
              <p:cNvSpPr txBox="1"/>
              <p:nvPr/>
            </p:nvSpPr>
            <p:spPr>
              <a:xfrm>
                <a:off x="6229332" y="5733139"/>
                <a:ext cx="1125629" cy="430887"/>
              </a:xfrm>
              <a:prstGeom prst="rect">
                <a:avLst/>
              </a:prstGeom>
            </p:spPr>
            <p:txBody>
              <a:bodyPr wrap="none">
                <a:spAutoFit/>
              </a:bodyPr>
              <a:lstStyle>
                <a:defPPr>
                  <a:defRPr lang="zh-TW"/>
                </a:defPPr>
                <a:lvl1pPr>
                  <a:defRPr sz="1350" b="1">
                    <a:solidFill>
                      <a:srgbClr val="000099"/>
                    </a:solidFill>
                    <a:latin typeface="Microsoft YaHei" pitchFamily="34" charset="-122"/>
                    <a:ea typeface="Microsoft YaHei" pitchFamily="34" charset="-122"/>
                    <a:cs typeface="微軟正黑體 Light" pitchFamily="34" charset="-120"/>
                  </a:defRPr>
                </a:lvl1pPr>
              </a:lstStyle>
              <a:p>
                <a:pPr algn="ctr"/>
                <a:r>
                  <a:rPr lang="en-US" altLang="zh-TW" sz="1100" dirty="0"/>
                  <a:t>C5)</a:t>
                </a:r>
                <a:r>
                  <a:rPr lang="zh-TW" altLang="en-US" sz="1100" dirty="0"/>
                  <a:t>破壞臭氧層</a:t>
                </a:r>
                <a:endParaRPr lang="en-US" altLang="zh-TW" sz="1100" dirty="0"/>
              </a:p>
              <a:p>
                <a:pPr algn="ctr"/>
                <a:r>
                  <a:rPr lang="zh-TW" altLang="en-US" sz="1100" dirty="0"/>
                  <a:t>物質管理</a:t>
                </a:r>
              </a:p>
            </p:txBody>
          </p:sp>
          <p:pic>
            <p:nvPicPr>
              <p:cNvPr id="130" name="圖片 129">
                <a:extLst>
                  <a:ext uri="{FF2B5EF4-FFF2-40B4-BE49-F238E27FC236}">
                    <a16:creationId xmlns:a16="http://schemas.microsoft.com/office/drawing/2014/main" id="{075793B7-2F66-0406-A0B1-00F607DDCE23}"/>
                  </a:ext>
                </a:extLst>
              </p:cNvPr>
              <p:cNvPicPr>
                <a:picLocks noChangeAspect="1"/>
              </p:cNvPicPr>
              <p:nvPr/>
            </p:nvPicPr>
            <p:blipFill>
              <a:blip r:embed="rId15">
                <a:clrChange>
                  <a:clrFrom>
                    <a:srgbClr val="EEEEEE"/>
                  </a:clrFrom>
                  <a:clrTo>
                    <a:srgbClr val="EEEEEE">
                      <a:alpha val="0"/>
                    </a:srgbClr>
                  </a:clrTo>
                </a:clrChange>
              </a:blip>
              <a:stretch>
                <a:fillRect/>
              </a:stretch>
            </p:blipFill>
            <p:spPr>
              <a:xfrm>
                <a:off x="6344630" y="5050888"/>
                <a:ext cx="544230" cy="544230"/>
              </a:xfrm>
              <a:prstGeom prst="rect">
                <a:avLst/>
              </a:prstGeom>
            </p:spPr>
          </p:pic>
        </p:grpSp>
      </p:grpSp>
      <p:grpSp>
        <p:nvGrpSpPr>
          <p:cNvPr id="9" name="群組 8">
            <a:extLst>
              <a:ext uri="{FF2B5EF4-FFF2-40B4-BE49-F238E27FC236}">
                <a16:creationId xmlns:a16="http://schemas.microsoft.com/office/drawing/2014/main" id="{7559E081-A83F-9B7A-D941-2C279DDB4806}"/>
              </a:ext>
            </a:extLst>
          </p:cNvPr>
          <p:cNvGrpSpPr/>
          <p:nvPr/>
        </p:nvGrpSpPr>
        <p:grpSpPr>
          <a:xfrm>
            <a:off x="10522036" y="935166"/>
            <a:ext cx="1669964" cy="5364330"/>
            <a:chOff x="10510204" y="849433"/>
            <a:chExt cx="1669964" cy="5364330"/>
          </a:xfrm>
        </p:grpSpPr>
        <p:grpSp>
          <p:nvGrpSpPr>
            <p:cNvPr id="109" name="群組 108">
              <a:extLst>
                <a:ext uri="{FF2B5EF4-FFF2-40B4-BE49-F238E27FC236}">
                  <a16:creationId xmlns:a16="http://schemas.microsoft.com/office/drawing/2014/main" id="{8836BD29-7629-B861-7218-700DBFB80789}"/>
                </a:ext>
              </a:extLst>
            </p:cNvPr>
            <p:cNvGrpSpPr/>
            <p:nvPr/>
          </p:nvGrpSpPr>
          <p:grpSpPr>
            <a:xfrm>
              <a:off x="10626948" y="849433"/>
              <a:ext cx="1209317" cy="1555643"/>
              <a:chOff x="182755" y="1392273"/>
              <a:chExt cx="1353047" cy="1555643"/>
            </a:xfrm>
          </p:grpSpPr>
          <p:grpSp>
            <p:nvGrpSpPr>
              <p:cNvPr id="110" name="群組 109">
                <a:extLst>
                  <a:ext uri="{FF2B5EF4-FFF2-40B4-BE49-F238E27FC236}">
                    <a16:creationId xmlns:a16="http://schemas.microsoft.com/office/drawing/2014/main" id="{FCD2E044-A513-7F1D-63FA-A7D4F77FC3CF}"/>
                  </a:ext>
                </a:extLst>
              </p:cNvPr>
              <p:cNvGrpSpPr/>
              <p:nvPr/>
            </p:nvGrpSpPr>
            <p:grpSpPr>
              <a:xfrm>
                <a:off x="182755" y="1392273"/>
                <a:ext cx="1353047" cy="1555643"/>
                <a:chOff x="182755" y="1392273"/>
                <a:chExt cx="1804501" cy="2155925"/>
              </a:xfrm>
            </p:grpSpPr>
            <p:sp>
              <p:nvSpPr>
                <p:cNvPr id="112" name="Oval 17">
                  <a:extLst>
                    <a:ext uri="{FF2B5EF4-FFF2-40B4-BE49-F238E27FC236}">
                      <a16:creationId xmlns:a16="http://schemas.microsoft.com/office/drawing/2014/main" id="{D2CDAD1C-4507-A2C2-160E-B2654996B3B7}"/>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13" name="Freeform 18">
                  <a:extLst>
                    <a:ext uri="{FF2B5EF4-FFF2-40B4-BE49-F238E27FC236}">
                      <a16:creationId xmlns:a16="http://schemas.microsoft.com/office/drawing/2014/main" id="{9B47C85A-F9B0-04F0-BF60-6100A3782C64}"/>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FF6600"/>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11" name="文本框 45">
                <a:extLst>
                  <a:ext uri="{FF2B5EF4-FFF2-40B4-BE49-F238E27FC236}">
                    <a16:creationId xmlns:a16="http://schemas.microsoft.com/office/drawing/2014/main" id="{ADB1D053-9F09-254A-6352-A85EEFEBA633}"/>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2022</a:t>
                </a:r>
              </a:p>
            </p:txBody>
          </p:sp>
        </p:grpSp>
        <p:pic>
          <p:nvPicPr>
            <p:cNvPr id="1040" name="Picture 16">
              <a:extLst>
                <a:ext uri="{FF2B5EF4-FFF2-40B4-BE49-F238E27FC236}">
                  <a16:creationId xmlns:a16="http://schemas.microsoft.com/office/drawing/2014/main" id="{1BDBDF86-8BBB-1179-3561-4F886B00843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480416" y="2429135"/>
              <a:ext cx="483921" cy="483921"/>
            </a:xfrm>
            <a:prstGeom prst="rect">
              <a:avLst/>
            </a:prstGeom>
            <a:noFill/>
            <a:extLst>
              <a:ext uri="{909E8E84-426E-40DD-AFC4-6F175D3DCCD1}">
                <a14:hiddenFill xmlns:a14="http://schemas.microsoft.com/office/drawing/2010/main">
                  <a:solidFill>
                    <a:srgbClr val="FFFFFF"/>
                  </a:solidFill>
                </a14:hiddenFill>
              </a:ext>
            </a:extLst>
          </p:spPr>
        </p:pic>
        <p:sp>
          <p:nvSpPr>
            <p:cNvPr id="150" name="文本框 46">
              <a:extLst>
                <a:ext uri="{FF2B5EF4-FFF2-40B4-BE49-F238E27FC236}">
                  <a16:creationId xmlns:a16="http://schemas.microsoft.com/office/drawing/2014/main" id="{84296371-9DB5-4F32-C77C-9DDAFAF67545}"/>
                </a:ext>
              </a:extLst>
            </p:cNvPr>
            <p:cNvSpPr txBox="1"/>
            <p:nvPr/>
          </p:nvSpPr>
          <p:spPr>
            <a:xfrm>
              <a:off x="11308418" y="2871366"/>
              <a:ext cx="753732" cy="707886"/>
            </a:xfrm>
            <a:prstGeom prst="rect">
              <a:avLst/>
            </a:prstGeom>
            <a:noFill/>
            <a:effectLst/>
          </p:spPr>
          <p:txBody>
            <a:bodyPr wrap="none" rtlCol="0">
              <a:spAutoFit/>
            </a:bodyPr>
            <a:lstStyle/>
            <a:p>
              <a:pPr algn="ctr"/>
              <a:r>
                <a:rPr lang="en-US" altLang="zh-CN" sz="2000" b="1" dirty="0">
                  <a:solidFill>
                    <a:srgbClr val="FF0000"/>
                  </a:solidFill>
                  <a:latin typeface="Arial"/>
                  <a:ea typeface="微软雅黑"/>
                  <a:sym typeface="Arial"/>
                </a:rPr>
                <a:t>RBA</a:t>
              </a:r>
            </a:p>
            <a:p>
              <a:pPr algn="ctr"/>
              <a:r>
                <a:rPr lang="en-US" altLang="zh-CN" sz="2000" b="1" dirty="0">
                  <a:solidFill>
                    <a:srgbClr val="FF0000"/>
                  </a:solidFill>
                  <a:latin typeface="Arial"/>
                  <a:ea typeface="微软雅黑"/>
                  <a:sym typeface="Arial"/>
                </a:rPr>
                <a:t>7.1.1</a:t>
              </a:r>
            </a:p>
          </p:txBody>
        </p:sp>
        <p:grpSp>
          <p:nvGrpSpPr>
            <p:cNvPr id="136" name="群組 135">
              <a:extLst>
                <a:ext uri="{FF2B5EF4-FFF2-40B4-BE49-F238E27FC236}">
                  <a16:creationId xmlns:a16="http://schemas.microsoft.com/office/drawing/2014/main" id="{75F654DB-300F-381A-1C63-439316975FF0}"/>
                </a:ext>
              </a:extLst>
            </p:cNvPr>
            <p:cNvGrpSpPr/>
            <p:nvPr/>
          </p:nvGrpSpPr>
          <p:grpSpPr>
            <a:xfrm>
              <a:off x="10608305" y="5433358"/>
              <a:ext cx="1441020" cy="780405"/>
              <a:chOff x="10538548" y="5170581"/>
              <a:chExt cx="1441020" cy="780405"/>
            </a:xfrm>
          </p:grpSpPr>
          <p:sp>
            <p:nvSpPr>
              <p:cNvPr id="176" name="文本框 44">
                <a:extLst>
                  <a:ext uri="{FF2B5EF4-FFF2-40B4-BE49-F238E27FC236}">
                    <a16:creationId xmlns:a16="http://schemas.microsoft.com/office/drawing/2014/main" id="{529CBE0A-817B-9477-C64B-35375DF2A459}"/>
                  </a:ext>
                </a:extLst>
              </p:cNvPr>
              <p:cNvSpPr txBox="1"/>
              <p:nvPr/>
            </p:nvSpPr>
            <p:spPr>
              <a:xfrm>
                <a:off x="11251485" y="5352374"/>
                <a:ext cx="728083" cy="446276"/>
              </a:xfrm>
              <a:prstGeom prst="rect">
                <a:avLst/>
              </a:prstGeom>
            </p:spPr>
            <p:txBody>
              <a:bodyPr wrap="none">
                <a:spAutoFit/>
              </a:bodyPr>
              <a:lstStyle>
                <a:defPPr>
                  <a:defRPr lang="en-US"/>
                </a:defPPr>
                <a:lvl1pPr algn="ctr">
                  <a:defRPr sz="1200" b="1">
                    <a:solidFill>
                      <a:srgbClr val="FF0000"/>
                    </a:solidFill>
                    <a:latin typeface="Microsoft YaHei" pitchFamily="34" charset="-122"/>
                    <a:ea typeface="Microsoft YaHei" pitchFamily="34" charset="-122"/>
                    <a:cs typeface="微軟正黑體 Light" pitchFamily="34" charset="-120"/>
                  </a:defRPr>
                </a:lvl1pPr>
              </a:lstStyle>
              <a:p>
                <a:r>
                  <a:rPr lang="en-US" altLang="zh-TW" sz="1100" dirty="0">
                    <a:solidFill>
                      <a:srgbClr val="000099"/>
                    </a:solidFill>
                  </a:rPr>
                  <a:t>E.</a:t>
                </a:r>
                <a:r>
                  <a:rPr lang="zh-CN" altLang="en-US" sz="1100" dirty="0">
                    <a:solidFill>
                      <a:srgbClr val="000099"/>
                    </a:solidFill>
                  </a:rPr>
                  <a:t>供應鏈</a:t>
                </a:r>
                <a:endParaRPr lang="en-US" altLang="zh-CN" sz="1100" dirty="0">
                  <a:solidFill>
                    <a:srgbClr val="000099"/>
                  </a:solidFill>
                </a:endParaRPr>
              </a:p>
              <a:p>
                <a:r>
                  <a:rPr lang="zh-CN" altLang="en-US" sz="1100" dirty="0">
                    <a:solidFill>
                      <a:srgbClr val="000099"/>
                    </a:solidFill>
                  </a:rPr>
                  <a:t>管理</a:t>
                </a:r>
              </a:p>
            </p:txBody>
          </p:sp>
          <p:grpSp>
            <p:nvGrpSpPr>
              <p:cNvPr id="177" name="群組 176">
                <a:extLst>
                  <a:ext uri="{FF2B5EF4-FFF2-40B4-BE49-F238E27FC236}">
                    <a16:creationId xmlns:a16="http://schemas.microsoft.com/office/drawing/2014/main" id="{ABD57221-9745-911B-4CC1-D27A230EC2EC}"/>
                  </a:ext>
                </a:extLst>
              </p:cNvPr>
              <p:cNvGrpSpPr/>
              <p:nvPr/>
            </p:nvGrpSpPr>
            <p:grpSpPr>
              <a:xfrm>
                <a:off x="10538548" y="5170581"/>
                <a:ext cx="828351" cy="780405"/>
                <a:chOff x="6929275" y="2377002"/>
                <a:chExt cx="969714" cy="985392"/>
              </a:xfrm>
            </p:grpSpPr>
            <p:sp>
              <p:nvSpPr>
                <p:cNvPr id="178" name="橢圓 177">
                  <a:extLst>
                    <a:ext uri="{FF2B5EF4-FFF2-40B4-BE49-F238E27FC236}">
                      <a16:creationId xmlns:a16="http://schemas.microsoft.com/office/drawing/2014/main" id="{00EF39D5-2050-253B-919A-DA9BC4FCF3B6}"/>
                    </a:ext>
                  </a:extLst>
                </p:cNvPr>
                <p:cNvSpPr/>
                <p:nvPr/>
              </p:nvSpPr>
              <p:spPr bwMode="auto">
                <a:xfrm>
                  <a:off x="6929275" y="2377002"/>
                  <a:ext cx="969714" cy="985392"/>
                </a:xfrm>
                <a:prstGeom prst="ellipse">
                  <a:avLst/>
                </a:prstGeom>
                <a:solidFill>
                  <a:srgbClr val="3698D3"/>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itchFamily="18" charset="0"/>
                  </a:endParaRPr>
                </a:p>
              </p:txBody>
            </p:sp>
            <p:pic>
              <p:nvPicPr>
                <p:cNvPr id="179" name="Picture 16">
                  <a:extLst>
                    <a:ext uri="{FF2B5EF4-FFF2-40B4-BE49-F238E27FC236}">
                      <a16:creationId xmlns:a16="http://schemas.microsoft.com/office/drawing/2014/main" id="{8DE973F9-93B6-6730-E64B-490C09F96B3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11438" y="2572486"/>
                  <a:ext cx="652952" cy="65295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0" name="群組 179">
              <a:extLst>
                <a:ext uri="{FF2B5EF4-FFF2-40B4-BE49-F238E27FC236}">
                  <a16:creationId xmlns:a16="http://schemas.microsoft.com/office/drawing/2014/main" id="{047CD3A6-DA5B-B753-1702-0319DFBC44F8}"/>
                </a:ext>
              </a:extLst>
            </p:cNvPr>
            <p:cNvGrpSpPr/>
            <p:nvPr/>
          </p:nvGrpSpPr>
          <p:grpSpPr>
            <a:xfrm>
              <a:off x="10510204" y="4645301"/>
              <a:ext cx="1669964" cy="1109954"/>
              <a:chOff x="329108" y="1190390"/>
              <a:chExt cx="3295931" cy="1819384"/>
            </a:xfrm>
          </p:grpSpPr>
          <p:pic>
            <p:nvPicPr>
              <p:cNvPr id="181" name="Picture 9" descr="http://empowerkit.com/wp-content/uploads/2011/02/frequently-asked-questions.jpg">
                <a:extLst>
                  <a:ext uri="{FF2B5EF4-FFF2-40B4-BE49-F238E27FC236}">
                    <a16:creationId xmlns:a16="http://schemas.microsoft.com/office/drawing/2014/main" id="{40CEA2B6-C1D1-9520-264E-4672F38267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7297" y1="73016" x2="77297" y2="73016"/>
                          </a14:backgroundRemoval>
                        </a14:imgEffect>
                      </a14:imgLayer>
                    </a14:imgProps>
                  </a:ext>
                  <a:ext uri="{28A0092B-C50C-407E-A947-70E740481C1C}">
                    <a14:useLocalDpi xmlns:a14="http://schemas.microsoft.com/office/drawing/2010/main" val="0"/>
                  </a:ext>
                </a:extLst>
              </a:blip>
              <a:srcRect/>
              <a:stretch>
                <a:fillRect/>
              </a:stretch>
            </p:blipFill>
            <p:spPr bwMode="auto">
              <a:xfrm>
                <a:off x="329108" y="1190390"/>
                <a:ext cx="1929284" cy="1819384"/>
              </a:xfrm>
              <a:prstGeom prst="rect">
                <a:avLst/>
              </a:prstGeom>
              <a:noFill/>
              <a:extLst>
                <a:ext uri="{909E8E84-426E-40DD-AFC4-6F175D3DCCD1}">
                  <a14:hiddenFill xmlns:a14="http://schemas.microsoft.com/office/drawing/2010/main">
                    <a:solidFill>
                      <a:srgbClr val="FFFFFF"/>
                    </a:solidFill>
                  </a14:hiddenFill>
                </a:ext>
              </a:extLst>
            </p:spPr>
          </p:pic>
          <p:sp>
            <p:nvSpPr>
              <p:cNvPr id="182" name="文字方塊 181">
                <a:extLst>
                  <a:ext uri="{FF2B5EF4-FFF2-40B4-BE49-F238E27FC236}">
                    <a16:creationId xmlns:a16="http://schemas.microsoft.com/office/drawing/2014/main" id="{DF8AA7F8-C451-F7CE-B368-6B5259FAECFD}"/>
                  </a:ext>
                </a:extLst>
              </p:cNvPr>
              <p:cNvSpPr txBox="1"/>
              <p:nvPr/>
            </p:nvSpPr>
            <p:spPr>
              <a:xfrm>
                <a:off x="1590101" y="1854737"/>
                <a:ext cx="2034938" cy="983760"/>
              </a:xfrm>
              <a:prstGeom prst="rect">
                <a:avLst/>
              </a:prstGeom>
            </p:spPr>
            <p:txBody>
              <a:bodyPr wrap="none">
                <a:spAutoFit/>
              </a:bodyPr>
              <a:lstStyle>
                <a:defPPr>
                  <a:defRPr lang="en-US"/>
                </a:defPPr>
                <a:lvl1pPr algn="ctr">
                  <a:defRPr sz="1100" b="1">
                    <a:solidFill>
                      <a:srgbClr val="000099"/>
                    </a:solidFill>
                    <a:latin typeface="Microsoft YaHei" pitchFamily="34" charset="-122"/>
                    <a:ea typeface="Microsoft YaHei" pitchFamily="34" charset="-122"/>
                    <a:cs typeface="微軟正黑體 Light" pitchFamily="34" charset="-120"/>
                  </a:defRPr>
                </a:lvl1pPr>
              </a:lstStyle>
              <a:p>
                <a:r>
                  <a:rPr lang="zh-TW" altLang="en-US" dirty="0"/>
                  <a:t>不必擔心報復</a:t>
                </a:r>
                <a:endParaRPr lang="en-US" altLang="zh-TW" dirty="0"/>
              </a:p>
              <a:p>
                <a:r>
                  <a:rPr lang="en-US" altLang="zh-TW" dirty="0"/>
                  <a:t>(AM3/BM3</a:t>
                </a:r>
              </a:p>
              <a:p>
                <a:r>
                  <a:rPr lang="en-US" altLang="zh-TW" dirty="0"/>
                  <a:t>CM3/DM3)</a:t>
                </a:r>
              </a:p>
            </p:txBody>
          </p:sp>
        </p:grpSp>
        <p:grpSp>
          <p:nvGrpSpPr>
            <p:cNvPr id="170" name="群組 169">
              <a:extLst>
                <a:ext uri="{FF2B5EF4-FFF2-40B4-BE49-F238E27FC236}">
                  <a16:creationId xmlns:a16="http://schemas.microsoft.com/office/drawing/2014/main" id="{DBF9012F-5F74-D333-43AD-D450CB3B2E54}"/>
                </a:ext>
              </a:extLst>
            </p:cNvPr>
            <p:cNvGrpSpPr/>
            <p:nvPr/>
          </p:nvGrpSpPr>
          <p:grpSpPr>
            <a:xfrm>
              <a:off x="11191318" y="3595738"/>
              <a:ext cx="890196" cy="1440628"/>
              <a:chOff x="11211238" y="4039642"/>
              <a:chExt cx="890196" cy="1440628"/>
            </a:xfrm>
          </p:grpSpPr>
          <p:grpSp>
            <p:nvGrpSpPr>
              <p:cNvPr id="173" name="群組 172">
                <a:extLst>
                  <a:ext uri="{FF2B5EF4-FFF2-40B4-BE49-F238E27FC236}">
                    <a16:creationId xmlns:a16="http://schemas.microsoft.com/office/drawing/2014/main" id="{9B69828E-75C5-319D-C491-10D2BC8E0D47}"/>
                  </a:ext>
                </a:extLst>
              </p:cNvPr>
              <p:cNvGrpSpPr/>
              <p:nvPr/>
            </p:nvGrpSpPr>
            <p:grpSpPr>
              <a:xfrm>
                <a:off x="11211238" y="4039642"/>
                <a:ext cx="890196" cy="849055"/>
                <a:chOff x="4242583" y="2703227"/>
                <a:chExt cx="969714" cy="952500"/>
              </a:xfrm>
            </p:grpSpPr>
            <p:sp>
              <p:nvSpPr>
                <p:cNvPr id="174" name="橢圓 173">
                  <a:extLst>
                    <a:ext uri="{FF2B5EF4-FFF2-40B4-BE49-F238E27FC236}">
                      <a16:creationId xmlns:a16="http://schemas.microsoft.com/office/drawing/2014/main" id="{CB5BDB2E-7B29-6E54-2A3F-84401750569E}"/>
                    </a:ext>
                  </a:extLst>
                </p:cNvPr>
                <p:cNvSpPr/>
                <p:nvPr/>
              </p:nvSpPr>
              <p:spPr bwMode="auto">
                <a:xfrm>
                  <a:off x="4242583" y="2703227"/>
                  <a:ext cx="969714" cy="952500"/>
                </a:xfrm>
                <a:prstGeom prst="ellipse">
                  <a:avLst/>
                </a:prstGeom>
                <a:solidFill>
                  <a:srgbClr val="4AACC5"/>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75" name="Picture 18">
                  <a:extLst>
                    <a:ext uri="{FF2B5EF4-FFF2-40B4-BE49-F238E27FC236}">
                      <a16:creationId xmlns:a16="http://schemas.microsoft.com/office/drawing/2014/main" id="{F5CAE674-5BA9-D6BC-5978-DB815552A0C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99252" y="2832736"/>
                  <a:ext cx="675009" cy="675009"/>
                </a:xfrm>
                <a:prstGeom prst="rect">
                  <a:avLst/>
                </a:prstGeom>
                <a:noFill/>
                <a:extLst>
                  <a:ext uri="{909E8E84-426E-40DD-AFC4-6F175D3DCCD1}">
                    <a14:hiddenFill xmlns:a14="http://schemas.microsoft.com/office/drawing/2010/main">
                      <a:solidFill>
                        <a:srgbClr val="FFFFFF"/>
                      </a:solidFill>
                    </a14:hiddenFill>
                  </a:ext>
                </a:extLst>
              </p:spPr>
            </p:pic>
          </p:grpSp>
          <p:sp>
            <p:nvSpPr>
              <p:cNvPr id="183" name="文本框 44">
                <a:extLst>
                  <a:ext uri="{FF2B5EF4-FFF2-40B4-BE49-F238E27FC236}">
                    <a16:creationId xmlns:a16="http://schemas.microsoft.com/office/drawing/2014/main" id="{EB17E01A-E952-FFD1-D30A-37439AFCEC6B}"/>
                  </a:ext>
                </a:extLst>
              </p:cNvPr>
              <p:cNvSpPr txBox="1"/>
              <p:nvPr/>
            </p:nvSpPr>
            <p:spPr>
              <a:xfrm>
                <a:off x="11261516" y="4864717"/>
                <a:ext cx="800219" cy="615553"/>
              </a:xfrm>
              <a:prstGeom prst="rect">
                <a:avLst/>
              </a:prstGeom>
            </p:spPr>
            <p:txBody>
              <a:bodyPr wrap="none">
                <a:spAutoFit/>
              </a:bodyPr>
              <a:lstStyle>
                <a:defPPr>
                  <a:defRPr lang="en-US"/>
                </a:defPPr>
                <a:lvl1pPr algn="ctr">
                  <a:defRPr sz="1200" b="1">
                    <a:solidFill>
                      <a:srgbClr val="FF0000"/>
                    </a:solidFill>
                    <a:latin typeface="Microsoft YaHei" pitchFamily="34" charset="-122"/>
                    <a:ea typeface="Microsoft YaHei" pitchFamily="34" charset="-122"/>
                    <a:cs typeface="微軟正黑體 Light" pitchFamily="34" charset="-120"/>
                  </a:defRPr>
                </a:lvl1pPr>
              </a:lstStyle>
              <a:p>
                <a:r>
                  <a:rPr lang="en-US" altLang="zh-CN" sz="1100" dirty="0">
                    <a:solidFill>
                      <a:srgbClr val="000099"/>
                    </a:solidFill>
                  </a:rPr>
                  <a:t>ABCD.M</a:t>
                </a:r>
              </a:p>
              <a:p>
                <a:r>
                  <a:rPr lang="zh-TW" altLang="en-US" sz="1100" dirty="0">
                    <a:solidFill>
                      <a:srgbClr val="000099"/>
                    </a:solidFill>
                  </a:rPr>
                  <a:t>均衡式</a:t>
                </a:r>
                <a:endParaRPr lang="en-US" altLang="zh-TW" sz="1100" dirty="0">
                  <a:solidFill>
                    <a:srgbClr val="000099"/>
                  </a:solidFill>
                </a:endParaRPr>
              </a:p>
              <a:p>
                <a:r>
                  <a:rPr lang="zh-CN" altLang="en-US" sz="1100" dirty="0">
                    <a:solidFill>
                      <a:srgbClr val="000099"/>
                    </a:solidFill>
                  </a:rPr>
                  <a:t>管理</a:t>
                </a:r>
                <a:r>
                  <a:rPr lang="zh-TW" altLang="en-US" sz="1100" dirty="0">
                    <a:solidFill>
                      <a:srgbClr val="000099"/>
                    </a:solidFill>
                  </a:rPr>
                  <a:t>系統</a:t>
                </a:r>
                <a:endParaRPr lang="zh-CN" altLang="en-US" sz="1100" dirty="0">
                  <a:solidFill>
                    <a:srgbClr val="000099"/>
                  </a:solidFill>
                </a:endParaRPr>
              </a:p>
            </p:txBody>
          </p:sp>
        </p:grpSp>
      </p:grpSp>
      <p:grpSp>
        <p:nvGrpSpPr>
          <p:cNvPr id="7" name="群組 6">
            <a:extLst>
              <a:ext uri="{FF2B5EF4-FFF2-40B4-BE49-F238E27FC236}">
                <a16:creationId xmlns:a16="http://schemas.microsoft.com/office/drawing/2014/main" id="{02F95ADC-6556-0C65-F2D5-66723CE07385}"/>
              </a:ext>
            </a:extLst>
          </p:cNvPr>
          <p:cNvGrpSpPr/>
          <p:nvPr/>
        </p:nvGrpSpPr>
        <p:grpSpPr>
          <a:xfrm>
            <a:off x="8734438" y="935166"/>
            <a:ext cx="1463871" cy="3835097"/>
            <a:chOff x="8722606" y="849433"/>
            <a:chExt cx="1463871" cy="3835097"/>
          </a:xfrm>
        </p:grpSpPr>
        <p:grpSp>
          <p:nvGrpSpPr>
            <p:cNvPr id="99" name="群組 98">
              <a:extLst>
                <a:ext uri="{FF2B5EF4-FFF2-40B4-BE49-F238E27FC236}">
                  <a16:creationId xmlns:a16="http://schemas.microsoft.com/office/drawing/2014/main" id="{6ABF0D4A-FB3B-FE95-C8FA-84A703E5EE28}"/>
                </a:ext>
              </a:extLst>
            </p:cNvPr>
            <p:cNvGrpSpPr/>
            <p:nvPr/>
          </p:nvGrpSpPr>
          <p:grpSpPr>
            <a:xfrm>
              <a:off x="8722606" y="849433"/>
              <a:ext cx="1209317" cy="1555643"/>
              <a:chOff x="182755" y="1392273"/>
              <a:chExt cx="1353047" cy="1555643"/>
            </a:xfrm>
          </p:grpSpPr>
          <p:grpSp>
            <p:nvGrpSpPr>
              <p:cNvPr id="100" name="群組 99">
                <a:extLst>
                  <a:ext uri="{FF2B5EF4-FFF2-40B4-BE49-F238E27FC236}">
                    <a16:creationId xmlns:a16="http://schemas.microsoft.com/office/drawing/2014/main" id="{ADF42060-CACB-3F11-4593-55114A353C66}"/>
                  </a:ext>
                </a:extLst>
              </p:cNvPr>
              <p:cNvGrpSpPr/>
              <p:nvPr/>
            </p:nvGrpSpPr>
            <p:grpSpPr>
              <a:xfrm>
                <a:off x="182755" y="1392273"/>
                <a:ext cx="1353047" cy="1555643"/>
                <a:chOff x="182755" y="1392273"/>
                <a:chExt cx="1804501" cy="2155925"/>
              </a:xfrm>
            </p:grpSpPr>
            <p:sp>
              <p:nvSpPr>
                <p:cNvPr id="102" name="Oval 17">
                  <a:extLst>
                    <a:ext uri="{FF2B5EF4-FFF2-40B4-BE49-F238E27FC236}">
                      <a16:creationId xmlns:a16="http://schemas.microsoft.com/office/drawing/2014/main" id="{D4A5D37C-0FBD-0743-0E94-3D99A3E6409A}"/>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03" name="Freeform 18">
                  <a:extLst>
                    <a:ext uri="{FF2B5EF4-FFF2-40B4-BE49-F238E27FC236}">
                      <a16:creationId xmlns:a16="http://schemas.microsoft.com/office/drawing/2014/main" id="{F14B0020-F24F-0773-7D47-CD3AE8E612F7}"/>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01" name="文本框 45">
                <a:extLst>
                  <a:ext uri="{FF2B5EF4-FFF2-40B4-BE49-F238E27FC236}">
                    <a16:creationId xmlns:a16="http://schemas.microsoft.com/office/drawing/2014/main" id="{E98A9AA8-862D-CBEB-32FF-25F5457A5B1B}"/>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2020</a:t>
                </a:r>
              </a:p>
            </p:txBody>
          </p:sp>
        </p:grpSp>
        <p:pic>
          <p:nvPicPr>
            <p:cNvPr id="1038" name="Picture 14">
              <a:extLst>
                <a:ext uri="{FF2B5EF4-FFF2-40B4-BE49-F238E27FC236}">
                  <a16:creationId xmlns:a16="http://schemas.microsoft.com/office/drawing/2014/main" id="{F44622C1-2CC0-F62F-FA53-7AD8068B4DF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9544605" y="2421221"/>
              <a:ext cx="499749" cy="499749"/>
            </a:xfrm>
            <a:prstGeom prst="rect">
              <a:avLst/>
            </a:prstGeom>
            <a:noFill/>
            <a:extLst>
              <a:ext uri="{909E8E84-426E-40DD-AFC4-6F175D3DCCD1}">
                <a14:hiddenFill xmlns:a14="http://schemas.microsoft.com/office/drawing/2010/main">
                  <a:solidFill>
                    <a:srgbClr val="FFFFFF"/>
                  </a:solidFill>
                </a14:hiddenFill>
              </a:ext>
            </a:extLst>
          </p:spPr>
        </p:pic>
        <p:sp>
          <p:nvSpPr>
            <p:cNvPr id="148" name="文本框 46">
              <a:extLst>
                <a:ext uri="{FF2B5EF4-FFF2-40B4-BE49-F238E27FC236}">
                  <a16:creationId xmlns:a16="http://schemas.microsoft.com/office/drawing/2014/main" id="{D9022463-E78B-145F-1D9C-63AFB6AED046}"/>
                </a:ext>
              </a:extLst>
            </p:cNvPr>
            <p:cNvSpPr txBox="1"/>
            <p:nvPr/>
          </p:nvSpPr>
          <p:spPr>
            <a:xfrm>
              <a:off x="9399425" y="2871366"/>
              <a:ext cx="753732"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RBA</a:t>
              </a:r>
            </a:p>
            <a:p>
              <a:pPr algn="ctr"/>
              <a:r>
                <a:rPr lang="en-US" altLang="zh-CN" sz="2000" b="1" dirty="0">
                  <a:solidFill>
                    <a:schemeClr val="tx1">
                      <a:lumMod val="75000"/>
                      <a:lumOff val="25000"/>
                    </a:schemeClr>
                  </a:solidFill>
                  <a:latin typeface="Arial"/>
                  <a:ea typeface="微软雅黑"/>
                  <a:sym typeface="Arial"/>
                </a:rPr>
                <a:t>6.1.1</a:t>
              </a:r>
            </a:p>
          </p:txBody>
        </p:sp>
        <p:grpSp>
          <p:nvGrpSpPr>
            <p:cNvPr id="135" name="群組 134">
              <a:extLst>
                <a:ext uri="{FF2B5EF4-FFF2-40B4-BE49-F238E27FC236}">
                  <a16:creationId xmlns:a16="http://schemas.microsoft.com/office/drawing/2014/main" id="{17579EC9-644B-1758-F5B1-F6E2C0B1029C}"/>
                </a:ext>
              </a:extLst>
            </p:cNvPr>
            <p:cNvGrpSpPr/>
            <p:nvPr/>
          </p:nvGrpSpPr>
          <p:grpSpPr>
            <a:xfrm>
              <a:off x="9295069" y="3452378"/>
              <a:ext cx="891408" cy="1232152"/>
              <a:chOff x="9306272" y="4099493"/>
              <a:chExt cx="891408" cy="1232152"/>
            </a:xfrm>
          </p:grpSpPr>
          <p:pic>
            <p:nvPicPr>
              <p:cNvPr id="134" name="圖片 133">
                <a:extLst>
                  <a:ext uri="{FF2B5EF4-FFF2-40B4-BE49-F238E27FC236}">
                    <a16:creationId xmlns:a16="http://schemas.microsoft.com/office/drawing/2014/main" id="{F96548EE-E71D-9F1E-E2E7-DE5A2500FDAD}"/>
                  </a:ext>
                </a:extLst>
              </p:cNvPr>
              <p:cNvPicPr>
                <a:picLocks noChangeAspect="1"/>
              </p:cNvPicPr>
              <p:nvPr/>
            </p:nvPicPr>
            <p:blipFill>
              <a:blip r:embed="rId20"/>
              <a:stretch>
                <a:fillRect/>
              </a:stretch>
            </p:blipFill>
            <p:spPr>
              <a:xfrm>
                <a:off x="9306272" y="4099493"/>
                <a:ext cx="861564" cy="861564"/>
              </a:xfrm>
              <a:prstGeom prst="rect">
                <a:avLst/>
              </a:prstGeom>
            </p:spPr>
          </p:pic>
          <p:sp>
            <p:nvSpPr>
              <p:cNvPr id="190" name="文字方塊 189">
                <a:extLst>
                  <a:ext uri="{FF2B5EF4-FFF2-40B4-BE49-F238E27FC236}">
                    <a16:creationId xmlns:a16="http://schemas.microsoft.com/office/drawing/2014/main" id="{C33FFDB4-F159-A401-EEA5-520CE471443F}"/>
                  </a:ext>
                </a:extLst>
              </p:cNvPr>
              <p:cNvSpPr txBox="1"/>
              <p:nvPr/>
            </p:nvSpPr>
            <p:spPr>
              <a:xfrm>
                <a:off x="9384637" y="4900758"/>
                <a:ext cx="813043" cy="430887"/>
              </a:xfrm>
              <a:prstGeom prst="rect">
                <a:avLst/>
              </a:prstGeom>
            </p:spPr>
            <p:txBody>
              <a:bodyPr wrap="none">
                <a:spAutoFit/>
              </a:bodyPr>
              <a:lstStyle>
                <a:defPPr>
                  <a:defRPr lang="zh-TW"/>
                </a:defPPr>
                <a:lvl1pPr>
                  <a:defRPr sz="1350" b="1">
                    <a:solidFill>
                      <a:srgbClr val="000099"/>
                    </a:solidFill>
                    <a:latin typeface="Microsoft YaHei" pitchFamily="34" charset="-122"/>
                    <a:ea typeface="Microsoft YaHei" pitchFamily="34" charset="-122"/>
                    <a:cs typeface="微軟正黑體 Light" pitchFamily="34" charset="-120"/>
                  </a:defRPr>
                </a:lvl1pPr>
              </a:lstStyle>
              <a:p>
                <a:pPr algn="ctr"/>
                <a:r>
                  <a:rPr lang="zh-TW" altLang="en-US" sz="1100" i="1" dirty="0">
                    <a:solidFill>
                      <a:srgbClr val="C00000"/>
                    </a:solidFill>
                  </a:rPr>
                  <a:t>追溯至</a:t>
                </a:r>
                <a:endParaRPr lang="en-US" altLang="zh-TW" sz="1100" i="1" dirty="0">
                  <a:solidFill>
                    <a:srgbClr val="C00000"/>
                  </a:solidFill>
                </a:endParaRPr>
              </a:p>
              <a:p>
                <a:pPr algn="ctr"/>
                <a:r>
                  <a:rPr lang="en-US" altLang="zh-TW" sz="1100" i="1" dirty="0">
                    <a:solidFill>
                      <a:srgbClr val="C00000"/>
                    </a:solidFill>
                  </a:rPr>
                  <a:t>2016</a:t>
                </a:r>
                <a:r>
                  <a:rPr lang="zh-TW" altLang="en-US" sz="1100" i="1" dirty="0">
                    <a:solidFill>
                      <a:srgbClr val="C00000"/>
                    </a:solidFill>
                  </a:rPr>
                  <a:t>以前</a:t>
                </a:r>
                <a:endParaRPr lang="en-US" altLang="zh-TW" sz="1100" i="1" dirty="0">
                  <a:solidFill>
                    <a:srgbClr val="C00000"/>
                  </a:solidFill>
                </a:endParaRPr>
              </a:p>
            </p:txBody>
          </p:sp>
        </p:grpSp>
      </p:grpSp>
      <p:grpSp>
        <p:nvGrpSpPr>
          <p:cNvPr id="6" name="群組 5">
            <a:extLst>
              <a:ext uri="{FF2B5EF4-FFF2-40B4-BE49-F238E27FC236}">
                <a16:creationId xmlns:a16="http://schemas.microsoft.com/office/drawing/2014/main" id="{F22F0421-F22A-A8B6-4C9D-57FA66AFC468}"/>
              </a:ext>
            </a:extLst>
          </p:cNvPr>
          <p:cNvGrpSpPr/>
          <p:nvPr/>
        </p:nvGrpSpPr>
        <p:grpSpPr>
          <a:xfrm>
            <a:off x="6554069" y="935166"/>
            <a:ext cx="2628372" cy="3934106"/>
            <a:chOff x="6542237" y="849433"/>
            <a:chExt cx="2628372" cy="3934106"/>
          </a:xfrm>
        </p:grpSpPr>
        <p:grpSp>
          <p:nvGrpSpPr>
            <p:cNvPr id="94" name="群組 93">
              <a:extLst>
                <a:ext uri="{FF2B5EF4-FFF2-40B4-BE49-F238E27FC236}">
                  <a16:creationId xmlns:a16="http://schemas.microsoft.com/office/drawing/2014/main" id="{B70C1DB5-E1FE-9BC4-83CC-F68F89773BBE}"/>
                </a:ext>
              </a:extLst>
            </p:cNvPr>
            <p:cNvGrpSpPr/>
            <p:nvPr/>
          </p:nvGrpSpPr>
          <p:grpSpPr>
            <a:xfrm>
              <a:off x="7770436" y="849433"/>
              <a:ext cx="1209317" cy="1555643"/>
              <a:chOff x="182755" y="1392273"/>
              <a:chExt cx="1353047" cy="1555643"/>
            </a:xfrm>
          </p:grpSpPr>
          <p:grpSp>
            <p:nvGrpSpPr>
              <p:cNvPr id="95" name="群組 94">
                <a:extLst>
                  <a:ext uri="{FF2B5EF4-FFF2-40B4-BE49-F238E27FC236}">
                    <a16:creationId xmlns:a16="http://schemas.microsoft.com/office/drawing/2014/main" id="{76B08A27-254B-42D3-CC00-9A55623F9EDE}"/>
                  </a:ext>
                </a:extLst>
              </p:cNvPr>
              <p:cNvGrpSpPr/>
              <p:nvPr/>
            </p:nvGrpSpPr>
            <p:grpSpPr>
              <a:xfrm>
                <a:off x="182755" y="1392273"/>
                <a:ext cx="1353047" cy="1555643"/>
                <a:chOff x="182755" y="1392273"/>
                <a:chExt cx="1804501" cy="2155925"/>
              </a:xfrm>
            </p:grpSpPr>
            <p:sp>
              <p:nvSpPr>
                <p:cNvPr id="97" name="Oval 17">
                  <a:extLst>
                    <a:ext uri="{FF2B5EF4-FFF2-40B4-BE49-F238E27FC236}">
                      <a16:creationId xmlns:a16="http://schemas.microsoft.com/office/drawing/2014/main" id="{64E5CC40-770D-5483-18B7-44D2B7F83C99}"/>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98" name="Freeform 18">
                  <a:extLst>
                    <a:ext uri="{FF2B5EF4-FFF2-40B4-BE49-F238E27FC236}">
                      <a16:creationId xmlns:a16="http://schemas.microsoft.com/office/drawing/2014/main" id="{D281F18C-3063-7F5B-36B6-4E6CAD95A66B}"/>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96" name="文本框 45">
                <a:extLst>
                  <a:ext uri="{FF2B5EF4-FFF2-40B4-BE49-F238E27FC236}">
                    <a16:creationId xmlns:a16="http://schemas.microsoft.com/office/drawing/2014/main" id="{13ED9ED1-8016-3614-66F7-AFA3B7456C23}"/>
                  </a:ext>
                </a:extLst>
              </p:cNvPr>
              <p:cNvSpPr txBox="1"/>
              <p:nvPr/>
            </p:nvSpPr>
            <p:spPr>
              <a:xfrm>
                <a:off x="447136" y="1684526"/>
                <a:ext cx="800170" cy="646331"/>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2018</a:t>
                </a:r>
              </a:p>
              <a:p>
                <a:pPr algn="ctr"/>
                <a:r>
                  <a:rPr lang="en-US" sz="1800" b="1" dirty="0">
                    <a:solidFill>
                      <a:schemeClr val="tx1">
                        <a:lumMod val="75000"/>
                        <a:lumOff val="25000"/>
                      </a:schemeClr>
                    </a:solidFill>
                    <a:latin typeface="Arial"/>
                    <a:ea typeface="微软雅黑"/>
                    <a:sym typeface="Arial"/>
                  </a:rPr>
                  <a:t>2019</a:t>
                </a:r>
              </a:p>
            </p:txBody>
          </p:sp>
        </p:grpSp>
        <p:pic>
          <p:nvPicPr>
            <p:cNvPr id="1034" name="Picture 10">
              <a:extLst>
                <a:ext uri="{FF2B5EF4-FFF2-40B4-BE49-F238E27FC236}">
                  <a16:creationId xmlns:a16="http://schemas.microsoft.com/office/drawing/2014/main" id="{4BB5B20D-B054-66B6-461A-54DB6CD9CC6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8580341" y="2421221"/>
              <a:ext cx="499749" cy="499749"/>
            </a:xfrm>
            <a:prstGeom prst="rect">
              <a:avLst/>
            </a:prstGeom>
            <a:noFill/>
            <a:extLst>
              <a:ext uri="{909E8E84-426E-40DD-AFC4-6F175D3DCCD1}">
                <a14:hiddenFill xmlns:a14="http://schemas.microsoft.com/office/drawing/2010/main">
                  <a:solidFill>
                    <a:srgbClr val="FFFFFF"/>
                  </a:solidFill>
                </a14:hiddenFill>
              </a:ext>
            </a:extLst>
          </p:spPr>
        </p:pic>
        <p:sp>
          <p:nvSpPr>
            <p:cNvPr id="147" name="文本框 46">
              <a:extLst>
                <a:ext uri="{FF2B5EF4-FFF2-40B4-BE49-F238E27FC236}">
                  <a16:creationId xmlns:a16="http://schemas.microsoft.com/office/drawing/2014/main" id="{49DD5FD2-7FA1-E6B7-C359-980FB8108200}"/>
                </a:ext>
              </a:extLst>
            </p:cNvPr>
            <p:cNvSpPr txBox="1"/>
            <p:nvPr/>
          </p:nvSpPr>
          <p:spPr>
            <a:xfrm>
              <a:off x="8472982" y="2871366"/>
              <a:ext cx="697627" cy="784830"/>
            </a:xfrm>
            <a:prstGeom prst="rect">
              <a:avLst/>
            </a:prstGeom>
            <a:noFill/>
            <a:effectLst/>
          </p:spPr>
          <p:txBody>
            <a:bodyPr wrap="none" rtlCol="0">
              <a:spAutoFit/>
            </a:bodyPr>
            <a:lstStyle/>
            <a:p>
              <a:pPr algn="ctr">
                <a:lnSpc>
                  <a:spcPts val="1800"/>
                </a:lnSpc>
              </a:pPr>
              <a:r>
                <a:rPr lang="en-US" altLang="zh-CN" sz="1800" b="1" dirty="0">
                  <a:solidFill>
                    <a:schemeClr val="tx1">
                      <a:lumMod val="75000"/>
                      <a:lumOff val="25000"/>
                    </a:schemeClr>
                  </a:solidFill>
                  <a:latin typeface="Arial"/>
                  <a:ea typeface="微软雅黑"/>
                  <a:sym typeface="Arial"/>
                </a:rPr>
                <a:t>RBA</a:t>
              </a:r>
            </a:p>
            <a:p>
              <a:pPr algn="ctr">
                <a:lnSpc>
                  <a:spcPts val="1800"/>
                </a:lnSpc>
              </a:pPr>
              <a:r>
                <a:rPr lang="en-US" altLang="zh-CN" sz="1800" b="1" dirty="0">
                  <a:solidFill>
                    <a:schemeClr val="tx1">
                      <a:lumMod val="75000"/>
                      <a:lumOff val="25000"/>
                    </a:schemeClr>
                  </a:solidFill>
                  <a:latin typeface="Arial"/>
                  <a:ea typeface="微软雅黑"/>
                  <a:sym typeface="Arial"/>
                </a:rPr>
                <a:t>6.0</a:t>
              </a:r>
            </a:p>
            <a:p>
              <a:pPr algn="ctr">
                <a:lnSpc>
                  <a:spcPts val="1800"/>
                </a:lnSpc>
              </a:pPr>
              <a:r>
                <a:rPr lang="en-US" altLang="zh-CN" sz="1800" b="1" dirty="0">
                  <a:solidFill>
                    <a:schemeClr val="tx1">
                      <a:lumMod val="75000"/>
                      <a:lumOff val="25000"/>
                    </a:schemeClr>
                  </a:solidFill>
                  <a:latin typeface="Arial"/>
                  <a:ea typeface="微软雅黑"/>
                  <a:sym typeface="Arial"/>
                </a:rPr>
                <a:t>6.0.1</a:t>
              </a:r>
            </a:p>
          </p:txBody>
        </p:sp>
        <p:grpSp>
          <p:nvGrpSpPr>
            <p:cNvPr id="132" name="群組 131">
              <a:extLst>
                <a:ext uri="{FF2B5EF4-FFF2-40B4-BE49-F238E27FC236}">
                  <a16:creationId xmlns:a16="http://schemas.microsoft.com/office/drawing/2014/main" id="{290E129D-6EB2-545D-CC33-3D13886562E2}"/>
                </a:ext>
              </a:extLst>
            </p:cNvPr>
            <p:cNvGrpSpPr/>
            <p:nvPr/>
          </p:nvGrpSpPr>
          <p:grpSpPr>
            <a:xfrm>
              <a:off x="6542237" y="3586907"/>
              <a:ext cx="2624867" cy="745786"/>
              <a:chOff x="3528055" y="4375734"/>
              <a:chExt cx="6425438" cy="1950622"/>
            </a:xfrm>
          </p:grpSpPr>
          <p:sp>
            <p:nvSpPr>
              <p:cNvPr id="184" name="object 5">
                <a:extLst>
                  <a:ext uri="{FF2B5EF4-FFF2-40B4-BE49-F238E27FC236}">
                    <a16:creationId xmlns:a16="http://schemas.microsoft.com/office/drawing/2014/main" id="{F7552678-7A54-66B2-0DD0-3D038B70AC54}"/>
                  </a:ext>
                </a:extLst>
              </p:cNvPr>
              <p:cNvSpPr/>
              <p:nvPr/>
            </p:nvSpPr>
            <p:spPr>
              <a:xfrm>
                <a:off x="3528055" y="4375734"/>
                <a:ext cx="1939094" cy="1950621"/>
              </a:xfrm>
              <a:prstGeom prst="rect">
                <a:avLst/>
              </a:prstGeom>
              <a:blipFill>
                <a:blip r:embed="rId22" cstate="print"/>
                <a:stretch>
                  <a:fillRect/>
                </a:stretch>
              </a:blipFill>
            </p:spPr>
            <p:txBody>
              <a:bodyPr wrap="square" lIns="0" tIns="0" rIns="0" bIns="0" rtlCol="0"/>
              <a:lstStyle/>
              <a:p>
                <a:endParaRPr sz="2118" b="1">
                  <a:latin typeface="微軟正黑體" panose="020B0604030504040204" pitchFamily="34" charset="-120"/>
                  <a:ea typeface="微軟正黑體" panose="020B0604030504040204" pitchFamily="34" charset="-120"/>
                </a:endParaRPr>
              </a:p>
            </p:txBody>
          </p:sp>
          <p:pic>
            <p:nvPicPr>
              <p:cNvPr id="185" name="圖片 184">
                <a:extLst>
                  <a:ext uri="{FF2B5EF4-FFF2-40B4-BE49-F238E27FC236}">
                    <a16:creationId xmlns:a16="http://schemas.microsoft.com/office/drawing/2014/main" id="{89609F5E-D4C1-3323-F55C-88AB66CE4352}"/>
                  </a:ext>
                </a:extLst>
              </p:cNvPr>
              <p:cNvPicPr>
                <a:picLocks noChangeAspect="1"/>
              </p:cNvPicPr>
              <p:nvPr/>
            </p:nvPicPr>
            <p:blipFill>
              <a:blip r:embed="rId23"/>
              <a:stretch>
                <a:fillRect/>
              </a:stretch>
            </p:blipFill>
            <p:spPr>
              <a:xfrm>
                <a:off x="5761954" y="4375735"/>
                <a:ext cx="2093458" cy="1950621"/>
              </a:xfrm>
              <a:prstGeom prst="rect">
                <a:avLst/>
              </a:prstGeom>
            </p:spPr>
          </p:pic>
          <p:pic>
            <p:nvPicPr>
              <p:cNvPr id="186" name="Picture 4" descr="http://www.jsconsulting.com.tw/wp-content/uploads/2017/10/RBA_CodeofConduct.png">
                <a:extLst>
                  <a:ext uri="{FF2B5EF4-FFF2-40B4-BE49-F238E27FC236}">
                    <a16:creationId xmlns:a16="http://schemas.microsoft.com/office/drawing/2014/main" id="{9163ADB0-441B-834E-DD1C-895FA6D2852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12576" y="4375735"/>
                <a:ext cx="1940917" cy="1950621"/>
              </a:xfrm>
              <a:prstGeom prst="rect">
                <a:avLst/>
              </a:prstGeom>
              <a:noFill/>
              <a:extLst>
                <a:ext uri="{909E8E84-426E-40DD-AFC4-6F175D3DCCD1}">
                  <a14:hiddenFill xmlns:a14="http://schemas.microsoft.com/office/drawing/2010/main">
                    <a:solidFill>
                      <a:srgbClr val="FFFFFF"/>
                    </a:solidFill>
                  </a14:hiddenFill>
                </a:ext>
              </a:extLst>
            </p:spPr>
          </p:pic>
        </p:grpSp>
        <p:sp>
          <p:nvSpPr>
            <p:cNvPr id="171" name="文字方塊 170">
              <a:extLst>
                <a:ext uri="{FF2B5EF4-FFF2-40B4-BE49-F238E27FC236}">
                  <a16:creationId xmlns:a16="http://schemas.microsoft.com/office/drawing/2014/main" id="{1D0C4767-2519-DCC9-D114-F2FAFEDDB7B7}"/>
                </a:ext>
              </a:extLst>
            </p:cNvPr>
            <p:cNvSpPr txBox="1"/>
            <p:nvPr/>
          </p:nvSpPr>
          <p:spPr>
            <a:xfrm>
              <a:off x="7168242" y="4321874"/>
              <a:ext cx="1886548" cy="461665"/>
            </a:xfrm>
            <a:prstGeom prst="rect">
              <a:avLst/>
            </a:prstGeom>
            <a:noFill/>
          </p:spPr>
          <p:txBody>
            <a:bodyPr wrap="square">
              <a:spAutoFit/>
            </a:bodyPr>
            <a:lstStyle>
              <a:defPPr>
                <a:defRPr lang="en-US"/>
              </a:defPPr>
              <a:lvl1pPr algn="r">
                <a:defRPr sz="1200" b="1" i="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r>
                <a:rPr lang="en-US" altLang="zh-TW" dirty="0">
                  <a:effectLst/>
                </a:rPr>
                <a:t>EICC</a:t>
              </a:r>
              <a:r>
                <a:rPr lang="zh-TW" altLang="en-US" dirty="0">
                  <a:effectLst/>
                </a:rPr>
                <a:t>於</a:t>
              </a:r>
              <a:r>
                <a:rPr lang="en-US" altLang="zh-TW" dirty="0">
                  <a:effectLst/>
                </a:rPr>
                <a:t>2017</a:t>
              </a:r>
              <a:r>
                <a:rPr lang="zh-TW" altLang="en-US" dirty="0">
                  <a:effectLst/>
                </a:rPr>
                <a:t>年</a:t>
              </a:r>
              <a:r>
                <a:rPr lang="en-US" altLang="zh-TW" dirty="0">
                  <a:effectLst/>
                </a:rPr>
                <a:t>10</a:t>
              </a:r>
              <a:r>
                <a:rPr lang="zh-TW" altLang="en-US" dirty="0">
                  <a:effectLst/>
                </a:rPr>
                <a:t>月</a:t>
              </a:r>
              <a:r>
                <a:rPr lang="en-US" altLang="zh-TW" dirty="0">
                  <a:effectLst/>
                </a:rPr>
                <a:t>16</a:t>
              </a:r>
              <a:r>
                <a:rPr lang="zh-TW" altLang="en-US" dirty="0">
                  <a:effectLst/>
                </a:rPr>
                <a:t>日，正式宣告更名為</a:t>
              </a:r>
              <a:r>
                <a:rPr lang="en-US" altLang="zh-TW" dirty="0">
                  <a:effectLst/>
                </a:rPr>
                <a:t>RBA</a:t>
              </a:r>
              <a:endParaRPr lang="zh-TW" altLang="en-US" dirty="0">
                <a:effectLst/>
              </a:endParaRPr>
            </a:p>
          </p:txBody>
        </p:sp>
      </p:grpSp>
      <p:grpSp>
        <p:nvGrpSpPr>
          <p:cNvPr id="12" name="群組 11">
            <a:extLst>
              <a:ext uri="{FF2B5EF4-FFF2-40B4-BE49-F238E27FC236}">
                <a16:creationId xmlns:a16="http://schemas.microsoft.com/office/drawing/2014/main" id="{48B86F5C-ABA9-4740-6857-D77B5DD24B8C}"/>
              </a:ext>
            </a:extLst>
          </p:cNvPr>
          <p:cNvGrpSpPr/>
          <p:nvPr/>
        </p:nvGrpSpPr>
        <p:grpSpPr>
          <a:xfrm>
            <a:off x="2069248" y="935166"/>
            <a:ext cx="6209193" cy="3134452"/>
            <a:chOff x="2057416" y="849433"/>
            <a:chExt cx="6209193" cy="3134452"/>
          </a:xfrm>
        </p:grpSpPr>
        <p:grpSp>
          <p:nvGrpSpPr>
            <p:cNvPr id="5" name="群組 4">
              <a:extLst>
                <a:ext uri="{FF2B5EF4-FFF2-40B4-BE49-F238E27FC236}">
                  <a16:creationId xmlns:a16="http://schemas.microsoft.com/office/drawing/2014/main" id="{7075634C-1B6F-6B32-78D4-9521EF75E2CB}"/>
                </a:ext>
              </a:extLst>
            </p:cNvPr>
            <p:cNvGrpSpPr/>
            <p:nvPr/>
          </p:nvGrpSpPr>
          <p:grpSpPr>
            <a:xfrm>
              <a:off x="2057416" y="849433"/>
              <a:ext cx="6209193" cy="2729819"/>
              <a:chOff x="2057416" y="849433"/>
              <a:chExt cx="6209193" cy="2729819"/>
            </a:xfrm>
          </p:grpSpPr>
          <p:grpSp>
            <p:nvGrpSpPr>
              <p:cNvPr id="56" name="群組 55">
                <a:extLst>
                  <a:ext uri="{FF2B5EF4-FFF2-40B4-BE49-F238E27FC236}">
                    <a16:creationId xmlns:a16="http://schemas.microsoft.com/office/drawing/2014/main" id="{7906B7A0-8D7F-8568-BFC0-BF00477717FF}"/>
                  </a:ext>
                </a:extLst>
              </p:cNvPr>
              <p:cNvGrpSpPr/>
              <p:nvPr/>
            </p:nvGrpSpPr>
            <p:grpSpPr>
              <a:xfrm>
                <a:off x="2874781" y="2423651"/>
                <a:ext cx="491828" cy="494889"/>
                <a:chOff x="5087309" y="2970674"/>
                <a:chExt cx="491828" cy="494889"/>
              </a:xfrm>
            </p:grpSpPr>
            <p:sp>
              <p:nvSpPr>
                <p:cNvPr id="17" name="Oval 13"/>
                <p:cNvSpPr>
                  <a:spLocks noChangeArrowheads="1"/>
                </p:cNvSpPr>
                <p:nvPr/>
              </p:nvSpPr>
              <p:spPr bwMode="auto">
                <a:xfrm>
                  <a:off x="5087309" y="2970674"/>
                  <a:ext cx="491828" cy="494889"/>
                </a:xfrm>
                <a:prstGeom prst="ellipse">
                  <a:avLst/>
                </a:pr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nvGrpSpPr>
                <p:cNvPr id="35" name="组合 34"/>
                <p:cNvGrpSpPr/>
                <p:nvPr/>
              </p:nvGrpSpPr>
              <p:grpSpPr>
                <a:xfrm>
                  <a:off x="5211379" y="3079664"/>
                  <a:ext cx="255224" cy="260206"/>
                  <a:chOff x="6669166" y="4978246"/>
                  <a:chExt cx="256812" cy="260206"/>
                </a:xfrm>
              </p:grpSpPr>
              <p:sp>
                <p:nvSpPr>
                  <p:cNvPr id="36" name="Freeform 32"/>
                  <p:cNvSpPr>
                    <a:spLocks noEditPoints="1"/>
                  </p:cNvSpPr>
                  <p:nvPr/>
                </p:nvSpPr>
                <p:spPr bwMode="auto">
                  <a:xfrm>
                    <a:off x="6714419" y="4978246"/>
                    <a:ext cx="211559" cy="216084"/>
                  </a:xfrm>
                  <a:custGeom>
                    <a:avLst/>
                    <a:gdLst>
                      <a:gd name="T0" fmla="*/ 142 w 172"/>
                      <a:gd name="T1" fmla="*/ 31 h 173"/>
                      <a:gd name="T2" fmla="*/ 30 w 172"/>
                      <a:gd name="T3" fmla="*/ 31 h 173"/>
                      <a:gd name="T4" fmla="*/ 30 w 172"/>
                      <a:gd name="T5" fmla="*/ 142 h 173"/>
                      <a:gd name="T6" fmla="*/ 142 w 172"/>
                      <a:gd name="T7" fmla="*/ 142 h 173"/>
                      <a:gd name="T8" fmla="*/ 142 w 172"/>
                      <a:gd name="T9" fmla="*/ 31 h 173"/>
                      <a:gd name="T10" fmla="*/ 47 w 172"/>
                      <a:gd name="T11" fmla="*/ 126 h 173"/>
                      <a:gd name="T12" fmla="*/ 47 w 172"/>
                      <a:gd name="T13" fmla="*/ 47 h 173"/>
                      <a:gd name="T14" fmla="*/ 125 w 172"/>
                      <a:gd name="T15" fmla="*/ 47 h 173"/>
                      <a:gd name="T16" fmla="*/ 125 w 172"/>
                      <a:gd name="T17" fmla="*/ 126 h 173"/>
                      <a:gd name="T18" fmla="*/ 47 w 172"/>
                      <a:gd name="T19"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3">
                        <a:moveTo>
                          <a:pt x="142" y="31"/>
                        </a:moveTo>
                        <a:cubicBezTo>
                          <a:pt x="111" y="0"/>
                          <a:pt x="61" y="0"/>
                          <a:pt x="30" y="31"/>
                        </a:cubicBezTo>
                        <a:cubicBezTo>
                          <a:pt x="0" y="62"/>
                          <a:pt x="0" y="112"/>
                          <a:pt x="30" y="142"/>
                        </a:cubicBezTo>
                        <a:cubicBezTo>
                          <a:pt x="61" y="173"/>
                          <a:pt x="111" y="173"/>
                          <a:pt x="142" y="142"/>
                        </a:cubicBezTo>
                        <a:cubicBezTo>
                          <a:pt x="172" y="112"/>
                          <a:pt x="172" y="62"/>
                          <a:pt x="142" y="31"/>
                        </a:cubicBezTo>
                        <a:close/>
                        <a:moveTo>
                          <a:pt x="47" y="126"/>
                        </a:moveTo>
                        <a:cubicBezTo>
                          <a:pt x="25" y="104"/>
                          <a:pt x="25" y="69"/>
                          <a:pt x="47" y="47"/>
                        </a:cubicBezTo>
                        <a:cubicBezTo>
                          <a:pt x="68" y="26"/>
                          <a:pt x="104" y="26"/>
                          <a:pt x="125" y="47"/>
                        </a:cubicBezTo>
                        <a:cubicBezTo>
                          <a:pt x="147" y="69"/>
                          <a:pt x="147" y="104"/>
                          <a:pt x="125" y="126"/>
                        </a:cubicBezTo>
                        <a:cubicBezTo>
                          <a:pt x="104" y="148"/>
                          <a:pt x="68" y="148"/>
                          <a:pt x="47"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7" name="Freeform 33"/>
                  <p:cNvSpPr>
                    <a:spLocks/>
                  </p:cNvSpPr>
                  <p:nvPr/>
                </p:nvSpPr>
                <p:spPr bwMode="auto">
                  <a:xfrm>
                    <a:off x="6669166" y="5126450"/>
                    <a:ext cx="112002" cy="112002"/>
                  </a:xfrm>
                  <a:custGeom>
                    <a:avLst/>
                    <a:gdLst>
                      <a:gd name="T0" fmla="*/ 8 w 91"/>
                      <a:gd name="T1" fmla="*/ 84 h 90"/>
                      <a:gd name="T2" fmla="*/ 6 w 91"/>
                      <a:gd name="T3" fmla="*/ 82 h 90"/>
                      <a:gd name="T4" fmla="*/ 6 w 91"/>
                      <a:gd name="T5" fmla="*/ 61 h 90"/>
                      <a:gd name="T6" fmla="*/ 61 w 91"/>
                      <a:gd name="T7" fmla="*/ 6 h 90"/>
                      <a:gd name="T8" fmla="*/ 83 w 91"/>
                      <a:gd name="T9" fmla="*/ 6 h 90"/>
                      <a:gd name="T10" fmla="*/ 85 w 91"/>
                      <a:gd name="T11" fmla="*/ 8 h 90"/>
                      <a:gd name="T12" fmla="*/ 85 w 91"/>
                      <a:gd name="T13" fmla="*/ 30 h 90"/>
                      <a:gd name="T14" fmla="*/ 30 w 91"/>
                      <a:gd name="T15" fmla="*/ 84 h 90"/>
                      <a:gd name="T16" fmla="*/ 8 w 91"/>
                      <a:gd name="T17"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8" y="84"/>
                        </a:moveTo>
                        <a:cubicBezTo>
                          <a:pt x="6" y="82"/>
                          <a:pt x="6" y="82"/>
                          <a:pt x="6" y="82"/>
                        </a:cubicBezTo>
                        <a:cubicBezTo>
                          <a:pt x="0" y="76"/>
                          <a:pt x="0" y="67"/>
                          <a:pt x="6" y="61"/>
                        </a:cubicBezTo>
                        <a:cubicBezTo>
                          <a:pt x="61" y="6"/>
                          <a:pt x="61" y="6"/>
                          <a:pt x="61" y="6"/>
                        </a:cubicBezTo>
                        <a:cubicBezTo>
                          <a:pt x="67" y="0"/>
                          <a:pt x="77" y="0"/>
                          <a:pt x="83" y="6"/>
                        </a:cubicBezTo>
                        <a:cubicBezTo>
                          <a:pt x="85" y="8"/>
                          <a:pt x="85" y="8"/>
                          <a:pt x="85" y="8"/>
                        </a:cubicBezTo>
                        <a:cubicBezTo>
                          <a:pt x="91" y="14"/>
                          <a:pt x="91" y="24"/>
                          <a:pt x="85" y="30"/>
                        </a:cubicBezTo>
                        <a:cubicBezTo>
                          <a:pt x="30" y="84"/>
                          <a:pt x="30" y="84"/>
                          <a:pt x="30" y="84"/>
                        </a:cubicBezTo>
                        <a:cubicBezTo>
                          <a:pt x="24" y="90"/>
                          <a:pt x="14" y="90"/>
                          <a:pt x="8"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grpSp>
            <p:nvGrpSpPr>
              <p:cNvPr id="57" name="群組 56">
                <a:extLst>
                  <a:ext uri="{FF2B5EF4-FFF2-40B4-BE49-F238E27FC236}">
                    <a16:creationId xmlns:a16="http://schemas.microsoft.com/office/drawing/2014/main" id="{E2E31585-756E-E1E8-4008-7FF49EA635BC}"/>
                  </a:ext>
                </a:extLst>
              </p:cNvPr>
              <p:cNvGrpSpPr/>
              <p:nvPr/>
            </p:nvGrpSpPr>
            <p:grpSpPr>
              <a:xfrm>
                <a:off x="3831124" y="2423651"/>
                <a:ext cx="490520" cy="494889"/>
                <a:chOff x="7140951" y="2970674"/>
                <a:chExt cx="490520" cy="494889"/>
              </a:xfrm>
            </p:grpSpPr>
            <p:sp>
              <p:nvSpPr>
                <p:cNvPr id="14" name="Oval 10"/>
                <p:cNvSpPr>
                  <a:spLocks noChangeArrowheads="1"/>
                </p:cNvSpPr>
                <p:nvPr/>
              </p:nvSpPr>
              <p:spPr bwMode="auto">
                <a:xfrm>
                  <a:off x="7140951" y="2970674"/>
                  <a:ext cx="490520" cy="494889"/>
                </a:xfrm>
                <a:prstGeom prst="ellipse">
                  <a:avLst/>
                </a:pr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nvGrpSpPr>
                <p:cNvPr id="38" name="组合 37"/>
                <p:cNvGrpSpPr/>
                <p:nvPr/>
              </p:nvGrpSpPr>
              <p:grpSpPr>
                <a:xfrm>
                  <a:off x="7253123" y="3087826"/>
                  <a:ext cx="264997" cy="221801"/>
                  <a:chOff x="8723617" y="5165702"/>
                  <a:chExt cx="266646" cy="221801"/>
                </a:xfrm>
              </p:grpSpPr>
              <p:sp>
                <p:nvSpPr>
                  <p:cNvPr id="39" name="Oval 34"/>
                  <p:cNvSpPr>
                    <a:spLocks noChangeArrowheads="1"/>
                  </p:cNvSpPr>
                  <p:nvPr/>
                </p:nvSpPr>
                <p:spPr bwMode="auto">
                  <a:xfrm>
                    <a:off x="8801187" y="5165702"/>
                    <a:ext cx="110295" cy="112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40" name="Freeform 35"/>
                  <p:cNvSpPr>
                    <a:spLocks/>
                  </p:cNvSpPr>
                  <p:nvPr/>
                </p:nvSpPr>
                <p:spPr bwMode="auto">
                  <a:xfrm>
                    <a:off x="8723617" y="5261452"/>
                    <a:ext cx="266646" cy="126051"/>
                  </a:xfrm>
                  <a:custGeom>
                    <a:avLst/>
                    <a:gdLst>
                      <a:gd name="T0" fmla="*/ 172 w 203"/>
                      <a:gd name="T1" fmla="*/ 0 h 95"/>
                      <a:gd name="T2" fmla="*/ 153 w 203"/>
                      <a:gd name="T3" fmla="*/ 0 h 95"/>
                      <a:gd name="T4" fmla="*/ 101 w 203"/>
                      <a:gd name="T5" fmla="*/ 30 h 95"/>
                      <a:gd name="T6" fmla="*/ 50 w 203"/>
                      <a:gd name="T7" fmla="*/ 0 h 95"/>
                      <a:gd name="T8" fmla="*/ 30 w 203"/>
                      <a:gd name="T9" fmla="*/ 0 h 95"/>
                      <a:gd name="T10" fmla="*/ 4 w 203"/>
                      <a:gd name="T11" fmla="*/ 95 h 95"/>
                      <a:gd name="T12" fmla="*/ 199 w 203"/>
                      <a:gd name="T13" fmla="*/ 95 h 95"/>
                      <a:gd name="T14" fmla="*/ 172 w 203"/>
                      <a:gd name="T15" fmla="*/ 0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95">
                        <a:moveTo>
                          <a:pt x="172" y="0"/>
                        </a:moveTo>
                        <a:cubicBezTo>
                          <a:pt x="153" y="0"/>
                          <a:pt x="153" y="0"/>
                          <a:pt x="153" y="0"/>
                        </a:cubicBezTo>
                        <a:cubicBezTo>
                          <a:pt x="143" y="18"/>
                          <a:pt x="123" y="30"/>
                          <a:pt x="101" y="30"/>
                        </a:cubicBezTo>
                        <a:cubicBezTo>
                          <a:pt x="79" y="30"/>
                          <a:pt x="60" y="18"/>
                          <a:pt x="50" y="0"/>
                        </a:cubicBezTo>
                        <a:cubicBezTo>
                          <a:pt x="30" y="0"/>
                          <a:pt x="30" y="0"/>
                          <a:pt x="30" y="0"/>
                        </a:cubicBezTo>
                        <a:cubicBezTo>
                          <a:pt x="0" y="0"/>
                          <a:pt x="4" y="64"/>
                          <a:pt x="4" y="95"/>
                        </a:cubicBezTo>
                        <a:cubicBezTo>
                          <a:pt x="199" y="95"/>
                          <a:pt x="199" y="95"/>
                          <a:pt x="199" y="95"/>
                        </a:cubicBezTo>
                        <a:cubicBezTo>
                          <a:pt x="199" y="64"/>
                          <a:pt x="203" y="0"/>
                          <a:pt x="1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grpSp>
            <p:nvGrpSpPr>
              <p:cNvPr id="58" name="群組 57">
                <a:extLst>
                  <a:ext uri="{FF2B5EF4-FFF2-40B4-BE49-F238E27FC236}">
                    <a16:creationId xmlns:a16="http://schemas.microsoft.com/office/drawing/2014/main" id="{9EC43093-ED8A-1931-B63D-1296A0E629CF}"/>
                  </a:ext>
                </a:extLst>
              </p:cNvPr>
              <p:cNvGrpSpPr/>
              <p:nvPr/>
            </p:nvGrpSpPr>
            <p:grpSpPr>
              <a:xfrm>
                <a:off x="4786159" y="2423651"/>
                <a:ext cx="490520" cy="494889"/>
                <a:chOff x="9193286" y="2970674"/>
                <a:chExt cx="490520" cy="494889"/>
              </a:xfrm>
            </p:grpSpPr>
            <p:sp>
              <p:nvSpPr>
                <p:cNvPr id="11" name="Oval 7"/>
                <p:cNvSpPr>
                  <a:spLocks noChangeArrowheads="1"/>
                </p:cNvSpPr>
                <p:nvPr/>
              </p:nvSpPr>
              <p:spPr bwMode="auto">
                <a:xfrm>
                  <a:off x="9193286" y="2970674"/>
                  <a:ext cx="490520" cy="494889"/>
                </a:xfrm>
                <a:prstGeom prst="ellipse">
                  <a:avLst/>
                </a:pr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41" name="Freeform 36"/>
                <p:cNvSpPr>
                  <a:spLocks/>
                </p:cNvSpPr>
                <p:nvPr/>
              </p:nvSpPr>
              <p:spPr bwMode="auto">
                <a:xfrm>
                  <a:off x="9302689" y="3073314"/>
                  <a:ext cx="275480" cy="266929"/>
                </a:xfrm>
                <a:custGeom>
                  <a:avLst/>
                  <a:gdLst>
                    <a:gd name="T0" fmla="*/ 108 w 216"/>
                    <a:gd name="T1" fmla="*/ 0 h 208"/>
                    <a:gd name="T2" fmla="*/ 141 w 216"/>
                    <a:gd name="T3" fmla="*/ 68 h 208"/>
                    <a:gd name="T4" fmla="*/ 216 w 216"/>
                    <a:gd name="T5" fmla="*/ 79 h 208"/>
                    <a:gd name="T6" fmla="*/ 162 w 216"/>
                    <a:gd name="T7" fmla="*/ 132 h 208"/>
                    <a:gd name="T8" fmla="*/ 175 w 216"/>
                    <a:gd name="T9" fmla="*/ 208 h 208"/>
                    <a:gd name="T10" fmla="*/ 108 w 216"/>
                    <a:gd name="T11" fmla="*/ 171 h 208"/>
                    <a:gd name="T12" fmla="*/ 41 w 216"/>
                    <a:gd name="T13" fmla="*/ 208 h 208"/>
                    <a:gd name="T14" fmla="*/ 54 w 216"/>
                    <a:gd name="T15" fmla="*/ 132 h 208"/>
                    <a:gd name="T16" fmla="*/ 0 w 216"/>
                    <a:gd name="T17" fmla="*/ 79 h 208"/>
                    <a:gd name="T18" fmla="*/ 75 w 216"/>
                    <a:gd name="T19" fmla="*/ 68 h 208"/>
                    <a:gd name="T20" fmla="*/ 108 w 216"/>
                    <a:gd name="T2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 h="208">
                      <a:moveTo>
                        <a:pt x="108" y="0"/>
                      </a:moveTo>
                      <a:lnTo>
                        <a:pt x="141" y="68"/>
                      </a:lnTo>
                      <a:lnTo>
                        <a:pt x="216" y="79"/>
                      </a:lnTo>
                      <a:lnTo>
                        <a:pt x="162" y="132"/>
                      </a:lnTo>
                      <a:lnTo>
                        <a:pt x="175" y="208"/>
                      </a:lnTo>
                      <a:lnTo>
                        <a:pt x="108" y="171"/>
                      </a:lnTo>
                      <a:lnTo>
                        <a:pt x="41" y="208"/>
                      </a:lnTo>
                      <a:lnTo>
                        <a:pt x="54" y="132"/>
                      </a:lnTo>
                      <a:lnTo>
                        <a:pt x="0" y="79"/>
                      </a:lnTo>
                      <a:lnTo>
                        <a:pt x="75" y="68"/>
                      </a:lnTo>
                      <a:lnTo>
                        <a:pt x="1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64" name="群組 63">
                <a:extLst>
                  <a:ext uri="{FF2B5EF4-FFF2-40B4-BE49-F238E27FC236}">
                    <a16:creationId xmlns:a16="http://schemas.microsoft.com/office/drawing/2014/main" id="{29F3231C-AFE6-BF41-66C2-B11D9BC43F54}"/>
                  </a:ext>
                </a:extLst>
              </p:cNvPr>
              <p:cNvGrpSpPr/>
              <p:nvPr/>
            </p:nvGrpSpPr>
            <p:grpSpPr>
              <a:xfrm>
                <a:off x="2057416" y="849433"/>
                <a:ext cx="1209317" cy="1555643"/>
                <a:chOff x="182755" y="1392273"/>
                <a:chExt cx="1353047" cy="1555643"/>
              </a:xfrm>
            </p:grpSpPr>
            <p:grpSp>
              <p:nvGrpSpPr>
                <p:cNvPr id="65" name="群組 64">
                  <a:extLst>
                    <a:ext uri="{FF2B5EF4-FFF2-40B4-BE49-F238E27FC236}">
                      <a16:creationId xmlns:a16="http://schemas.microsoft.com/office/drawing/2014/main" id="{9925F6EB-97CC-2F32-7580-8AA0E57FC890}"/>
                    </a:ext>
                  </a:extLst>
                </p:cNvPr>
                <p:cNvGrpSpPr/>
                <p:nvPr/>
              </p:nvGrpSpPr>
              <p:grpSpPr>
                <a:xfrm>
                  <a:off x="182755" y="1392273"/>
                  <a:ext cx="1353047" cy="1555643"/>
                  <a:chOff x="182755" y="1392273"/>
                  <a:chExt cx="1804501" cy="2155925"/>
                </a:xfrm>
              </p:grpSpPr>
              <p:sp>
                <p:nvSpPr>
                  <p:cNvPr id="67" name="Oval 17">
                    <a:extLst>
                      <a:ext uri="{FF2B5EF4-FFF2-40B4-BE49-F238E27FC236}">
                        <a16:creationId xmlns:a16="http://schemas.microsoft.com/office/drawing/2014/main" id="{322360A2-0A79-90BD-4C43-38885A1AEB67}"/>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68" name="Freeform 18">
                    <a:extLst>
                      <a:ext uri="{FF2B5EF4-FFF2-40B4-BE49-F238E27FC236}">
                        <a16:creationId xmlns:a16="http://schemas.microsoft.com/office/drawing/2014/main" id="{CD193F7C-E17C-43D6-CB3D-28818A1CE4D6}"/>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66" name="文本框 45">
                  <a:extLst>
                    <a:ext uri="{FF2B5EF4-FFF2-40B4-BE49-F238E27FC236}">
                      <a16:creationId xmlns:a16="http://schemas.microsoft.com/office/drawing/2014/main" id="{0F749891-BF3B-8FF8-4A8D-236D6CD39E55}"/>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2004</a:t>
                  </a:r>
                </a:p>
              </p:txBody>
            </p:sp>
          </p:grpSp>
          <p:grpSp>
            <p:nvGrpSpPr>
              <p:cNvPr id="69" name="群組 68">
                <a:extLst>
                  <a:ext uri="{FF2B5EF4-FFF2-40B4-BE49-F238E27FC236}">
                    <a16:creationId xmlns:a16="http://schemas.microsoft.com/office/drawing/2014/main" id="{942D352D-5C09-16A4-56D6-D8EC4FA0312B}"/>
                  </a:ext>
                </a:extLst>
              </p:cNvPr>
              <p:cNvGrpSpPr/>
              <p:nvPr/>
            </p:nvGrpSpPr>
            <p:grpSpPr>
              <a:xfrm>
                <a:off x="3009586" y="849433"/>
                <a:ext cx="1209317" cy="1555643"/>
                <a:chOff x="182755" y="1392273"/>
                <a:chExt cx="1353047" cy="1555643"/>
              </a:xfrm>
            </p:grpSpPr>
            <p:grpSp>
              <p:nvGrpSpPr>
                <p:cNvPr id="70" name="群組 69">
                  <a:extLst>
                    <a:ext uri="{FF2B5EF4-FFF2-40B4-BE49-F238E27FC236}">
                      <a16:creationId xmlns:a16="http://schemas.microsoft.com/office/drawing/2014/main" id="{9DFB68C4-3E33-9CB1-AA8F-53A0E5588B71}"/>
                    </a:ext>
                  </a:extLst>
                </p:cNvPr>
                <p:cNvGrpSpPr/>
                <p:nvPr/>
              </p:nvGrpSpPr>
              <p:grpSpPr>
                <a:xfrm>
                  <a:off x="182755" y="1392273"/>
                  <a:ext cx="1353047" cy="1555643"/>
                  <a:chOff x="182755" y="1392273"/>
                  <a:chExt cx="1804501" cy="2155925"/>
                </a:xfrm>
              </p:grpSpPr>
              <p:sp>
                <p:nvSpPr>
                  <p:cNvPr id="72" name="Oval 17">
                    <a:extLst>
                      <a:ext uri="{FF2B5EF4-FFF2-40B4-BE49-F238E27FC236}">
                        <a16:creationId xmlns:a16="http://schemas.microsoft.com/office/drawing/2014/main" id="{46273DBC-C90E-9773-8558-37B9E140A153}"/>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73" name="Freeform 18">
                    <a:extLst>
                      <a:ext uri="{FF2B5EF4-FFF2-40B4-BE49-F238E27FC236}">
                        <a16:creationId xmlns:a16="http://schemas.microsoft.com/office/drawing/2014/main" id="{08316A1B-B652-C471-E9E9-F9B0DF7D29A5}"/>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71" name="文本框 45">
                  <a:extLst>
                    <a:ext uri="{FF2B5EF4-FFF2-40B4-BE49-F238E27FC236}">
                      <a16:creationId xmlns:a16="http://schemas.microsoft.com/office/drawing/2014/main" id="{07FA2F18-0E32-47B4-13C4-B9FF49FA81A3}"/>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2005</a:t>
                  </a:r>
                </a:p>
              </p:txBody>
            </p:sp>
          </p:grpSp>
          <p:grpSp>
            <p:nvGrpSpPr>
              <p:cNvPr id="74" name="群組 73">
                <a:extLst>
                  <a:ext uri="{FF2B5EF4-FFF2-40B4-BE49-F238E27FC236}">
                    <a16:creationId xmlns:a16="http://schemas.microsoft.com/office/drawing/2014/main" id="{FA41DF62-D70A-1189-A69D-B13D06C024FF}"/>
                  </a:ext>
                </a:extLst>
              </p:cNvPr>
              <p:cNvGrpSpPr/>
              <p:nvPr/>
            </p:nvGrpSpPr>
            <p:grpSpPr>
              <a:xfrm>
                <a:off x="3961756" y="849433"/>
                <a:ext cx="1209317" cy="1555643"/>
                <a:chOff x="182755" y="1392273"/>
                <a:chExt cx="1353047" cy="1555643"/>
              </a:xfrm>
            </p:grpSpPr>
            <p:grpSp>
              <p:nvGrpSpPr>
                <p:cNvPr id="75" name="群組 74">
                  <a:extLst>
                    <a:ext uri="{FF2B5EF4-FFF2-40B4-BE49-F238E27FC236}">
                      <a16:creationId xmlns:a16="http://schemas.microsoft.com/office/drawing/2014/main" id="{B3D6D3CB-C00D-7688-7C89-ED8D1769FDA8}"/>
                    </a:ext>
                  </a:extLst>
                </p:cNvPr>
                <p:cNvGrpSpPr/>
                <p:nvPr/>
              </p:nvGrpSpPr>
              <p:grpSpPr>
                <a:xfrm>
                  <a:off x="182755" y="1392273"/>
                  <a:ext cx="1353047" cy="1555643"/>
                  <a:chOff x="182755" y="1392273"/>
                  <a:chExt cx="1804501" cy="2155925"/>
                </a:xfrm>
              </p:grpSpPr>
              <p:sp>
                <p:nvSpPr>
                  <p:cNvPr id="77" name="Oval 17">
                    <a:extLst>
                      <a:ext uri="{FF2B5EF4-FFF2-40B4-BE49-F238E27FC236}">
                        <a16:creationId xmlns:a16="http://schemas.microsoft.com/office/drawing/2014/main" id="{FAE746CA-B16D-E352-1C85-D382C3276D35}"/>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78" name="Freeform 18">
                    <a:extLst>
                      <a:ext uri="{FF2B5EF4-FFF2-40B4-BE49-F238E27FC236}">
                        <a16:creationId xmlns:a16="http://schemas.microsoft.com/office/drawing/2014/main" id="{B79A7801-F967-B64E-5B12-1F8DE9713DAC}"/>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76" name="文本框 45">
                  <a:extLst>
                    <a:ext uri="{FF2B5EF4-FFF2-40B4-BE49-F238E27FC236}">
                      <a16:creationId xmlns:a16="http://schemas.microsoft.com/office/drawing/2014/main" id="{073B18D2-864A-0B7F-DFEE-9F623EB8EDB8}"/>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2009</a:t>
                  </a:r>
                </a:p>
              </p:txBody>
            </p:sp>
          </p:grpSp>
          <p:grpSp>
            <p:nvGrpSpPr>
              <p:cNvPr id="79" name="群組 78">
                <a:extLst>
                  <a:ext uri="{FF2B5EF4-FFF2-40B4-BE49-F238E27FC236}">
                    <a16:creationId xmlns:a16="http://schemas.microsoft.com/office/drawing/2014/main" id="{80A50905-8BD3-66B3-BC7B-4EE7F6EF348D}"/>
                  </a:ext>
                </a:extLst>
              </p:cNvPr>
              <p:cNvGrpSpPr/>
              <p:nvPr/>
            </p:nvGrpSpPr>
            <p:grpSpPr>
              <a:xfrm>
                <a:off x="4913926" y="849433"/>
                <a:ext cx="1209317" cy="1555643"/>
                <a:chOff x="182755" y="1392273"/>
                <a:chExt cx="1353047" cy="1555643"/>
              </a:xfrm>
            </p:grpSpPr>
            <p:grpSp>
              <p:nvGrpSpPr>
                <p:cNvPr id="80" name="群組 79">
                  <a:extLst>
                    <a:ext uri="{FF2B5EF4-FFF2-40B4-BE49-F238E27FC236}">
                      <a16:creationId xmlns:a16="http://schemas.microsoft.com/office/drawing/2014/main" id="{97AC54D7-2252-3A1B-DBFF-F14CE28F0C64}"/>
                    </a:ext>
                  </a:extLst>
                </p:cNvPr>
                <p:cNvGrpSpPr/>
                <p:nvPr/>
              </p:nvGrpSpPr>
              <p:grpSpPr>
                <a:xfrm>
                  <a:off x="182755" y="1392273"/>
                  <a:ext cx="1353047" cy="1555643"/>
                  <a:chOff x="182755" y="1392273"/>
                  <a:chExt cx="1804501" cy="2155925"/>
                </a:xfrm>
              </p:grpSpPr>
              <p:sp>
                <p:nvSpPr>
                  <p:cNvPr id="82" name="Oval 17">
                    <a:extLst>
                      <a:ext uri="{FF2B5EF4-FFF2-40B4-BE49-F238E27FC236}">
                        <a16:creationId xmlns:a16="http://schemas.microsoft.com/office/drawing/2014/main" id="{16531F68-B87D-DCBD-DB11-487C919FD41D}"/>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83" name="Freeform 18">
                    <a:extLst>
                      <a:ext uri="{FF2B5EF4-FFF2-40B4-BE49-F238E27FC236}">
                        <a16:creationId xmlns:a16="http://schemas.microsoft.com/office/drawing/2014/main" id="{75F502EB-7B27-8B51-D3BA-2D9F9D6BDD13}"/>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81" name="文本框 45">
                  <a:extLst>
                    <a:ext uri="{FF2B5EF4-FFF2-40B4-BE49-F238E27FC236}">
                      <a16:creationId xmlns:a16="http://schemas.microsoft.com/office/drawing/2014/main" id="{E47DC01C-9A19-5F5A-C5ED-67FF70C45F07}"/>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2012</a:t>
                  </a:r>
                </a:p>
              </p:txBody>
            </p:sp>
          </p:grpSp>
          <p:grpSp>
            <p:nvGrpSpPr>
              <p:cNvPr id="84" name="群組 83">
                <a:extLst>
                  <a:ext uri="{FF2B5EF4-FFF2-40B4-BE49-F238E27FC236}">
                    <a16:creationId xmlns:a16="http://schemas.microsoft.com/office/drawing/2014/main" id="{C90AF95E-32D2-6A98-124E-8F2022858E14}"/>
                  </a:ext>
                </a:extLst>
              </p:cNvPr>
              <p:cNvGrpSpPr/>
              <p:nvPr/>
            </p:nvGrpSpPr>
            <p:grpSpPr>
              <a:xfrm>
                <a:off x="5866096" y="849433"/>
                <a:ext cx="1209317" cy="1555643"/>
                <a:chOff x="182755" y="1392273"/>
                <a:chExt cx="1353047" cy="1555643"/>
              </a:xfrm>
            </p:grpSpPr>
            <p:grpSp>
              <p:nvGrpSpPr>
                <p:cNvPr id="85" name="群組 84">
                  <a:extLst>
                    <a:ext uri="{FF2B5EF4-FFF2-40B4-BE49-F238E27FC236}">
                      <a16:creationId xmlns:a16="http://schemas.microsoft.com/office/drawing/2014/main" id="{396C52ED-59DA-3BF4-395F-EBE5D4751223}"/>
                    </a:ext>
                  </a:extLst>
                </p:cNvPr>
                <p:cNvGrpSpPr/>
                <p:nvPr/>
              </p:nvGrpSpPr>
              <p:grpSpPr>
                <a:xfrm>
                  <a:off x="182755" y="1392273"/>
                  <a:ext cx="1353047" cy="1555643"/>
                  <a:chOff x="182755" y="1392273"/>
                  <a:chExt cx="1804501" cy="2155925"/>
                </a:xfrm>
              </p:grpSpPr>
              <p:sp>
                <p:nvSpPr>
                  <p:cNvPr id="87" name="Oval 17">
                    <a:extLst>
                      <a:ext uri="{FF2B5EF4-FFF2-40B4-BE49-F238E27FC236}">
                        <a16:creationId xmlns:a16="http://schemas.microsoft.com/office/drawing/2014/main" id="{DF584396-B7C2-5CE5-5633-3FABF42A7B9E}"/>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88" name="Freeform 18">
                    <a:extLst>
                      <a:ext uri="{FF2B5EF4-FFF2-40B4-BE49-F238E27FC236}">
                        <a16:creationId xmlns:a16="http://schemas.microsoft.com/office/drawing/2014/main" id="{FFF6DBD0-D139-DA38-80A9-1A0AB08B5347}"/>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86" name="文本框 45">
                  <a:extLst>
                    <a:ext uri="{FF2B5EF4-FFF2-40B4-BE49-F238E27FC236}">
                      <a16:creationId xmlns:a16="http://schemas.microsoft.com/office/drawing/2014/main" id="{6335A38D-9FDA-B66D-FA10-732E6E16AB7C}"/>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2015</a:t>
                  </a:r>
                </a:p>
              </p:txBody>
            </p:sp>
          </p:grpSp>
          <p:grpSp>
            <p:nvGrpSpPr>
              <p:cNvPr id="89" name="群組 88">
                <a:extLst>
                  <a:ext uri="{FF2B5EF4-FFF2-40B4-BE49-F238E27FC236}">
                    <a16:creationId xmlns:a16="http://schemas.microsoft.com/office/drawing/2014/main" id="{41AF03DD-37E4-2B0D-3B72-D2EA2C3998A3}"/>
                  </a:ext>
                </a:extLst>
              </p:cNvPr>
              <p:cNvGrpSpPr/>
              <p:nvPr/>
            </p:nvGrpSpPr>
            <p:grpSpPr>
              <a:xfrm>
                <a:off x="6818266" y="849433"/>
                <a:ext cx="1209317" cy="1555643"/>
                <a:chOff x="182755" y="1392273"/>
                <a:chExt cx="1353047" cy="1555643"/>
              </a:xfrm>
            </p:grpSpPr>
            <p:grpSp>
              <p:nvGrpSpPr>
                <p:cNvPr id="90" name="群組 89">
                  <a:extLst>
                    <a:ext uri="{FF2B5EF4-FFF2-40B4-BE49-F238E27FC236}">
                      <a16:creationId xmlns:a16="http://schemas.microsoft.com/office/drawing/2014/main" id="{4EE79868-216E-78FC-1338-50C0EE036DBC}"/>
                    </a:ext>
                  </a:extLst>
                </p:cNvPr>
                <p:cNvGrpSpPr/>
                <p:nvPr/>
              </p:nvGrpSpPr>
              <p:grpSpPr>
                <a:xfrm>
                  <a:off x="182755" y="1392273"/>
                  <a:ext cx="1353047" cy="1555643"/>
                  <a:chOff x="182755" y="1392273"/>
                  <a:chExt cx="1804501" cy="2155925"/>
                </a:xfrm>
              </p:grpSpPr>
              <p:sp>
                <p:nvSpPr>
                  <p:cNvPr id="92" name="Oval 17">
                    <a:extLst>
                      <a:ext uri="{FF2B5EF4-FFF2-40B4-BE49-F238E27FC236}">
                        <a16:creationId xmlns:a16="http://schemas.microsoft.com/office/drawing/2014/main" id="{290920C3-A16B-BC83-4F1D-26C59C076866}"/>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93" name="Freeform 18">
                    <a:extLst>
                      <a:ext uri="{FF2B5EF4-FFF2-40B4-BE49-F238E27FC236}">
                        <a16:creationId xmlns:a16="http://schemas.microsoft.com/office/drawing/2014/main" id="{2460966D-A767-0D72-26D1-7B38F70BF8C5}"/>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91" name="文本框 45">
                  <a:extLst>
                    <a:ext uri="{FF2B5EF4-FFF2-40B4-BE49-F238E27FC236}">
                      <a16:creationId xmlns:a16="http://schemas.microsoft.com/office/drawing/2014/main" id="{D23193AC-048F-2E89-B168-655505C87C98}"/>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2016</a:t>
                  </a:r>
                </a:p>
              </p:txBody>
            </p:sp>
          </p:grpSp>
          <p:pic>
            <p:nvPicPr>
              <p:cNvPr id="1028" name="Picture 4">
                <a:extLst>
                  <a:ext uri="{FF2B5EF4-FFF2-40B4-BE49-F238E27FC236}">
                    <a16:creationId xmlns:a16="http://schemas.microsoft.com/office/drawing/2014/main" id="{F9AB1161-22A4-A5FB-6B20-EEF363A3351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89630" y="2436217"/>
                <a:ext cx="469756" cy="469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CBFA9F-5564-E414-4A47-BD98C4F650F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741194" y="2429135"/>
                <a:ext cx="483921" cy="4839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B01E343-2388-AEC4-8322-2D2476FE620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23901" y="2425133"/>
                <a:ext cx="491925" cy="491925"/>
              </a:xfrm>
              <a:prstGeom prst="rect">
                <a:avLst/>
              </a:prstGeom>
              <a:noFill/>
              <a:extLst>
                <a:ext uri="{909E8E84-426E-40DD-AFC4-6F175D3DCCD1}">
                  <a14:hiddenFill xmlns:a14="http://schemas.microsoft.com/office/drawing/2010/main">
                    <a:solidFill>
                      <a:srgbClr val="FFFFFF"/>
                    </a:solidFill>
                  </a14:hiddenFill>
                </a:ext>
              </a:extLst>
            </p:spPr>
          </p:pic>
          <p:sp>
            <p:nvSpPr>
              <p:cNvPr id="141" name="文本框 46">
                <a:extLst>
                  <a:ext uri="{FF2B5EF4-FFF2-40B4-BE49-F238E27FC236}">
                    <a16:creationId xmlns:a16="http://schemas.microsoft.com/office/drawing/2014/main" id="{E57C0417-7F3C-6622-D61F-0B259A5B82A3}"/>
                  </a:ext>
                </a:extLst>
              </p:cNvPr>
              <p:cNvSpPr txBox="1"/>
              <p:nvPr/>
            </p:nvSpPr>
            <p:spPr>
              <a:xfrm>
                <a:off x="2695517"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1.0</a:t>
                </a:r>
              </a:p>
            </p:txBody>
          </p:sp>
          <p:sp>
            <p:nvSpPr>
              <p:cNvPr id="142" name="文本框 46">
                <a:extLst>
                  <a:ext uri="{FF2B5EF4-FFF2-40B4-BE49-F238E27FC236}">
                    <a16:creationId xmlns:a16="http://schemas.microsoft.com/office/drawing/2014/main" id="{1EBA4DE4-E795-E6B5-FA17-B700B3048597}"/>
                  </a:ext>
                </a:extLst>
              </p:cNvPr>
              <p:cNvSpPr txBox="1"/>
              <p:nvPr/>
            </p:nvSpPr>
            <p:spPr>
              <a:xfrm>
                <a:off x="3650012"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2.0</a:t>
                </a:r>
              </a:p>
            </p:txBody>
          </p:sp>
          <p:sp>
            <p:nvSpPr>
              <p:cNvPr id="143" name="文本框 46">
                <a:extLst>
                  <a:ext uri="{FF2B5EF4-FFF2-40B4-BE49-F238E27FC236}">
                    <a16:creationId xmlns:a16="http://schemas.microsoft.com/office/drawing/2014/main" id="{1D7CA6B2-8EB2-6223-A566-936A8B0DA5F7}"/>
                  </a:ext>
                </a:extLst>
              </p:cNvPr>
              <p:cNvSpPr txBox="1"/>
              <p:nvPr/>
            </p:nvSpPr>
            <p:spPr>
              <a:xfrm>
                <a:off x="4604507"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3.0</a:t>
                </a:r>
              </a:p>
            </p:txBody>
          </p:sp>
          <p:sp>
            <p:nvSpPr>
              <p:cNvPr id="144" name="文本框 46">
                <a:extLst>
                  <a:ext uri="{FF2B5EF4-FFF2-40B4-BE49-F238E27FC236}">
                    <a16:creationId xmlns:a16="http://schemas.microsoft.com/office/drawing/2014/main" id="{7D6CC5A4-44E6-E81D-32B2-1EFF78258983}"/>
                  </a:ext>
                </a:extLst>
              </p:cNvPr>
              <p:cNvSpPr txBox="1"/>
              <p:nvPr/>
            </p:nvSpPr>
            <p:spPr>
              <a:xfrm>
                <a:off x="5559002"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4.0</a:t>
                </a:r>
              </a:p>
            </p:txBody>
          </p:sp>
          <p:sp>
            <p:nvSpPr>
              <p:cNvPr id="145" name="文本框 46">
                <a:extLst>
                  <a:ext uri="{FF2B5EF4-FFF2-40B4-BE49-F238E27FC236}">
                    <a16:creationId xmlns:a16="http://schemas.microsoft.com/office/drawing/2014/main" id="{472EBC2D-4BCD-4962-8921-521DFCEC554F}"/>
                  </a:ext>
                </a:extLst>
              </p:cNvPr>
              <p:cNvSpPr txBox="1"/>
              <p:nvPr/>
            </p:nvSpPr>
            <p:spPr>
              <a:xfrm>
                <a:off x="6513497"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5.0</a:t>
                </a:r>
              </a:p>
            </p:txBody>
          </p:sp>
          <p:sp>
            <p:nvSpPr>
              <p:cNvPr id="146" name="文本框 46">
                <a:extLst>
                  <a:ext uri="{FF2B5EF4-FFF2-40B4-BE49-F238E27FC236}">
                    <a16:creationId xmlns:a16="http://schemas.microsoft.com/office/drawing/2014/main" id="{D12556D6-4784-3043-F25F-088E3FCE84BB}"/>
                  </a:ext>
                </a:extLst>
              </p:cNvPr>
              <p:cNvSpPr txBox="1"/>
              <p:nvPr/>
            </p:nvSpPr>
            <p:spPr>
              <a:xfrm>
                <a:off x="7467992"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5.1</a:t>
                </a:r>
              </a:p>
            </p:txBody>
          </p:sp>
        </p:grpSp>
        <p:sp>
          <p:nvSpPr>
            <p:cNvPr id="172" name="文字方塊 171">
              <a:extLst>
                <a:ext uri="{FF2B5EF4-FFF2-40B4-BE49-F238E27FC236}">
                  <a16:creationId xmlns:a16="http://schemas.microsoft.com/office/drawing/2014/main" id="{B2AB4963-66E9-9C56-F7D7-0B84EF3E30FE}"/>
                </a:ext>
              </a:extLst>
            </p:cNvPr>
            <p:cNvSpPr txBox="1"/>
            <p:nvPr/>
          </p:nvSpPr>
          <p:spPr>
            <a:xfrm>
              <a:off x="2806680" y="3522220"/>
              <a:ext cx="2672132" cy="461665"/>
            </a:xfrm>
            <a:prstGeom prst="rect">
              <a:avLst/>
            </a:prstGeom>
            <a:noFill/>
          </p:spPr>
          <p:txBody>
            <a:bodyPr wrap="square">
              <a:spAutoFit/>
            </a:bodyPr>
            <a:lstStyle>
              <a:defPPr>
                <a:defRPr lang="en-US"/>
              </a:defPPr>
              <a:lvl1pPr algn="r">
                <a:defRPr sz="1200" b="1" i="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r>
                <a:rPr lang="en-US" altLang="zh-TW" dirty="0">
                  <a:effectLst/>
                </a:rPr>
                <a:t>hp</a:t>
              </a:r>
              <a:r>
                <a:rPr lang="zh-TW" altLang="en-US" dirty="0">
                  <a:effectLst/>
                </a:rPr>
                <a:t>、</a:t>
              </a:r>
              <a:r>
                <a:rPr lang="en-US" altLang="zh-TW" dirty="0">
                  <a:effectLst/>
                </a:rPr>
                <a:t>Dell</a:t>
              </a:r>
              <a:r>
                <a:rPr lang="zh-TW" altLang="en-US" dirty="0">
                  <a:effectLst/>
                </a:rPr>
                <a:t>、</a:t>
              </a:r>
              <a:r>
                <a:rPr lang="en-US" altLang="zh-TW" dirty="0">
                  <a:effectLst/>
                </a:rPr>
                <a:t>IBM </a:t>
              </a:r>
              <a:r>
                <a:rPr lang="zh-TW" altLang="en-US" dirty="0">
                  <a:effectLst/>
                </a:rPr>
                <a:t>於</a:t>
              </a:r>
              <a:r>
                <a:rPr lang="en-US" altLang="zh-TW" dirty="0">
                  <a:effectLst/>
                </a:rPr>
                <a:t>2004</a:t>
              </a:r>
              <a:r>
                <a:rPr lang="zh-TW" altLang="en-US" dirty="0">
                  <a:effectLst/>
                </a:rPr>
                <a:t>年</a:t>
              </a:r>
              <a:r>
                <a:rPr lang="en-US" altLang="zh-TW" dirty="0">
                  <a:effectLst/>
                </a:rPr>
                <a:t>10</a:t>
              </a:r>
              <a:r>
                <a:rPr lang="zh-TW" altLang="en-US" dirty="0">
                  <a:effectLst/>
                </a:rPr>
                <a:t>月，</a:t>
              </a:r>
              <a:endParaRPr lang="en-US" altLang="zh-TW" dirty="0">
                <a:effectLst/>
              </a:endParaRPr>
            </a:p>
            <a:p>
              <a:r>
                <a:rPr lang="zh-TW" altLang="en-US" dirty="0">
                  <a:effectLst/>
                </a:rPr>
                <a:t>共同發表電子産業行業準則（</a:t>
              </a:r>
              <a:r>
                <a:rPr lang="en-US" altLang="zh-TW" dirty="0">
                  <a:effectLst/>
                </a:rPr>
                <a:t>EICC</a:t>
              </a:r>
              <a:r>
                <a:rPr lang="zh-TW" altLang="en-US" dirty="0">
                  <a:effectLst/>
                </a:rPr>
                <a:t>）</a:t>
              </a:r>
            </a:p>
          </p:txBody>
        </p:sp>
      </p:grpSp>
      <p:sp>
        <p:nvSpPr>
          <p:cNvPr id="10" name="文字方塊 9">
            <a:extLst>
              <a:ext uri="{FF2B5EF4-FFF2-40B4-BE49-F238E27FC236}">
                <a16:creationId xmlns:a16="http://schemas.microsoft.com/office/drawing/2014/main" id="{BEA6CC87-1939-5CC7-46A2-E25897F10814}"/>
              </a:ext>
            </a:extLst>
          </p:cNvPr>
          <p:cNvSpPr txBox="1"/>
          <p:nvPr/>
        </p:nvSpPr>
        <p:spPr>
          <a:xfrm>
            <a:off x="5662847" y="370870"/>
            <a:ext cx="6529154" cy="570284"/>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RBA VAP </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操作手冊最終公開版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7.1.1</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版在</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2022</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年</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9</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26</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日更新公告</a:t>
            </a:r>
            <a:endPar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lang="en-US" altLang="zh-TW"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RBA VAP C</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ode interpretation</a:t>
            </a:r>
            <a:r>
              <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Final</a:t>
            </a:r>
            <a:r>
              <a:rPr lang="zh-TW" altLang="en-US"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Public Release.pdf (v7.1.1 Last updated on Sep.26, 2022)</a:t>
            </a:r>
            <a:endPar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755188820"/>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nodeType="click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0000" fill="hold" nodeType="clickEffect" p14:presetBounceEnd="4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40000">
                                          <p:cBhvr additive="base">
                                            <p:cTn id="13"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4" dur="10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accel="40000" fill="hold" nodeType="withEffect" p14:presetBounceEnd="4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40000" fill="hold" nodeType="clickEffect" p14:presetBounceEnd="4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accel="40000" fill="hold" nodeType="withEffect" p14:presetBounceEnd="4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10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accel="4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4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accel="4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B3.4</a:t>
            </a:r>
            <a:endParaRPr sz="5333">
              <a:latin typeface="Microsoft YaHei"/>
              <a:cs typeface="Microsoft YaHei"/>
            </a:endParaRPr>
          </a:p>
        </p:txBody>
      </p:sp>
      <p:sp>
        <p:nvSpPr>
          <p:cNvPr id="7" name="object 7"/>
          <p:cNvSpPr txBox="1">
            <a:spLocks noGrp="1"/>
          </p:cNvSpPr>
          <p:nvPr>
            <p:ph type="title"/>
          </p:nvPr>
        </p:nvSpPr>
        <p:spPr>
          <a:xfrm>
            <a:off x="1904492" y="525217"/>
            <a:ext cx="396748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0" dirty="0"/>
              <a:t>員工的安全與健康</a:t>
            </a:r>
          </a:p>
        </p:txBody>
      </p:sp>
      <p:sp>
        <p:nvSpPr>
          <p:cNvPr id="8" name="object 8"/>
          <p:cNvSpPr txBox="1"/>
          <p:nvPr/>
        </p:nvSpPr>
        <p:spPr>
          <a:xfrm>
            <a:off x="400439" y="1875705"/>
            <a:ext cx="7807960" cy="3946379"/>
          </a:xfrm>
          <a:prstGeom prst="rect">
            <a:avLst/>
          </a:prstGeom>
        </p:spPr>
        <p:txBody>
          <a:bodyPr vert="horz" wrap="square" lIns="0" tIns="16933" rIns="0" bIns="0" rtlCol="0">
            <a:spAutoFit/>
          </a:bodyPr>
          <a:lstStyle/>
          <a:p>
            <a:pPr marL="474121" marR="558786" indent="-457189">
              <a:spcBef>
                <a:spcPts val="133"/>
              </a:spcBef>
              <a:buFont typeface="Wingdings"/>
              <a:buChar char=""/>
              <a:tabLst>
                <a:tab pos="474121" algn="l"/>
              </a:tabLst>
            </a:pPr>
            <a:r>
              <a:rPr sz="3200" dirty="0">
                <a:latin typeface="微軟正黑體"/>
                <a:cs typeface="微軟正黑體"/>
              </a:rPr>
              <a:t>各樓層</a:t>
            </a:r>
            <a:r>
              <a:rPr sz="3200" b="1" dirty="0">
                <a:solidFill>
                  <a:srgbClr val="C00000"/>
                </a:solidFill>
                <a:latin typeface="微軟正黑體"/>
                <a:cs typeface="微軟正黑體"/>
              </a:rPr>
              <a:t>設置急救箱</a:t>
            </a:r>
            <a:r>
              <a:rPr sz="3200" spc="-20" dirty="0">
                <a:latin typeface="微軟正黑體"/>
                <a:cs typeface="微軟正黑體"/>
              </a:rPr>
              <a:t>(各樓層)，以供受傷</a:t>
            </a:r>
            <a:r>
              <a:rPr sz="3200" spc="-7" dirty="0">
                <a:latin typeface="微軟正黑體"/>
                <a:cs typeface="微軟正黑體"/>
              </a:rPr>
              <a:t>或生病的工人緊急的醫療。</a:t>
            </a:r>
            <a:endParaRPr sz="3200">
              <a:latin typeface="微軟正黑體"/>
              <a:cs typeface="微軟正黑體"/>
            </a:endParaRPr>
          </a:p>
          <a:p>
            <a:pPr marL="474121" indent="-457189">
              <a:spcBef>
                <a:spcPts val="3793"/>
              </a:spcBef>
              <a:buFont typeface="Wingdings"/>
              <a:buChar char=""/>
              <a:tabLst>
                <a:tab pos="474121" algn="l"/>
              </a:tabLst>
            </a:pPr>
            <a:r>
              <a:rPr sz="3200" dirty="0">
                <a:latin typeface="微軟正黑體"/>
                <a:cs typeface="微軟正黑體"/>
              </a:rPr>
              <a:t>依藥事法規定，</a:t>
            </a:r>
            <a:r>
              <a:rPr sz="3200" b="1" spc="-7" dirty="0">
                <a:solidFill>
                  <a:srgbClr val="C00000"/>
                </a:solidFill>
                <a:latin typeface="微軟正黑體"/>
                <a:cs typeface="微軟正黑體"/>
              </a:rPr>
              <a:t>不能提供「處方藥品」、</a:t>
            </a:r>
            <a:endParaRPr sz="3200">
              <a:latin typeface="微軟正黑體"/>
              <a:cs typeface="微軟正黑體"/>
            </a:endParaRPr>
          </a:p>
          <a:p>
            <a:pPr marL="474121" marR="683243"/>
            <a:r>
              <a:rPr sz="3200" b="1" dirty="0">
                <a:solidFill>
                  <a:srgbClr val="C00000"/>
                </a:solidFill>
                <a:latin typeface="微軟正黑體"/>
                <a:cs typeface="微軟正黑體"/>
              </a:rPr>
              <a:t>「指示藥品」</a:t>
            </a:r>
            <a:r>
              <a:rPr sz="3200" dirty="0">
                <a:latin typeface="Arial"/>
                <a:cs typeface="Arial"/>
              </a:rPr>
              <a:t>(</a:t>
            </a:r>
            <a:r>
              <a:rPr sz="3200" spc="-7" dirty="0">
                <a:latin typeface="微軟正黑體"/>
                <a:cs typeface="微軟正黑體"/>
              </a:rPr>
              <a:t>如：止痛藥、感冒藥、</a:t>
            </a:r>
            <a:r>
              <a:rPr sz="3200" spc="-13" dirty="0">
                <a:latin typeface="微軟正黑體"/>
                <a:cs typeface="微軟正黑體"/>
              </a:rPr>
              <a:t>胃藥、痠痛貼布等</a:t>
            </a:r>
            <a:r>
              <a:rPr sz="3200" spc="-67" dirty="0">
                <a:latin typeface="Arial"/>
                <a:cs typeface="Arial"/>
              </a:rPr>
              <a:t>)</a:t>
            </a:r>
            <a:endParaRPr sz="3200">
              <a:latin typeface="Arial"/>
              <a:cs typeface="Arial"/>
            </a:endParaRPr>
          </a:p>
          <a:p>
            <a:pPr marL="474121" indent="-457189">
              <a:spcBef>
                <a:spcPts val="3793"/>
              </a:spcBef>
              <a:buFont typeface="Wingdings"/>
              <a:buChar char=""/>
              <a:tabLst>
                <a:tab pos="474121" algn="l"/>
              </a:tabLst>
            </a:pPr>
            <a:r>
              <a:rPr sz="3200" spc="-7" dirty="0">
                <a:latin typeface="微軟正黑體"/>
                <a:cs typeface="微軟正黑體"/>
              </a:rPr>
              <a:t>設置血壓計供員工自我健康管理</a:t>
            </a:r>
            <a:endParaRPr sz="3200">
              <a:latin typeface="微軟正黑體"/>
              <a:cs typeface="微軟正黑體"/>
            </a:endParaRPr>
          </a:p>
        </p:txBody>
      </p:sp>
      <p:pic>
        <p:nvPicPr>
          <p:cNvPr id="9" name="object 9"/>
          <p:cNvPicPr/>
          <p:nvPr/>
        </p:nvPicPr>
        <p:blipFill>
          <a:blip r:embed="rId5" cstate="print"/>
          <a:stretch>
            <a:fillRect/>
          </a:stretch>
        </p:blipFill>
        <p:spPr>
          <a:xfrm>
            <a:off x="8592313" y="840570"/>
            <a:ext cx="3348905" cy="3348905"/>
          </a:xfrm>
          <a:prstGeom prst="rect">
            <a:avLst/>
          </a:prstGeom>
        </p:spPr>
      </p:pic>
      <p:pic>
        <p:nvPicPr>
          <p:cNvPr id="10" name="object 10"/>
          <p:cNvPicPr/>
          <p:nvPr/>
        </p:nvPicPr>
        <p:blipFill>
          <a:blip r:embed="rId6" cstate="print"/>
          <a:stretch>
            <a:fillRect/>
          </a:stretch>
        </p:blipFill>
        <p:spPr>
          <a:xfrm>
            <a:off x="8152540" y="4400248"/>
            <a:ext cx="3774563" cy="2441107"/>
          </a:xfrm>
          <a:prstGeom prst="rect">
            <a:avLst/>
          </a:prstGeom>
        </p:spPr>
      </p:pic>
    </p:spTree>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B4.2</a:t>
            </a:r>
            <a:endParaRPr sz="5333">
              <a:latin typeface="Microsoft YaHei"/>
              <a:cs typeface="Microsoft YaHei"/>
            </a:endParaRPr>
          </a:p>
        </p:txBody>
      </p:sp>
      <p:sp>
        <p:nvSpPr>
          <p:cNvPr id="7" name="object 7"/>
          <p:cNvSpPr txBox="1">
            <a:spLocks noGrp="1"/>
          </p:cNvSpPr>
          <p:nvPr>
            <p:ph type="title"/>
          </p:nvPr>
        </p:nvSpPr>
        <p:spPr>
          <a:xfrm>
            <a:off x="1904493" y="525217"/>
            <a:ext cx="3968327"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0" dirty="0"/>
              <a:t>工業衛生職安推動</a:t>
            </a:r>
          </a:p>
        </p:txBody>
      </p:sp>
      <p:sp>
        <p:nvSpPr>
          <p:cNvPr id="8" name="object 8"/>
          <p:cNvSpPr txBox="1"/>
          <p:nvPr/>
        </p:nvSpPr>
        <p:spPr>
          <a:xfrm>
            <a:off x="248446" y="1259188"/>
            <a:ext cx="11447780" cy="1339618"/>
          </a:xfrm>
          <a:prstGeom prst="rect">
            <a:avLst/>
          </a:prstGeom>
        </p:spPr>
        <p:txBody>
          <a:bodyPr vert="horz" wrap="square" lIns="0" tIns="155785" rIns="0" bIns="0" rtlCol="0">
            <a:spAutoFit/>
          </a:bodyPr>
          <a:lstStyle/>
          <a:p>
            <a:pPr marL="443642" indent="-426709">
              <a:spcBef>
                <a:spcPts val="1225"/>
              </a:spcBef>
              <a:buClr>
                <a:srgbClr val="C0504D"/>
              </a:buClr>
              <a:buSzPct val="58928"/>
              <a:buFont typeface="Wingdings"/>
              <a:buChar char=""/>
              <a:tabLst>
                <a:tab pos="442796" algn="l"/>
                <a:tab pos="443642" algn="l"/>
              </a:tabLst>
            </a:pPr>
            <a:r>
              <a:rPr sz="3733" b="1" spc="-53" dirty="0">
                <a:latin typeface="微軟正黑體"/>
                <a:cs typeface="微軟正黑體"/>
              </a:rPr>
              <a:t>作業環境監</a:t>
            </a:r>
            <a:r>
              <a:rPr sz="3733" b="1" spc="-67" dirty="0">
                <a:latin typeface="微軟正黑體"/>
                <a:cs typeface="微軟正黑體"/>
              </a:rPr>
              <a:t>測</a:t>
            </a:r>
            <a:endParaRPr sz="3733">
              <a:latin typeface="微軟正黑體"/>
              <a:cs typeface="微軟正黑體"/>
            </a:endParaRPr>
          </a:p>
          <a:p>
            <a:pPr marL="861885" lvl="1" indent="-366598">
              <a:spcBef>
                <a:spcPts val="947"/>
              </a:spcBef>
              <a:buFont typeface="Wingdings"/>
              <a:buChar char=""/>
              <a:tabLst>
                <a:tab pos="862732" algn="l"/>
              </a:tabLst>
            </a:pPr>
            <a:r>
              <a:rPr sz="3200" spc="-20" dirty="0">
                <a:latin typeface="微軟正黑體"/>
                <a:cs typeface="微軟正黑體"/>
              </a:rPr>
              <a:t>作業場所依規定實施作業環境監測，並將監測結果公告周知</a:t>
            </a:r>
            <a:endParaRPr sz="3200">
              <a:latin typeface="微軟正黑體"/>
              <a:cs typeface="微軟正黑體"/>
            </a:endParaRPr>
          </a:p>
        </p:txBody>
      </p:sp>
      <p:graphicFrame>
        <p:nvGraphicFramePr>
          <p:cNvPr id="9" name="object 9"/>
          <p:cNvGraphicFramePr>
            <a:graphicFrameLocks noGrp="1"/>
          </p:cNvGraphicFramePr>
          <p:nvPr/>
        </p:nvGraphicFramePr>
        <p:xfrm>
          <a:off x="335364" y="2829389"/>
          <a:ext cx="11617960" cy="3749040"/>
        </p:xfrm>
        <a:graphic>
          <a:graphicData uri="http://schemas.openxmlformats.org/drawingml/2006/table">
            <a:tbl>
              <a:tblPr firstRow="1" bandRow="1">
                <a:tableStyleId>{2D5ABB26-0587-4C30-8999-92F81FD0307C}</a:tableStyleId>
              </a:tblPr>
              <a:tblGrid>
                <a:gridCol w="1675553">
                  <a:extLst>
                    <a:ext uri="{9D8B030D-6E8A-4147-A177-3AD203B41FA5}">
                      <a16:colId xmlns:a16="http://schemas.microsoft.com/office/drawing/2014/main" val="20000"/>
                    </a:ext>
                  </a:extLst>
                </a:gridCol>
                <a:gridCol w="1230207">
                  <a:extLst>
                    <a:ext uri="{9D8B030D-6E8A-4147-A177-3AD203B41FA5}">
                      <a16:colId xmlns:a16="http://schemas.microsoft.com/office/drawing/2014/main" val="20001"/>
                    </a:ext>
                  </a:extLst>
                </a:gridCol>
                <a:gridCol w="1452033">
                  <a:extLst>
                    <a:ext uri="{9D8B030D-6E8A-4147-A177-3AD203B41FA5}">
                      <a16:colId xmlns:a16="http://schemas.microsoft.com/office/drawing/2014/main" val="20002"/>
                    </a:ext>
                  </a:extLst>
                </a:gridCol>
                <a:gridCol w="1452880">
                  <a:extLst>
                    <a:ext uri="{9D8B030D-6E8A-4147-A177-3AD203B41FA5}">
                      <a16:colId xmlns:a16="http://schemas.microsoft.com/office/drawing/2014/main" val="20003"/>
                    </a:ext>
                  </a:extLst>
                </a:gridCol>
                <a:gridCol w="1452880">
                  <a:extLst>
                    <a:ext uri="{9D8B030D-6E8A-4147-A177-3AD203B41FA5}">
                      <a16:colId xmlns:a16="http://schemas.microsoft.com/office/drawing/2014/main" val="20004"/>
                    </a:ext>
                  </a:extLst>
                </a:gridCol>
                <a:gridCol w="1452879">
                  <a:extLst>
                    <a:ext uri="{9D8B030D-6E8A-4147-A177-3AD203B41FA5}">
                      <a16:colId xmlns:a16="http://schemas.microsoft.com/office/drawing/2014/main" val="20005"/>
                    </a:ext>
                  </a:extLst>
                </a:gridCol>
                <a:gridCol w="1452879">
                  <a:extLst>
                    <a:ext uri="{9D8B030D-6E8A-4147-A177-3AD203B41FA5}">
                      <a16:colId xmlns:a16="http://schemas.microsoft.com/office/drawing/2014/main" val="20006"/>
                    </a:ext>
                  </a:extLst>
                </a:gridCol>
                <a:gridCol w="1451187">
                  <a:extLst>
                    <a:ext uri="{9D8B030D-6E8A-4147-A177-3AD203B41FA5}">
                      <a16:colId xmlns:a16="http://schemas.microsoft.com/office/drawing/2014/main" val="20007"/>
                    </a:ext>
                  </a:extLst>
                </a:gridCol>
              </a:tblGrid>
              <a:tr h="624840">
                <a:tc>
                  <a:txBody>
                    <a:bodyPr/>
                    <a:lstStyle/>
                    <a:p>
                      <a:pPr>
                        <a:lnSpc>
                          <a:spcPct val="100000"/>
                        </a:lnSpc>
                      </a:pPr>
                      <a:endParaRPr sz="2800">
                        <a:latin typeface="Times New Roman"/>
                        <a:cs typeface="Times New Roman"/>
                      </a:endParaRPr>
                    </a:p>
                  </a:txBody>
                  <a:tcPr marL="0" marR="0" marT="0" marB="0">
                    <a:lnT w="28575">
                      <a:solidFill>
                        <a:srgbClr val="000000"/>
                      </a:solidFill>
                      <a:prstDash val="solid"/>
                    </a:lnT>
                    <a:lnB w="28575">
                      <a:solidFill>
                        <a:srgbClr val="000000"/>
                      </a:solidFill>
                      <a:prstDash val="solid"/>
                    </a:lnB>
                    <a:solidFill>
                      <a:srgbClr val="4F81BC"/>
                    </a:solidFill>
                  </a:tcPr>
                </a:tc>
                <a:tc>
                  <a:txBody>
                    <a:bodyPr/>
                    <a:lstStyle/>
                    <a:p>
                      <a:pPr marR="158750" algn="ctr">
                        <a:lnSpc>
                          <a:spcPct val="100000"/>
                        </a:lnSpc>
                        <a:spcBef>
                          <a:spcPts val="595"/>
                        </a:spcBef>
                      </a:pPr>
                      <a:r>
                        <a:rPr sz="2700" b="1" spc="-25" dirty="0">
                          <a:latin typeface="微軟正黑體"/>
                          <a:cs typeface="微軟正黑體"/>
                        </a:rPr>
                        <a:t>模具</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tc>
                  <a:txBody>
                    <a:bodyPr/>
                    <a:lstStyle/>
                    <a:p>
                      <a:pPr algn="ctr">
                        <a:lnSpc>
                          <a:spcPct val="100000"/>
                        </a:lnSpc>
                        <a:spcBef>
                          <a:spcPts val="595"/>
                        </a:spcBef>
                      </a:pPr>
                      <a:r>
                        <a:rPr sz="2700" b="1" spc="-25" dirty="0">
                          <a:latin typeface="微軟正黑體"/>
                          <a:cs typeface="微軟正黑體"/>
                        </a:rPr>
                        <a:t>射出</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tc>
                  <a:txBody>
                    <a:bodyPr/>
                    <a:lstStyle/>
                    <a:p>
                      <a:pPr algn="ctr">
                        <a:lnSpc>
                          <a:spcPct val="100000"/>
                        </a:lnSpc>
                        <a:spcBef>
                          <a:spcPts val="595"/>
                        </a:spcBef>
                      </a:pPr>
                      <a:r>
                        <a:rPr sz="2700" b="1" spc="-25" dirty="0">
                          <a:latin typeface="微軟正黑體"/>
                          <a:cs typeface="微軟正黑體"/>
                        </a:rPr>
                        <a:t>清洗</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tc>
                  <a:txBody>
                    <a:bodyPr/>
                    <a:lstStyle/>
                    <a:p>
                      <a:pPr algn="ctr">
                        <a:lnSpc>
                          <a:spcPct val="100000"/>
                        </a:lnSpc>
                        <a:spcBef>
                          <a:spcPts val="595"/>
                        </a:spcBef>
                      </a:pPr>
                      <a:r>
                        <a:rPr sz="2700" b="1" spc="-25" dirty="0">
                          <a:latin typeface="微軟正黑體"/>
                          <a:cs typeface="微軟正黑體"/>
                        </a:rPr>
                        <a:t>拋光</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tc>
                  <a:txBody>
                    <a:bodyPr/>
                    <a:lstStyle/>
                    <a:p>
                      <a:pPr algn="ctr">
                        <a:lnSpc>
                          <a:spcPct val="100000"/>
                        </a:lnSpc>
                        <a:spcBef>
                          <a:spcPts val="595"/>
                        </a:spcBef>
                      </a:pPr>
                      <a:r>
                        <a:rPr sz="2700" b="1" spc="-25" dirty="0">
                          <a:latin typeface="微軟正黑體"/>
                          <a:cs typeface="微軟正黑體"/>
                        </a:rPr>
                        <a:t>加工</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tc>
                  <a:txBody>
                    <a:bodyPr/>
                    <a:lstStyle/>
                    <a:p>
                      <a:pPr algn="ctr">
                        <a:lnSpc>
                          <a:spcPct val="100000"/>
                        </a:lnSpc>
                        <a:spcBef>
                          <a:spcPts val="595"/>
                        </a:spcBef>
                      </a:pPr>
                      <a:r>
                        <a:rPr sz="2700" b="1" spc="-25" dirty="0">
                          <a:latin typeface="微軟正黑體"/>
                          <a:cs typeface="微軟正黑體"/>
                        </a:rPr>
                        <a:t>螢檢</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tc>
                  <a:txBody>
                    <a:bodyPr/>
                    <a:lstStyle/>
                    <a:p>
                      <a:pPr marL="1270" algn="ctr">
                        <a:lnSpc>
                          <a:spcPct val="100000"/>
                        </a:lnSpc>
                        <a:spcBef>
                          <a:spcPts val="595"/>
                        </a:spcBef>
                      </a:pPr>
                      <a:r>
                        <a:rPr sz="2700" b="1" spc="-25" dirty="0">
                          <a:latin typeface="微軟正黑體"/>
                          <a:cs typeface="微軟正黑體"/>
                        </a:rPr>
                        <a:t>實驗</a:t>
                      </a:r>
                      <a:endParaRPr sz="2700">
                        <a:latin typeface="微軟正黑體"/>
                        <a:cs typeface="微軟正黑體"/>
                      </a:endParaRPr>
                    </a:p>
                  </a:txBody>
                  <a:tcPr marL="0" marR="0" marT="100753" marB="0">
                    <a:lnT w="28575">
                      <a:solidFill>
                        <a:srgbClr val="000000"/>
                      </a:solidFill>
                      <a:prstDash val="solid"/>
                    </a:lnT>
                    <a:lnB w="28575">
                      <a:solidFill>
                        <a:srgbClr val="000000"/>
                      </a:solidFill>
                      <a:prstDash val="solid"/>
                    </a:lnB>
                    <a:solidFill>
                      <a:srgbClr val="4F81BC"/>
                    </a:solidFill>
                  </a:tcPr>
                </a:tc>
                <a:extLst>
                  <a:ext uri="{0D108BD9-81ED-4DB2-BD59-A6C34878D82A}">
                    <a16:rowId xmlns:a16="http://schemas.microsoft.com/office/drawing/2014/main" val="10000"/>
                  </a:ext>
                </a:extLst>
              </a:tr>
              <a:tr h="624840">
                <a:tc>
                  <a:txBody>
                    <a:bodyPr/>
                    <a:lstStyle/>
                    <a:p>
                      <a:pPr marR="160020" algn="ctr">
                        <a:lnSpc>
                          <a:spcPct val="100000"/>
                        </a:lnSpc>
                        <a:spcBef>
                          <a:spcPts val="840"/>
                        </a:spcBef>
                      </a:pPr>
                      <a:r>
                        <a:rPr sz="2100" spc="-25" dirty="0">
                          <a:latin typeface="微軟正黑體"/>
                          <a:cs typeface="微軟正黑體"/>
                        </a:rPr>
                        <a:t>化學</a:t>
                      </a:r>
                      <a:r>
                        <a:rPr sz="2100" spc="-50" dirty="0">
                          <a:latin typeface="微軟正黑體"/>
                          <a:cs typeface="微軟正黑體"/>
                        </a:rPr>
                        <a:t>品</a:t>
                      </a:r>
                      <a:endParaRPr sz="2100">
                        <a:latin typeface="微軟正黑體"/>
                        <a:cs typeface="微軟正黑體"/>
                      </a:endParaRPr>
                    </a:p>
                  </a:txBody>
                  <a:tcPr marL="0" marR="0" marT="142240" marB="0">
                    <a:lnT w="28575">
                      <a:solidFill>
                        <a:srgbClr val="000000"/>
                      </a:solidFill>
                      <a:prstDash val="solid"/>
                    </a:lnT>
                    <a:solidFill>
                      <a:srgbClr val="E7E7E7"/>
                    </a:solidFill>
                  </a:tcPr>
                </a:tc>
                <a:tc>
                  <a:txBody>
                    <a:bodyPr/>
                    <a:lstStyle/>
                    <a:p>
                      <a:pPr marR="160020"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lnT w="28575">
                      <a:solidFill>
                        <a:srgbClr val="000000"/>
                      </a:solidFill>
                      <a:prstDash val="solid"/>
                    </a:lnT>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lnT w="28575">
                      <a:solidFill>
                        <a:srgbClr val="000000"/>
                      </a:solidFill>
                      <a:prstDash val="solid"/>
                    </a:lnT>
                    <a:solidFill>
                      <a:srgbClr val="E7E7E7"/>
                    </a:solidFill>
                  </a:tcPr>
                </a:tc>
                <a:tc>
                  <a:txBody>
                    <a:bodyPr/>
                    <a:lstStyle/>
                    <a:p>
                      <a:pPr>
                        <a:lnSpc>
                          <a:spcPct val="100000"/>
                        </a:lnSpc>
                      </a:pPr>
                      <a:endParaRPr sz="2800">
                        <a:latin typeface="Times New Roman"/>
                        <a:cs typeface="Times New Roman"/>
                      </a:endParaRPr>
                    </a:p>
                  </a:txBody>
                  <a:tcPr marL="0" marR="0" marT="0" marB="0">
                    <a:lnT w="28575">
                      <a:solidFill>
                        <a:srgbClr val="000000"/>
                      </a:solidFill>
                      <a:prstDash val="solid"/>
                    </a:lnT>
                    <a:solidFill>
                      <a:srgbClr val="E7E7E7"/>
                    </a:solidFill>
                  </a:tcPr>
                </a:tc>
                <a:tc>
                  <a:txBody>
                    <a:bodyPr/>
                    <a:lstStyle/>
                    <a:p>
                      <a:pPr>
                        <a:lnSpc>
                          <a:spcPct val="100000"/>
                        </a:lnSpc>
                      </a:pPr>
                      <a:endParaRPr sz="2800">
                        <a:latin typeface="Times New Roman"/>
                        <a:cs typeface="Times New Roman"/>
                      </a:endParaRPr>
                    </a:p>
                  </a:txBody>
                  <a:tcPr marL="0" marR="0" marT="0" marB="0">
                    <a:lnT w="28575">
                      <a:solidFill>
                        <a:srgbClr val="000000"/>
                      </a:solidFill>
                      <a:prstDash val="solid"/>
                    </a:lnT>
                    <a:solidFill>
                      <a:srgbClr val="E7E7E7"/>
                    </a:solidFill>
                  </a:tcPr>
                </a:tc>
                <a:tc>
                  <a:txBody>
                    <a:bodyPr/>
                    <a:lstStyle/>
                    <a:p>
                      <a:pPr>
                        <a:lnSpc>
                          <a:spcPct val="100000"/>
                        </a:lnSpc>
                      </a:pPr>
                      <a:endParaRPr sz="2800">
                        <a:latin typeface="Times New Roman"/>
                        <a:cs typeface="Times New Roman"/>
                      </a:endParaRPr>
                    </a:p>
                  </a:txBody>
                  <a:tcPr marL="0" marR="0" marT="0" marB="0">
                    <a:lnT w="28575">
                      <a:solidFill>
                        <a:srgbClr val="000000"/>
                      </a:solidFill>
                      <a:prstDash val="solid"/>
                    </a:lnT>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lnT w="28575">
                      <a:solidFill>
                        <a:srgbClr val="000000"/>
                      </a:solidFill>
                      <a:prstDash val="solid"/>
                    </a:lnT>
                    <a:solidFill>
                      <a:srgbClr val="E7E7E7"/>
                    </a:solidFill>
                  </a:tcPr>
                </a:tc>
                <a:tc>
                  <a:txBody>
                    <a:bodyPr/>
                    <a:lstStyle/>
                    <a:p>
                      <a:pPr marL="635"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lnT w="28575">
                      <a:solidFill>
                        <a:srgbClr val="000000"/>
                      </a:solidFill>
                      <a:prstDash val="solid"/>
                    </a:lnT>
                    <a:solidFill>
                      <a:srgbClr val="E7E7E7"/>
                    </a:solidFill>
                  </a:tcPr>
                </a:tc>
                <a:extLst>
                  <a:ext uri="{0D108BD9-81ED-4DB2-BD59-A6C34878D82A}">
                    <a16:rowId xmlns:a16="http://schemas.microsoft.com/office/drawing/2014/main" val="10001"/>
                  </a:ext>
                </a:extLst>
              </a:tr>
              <a:tr h="624840">
                <a:tc>
                  <a:txBody>
                    <a:bodyPr/>
                    <a:lstStyle/>
                    <a:p>
                      <a:pPr marR="158750" algn="ctr">
                        <a:lnSpc>
                          <a:spcPct val="100000"/>
                        </a:lnSpc>
                        <a:spcBef>
                          <a:spcPts val="840"/>
                        </a:spcBef>
                      </a:pPr>
                      <a:r>
                        <a:rPr sz="2100" spc="-30" dirty="0">
                          <a:latin typeface="微軟正黑體"/>
                          <a:cs typeface="微軟正黑體"/>
                        </a:rPr>
                        <a:t>粉</a:t>
                      </a:r>
                      <a:r>
                        <a:rPr sz="2100" spc="-50" dirty="0">
                          <a:latin typeface="微軟正黑體"/>
                          <a:cs typeface="微軟正黑體"/>
                        </a:rPr>
                        <a:t>塵</a:t>
                      </a:r>
                      <a:endParaRPr sz="2100">
                        <a:latin typeface="微軟正黑體"/>
                        <a:cs typeface="微軟正黑體"/>
                      </a:endParaRPr>
                    </a:p>
                  </a:txBody>
                  <a:tcPr marL="0" marR="0" marT="142240" marB="0"/>
                </a:tc>
                <a:tc>
                  <a:txBody>
                    <a:bodyPr/>
                    <a:lstStyle/>
                    <a:p>
                      <a:pPr marR="160020"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extLst>
                  <a:ext uri="{0D108BD9-81ED-4DB2-BD59-A6C34878D82A}">
                    <a16:rowId xmlns:a16="http://schemas.microsoft.com/office/drawing/2014/main" val="10002"/>
                  </a:ext>
                </a:extLst>
              </a:tr>
              <a:tr h="624840">
                <a:tc>
                  <a:txBody>
                    <a:bodyPr/>
                    <a:lstStyle/>
                    <a:p>
                      <a:pPr marR="158750" algn="ctr">
                        <a:lnSpc>
                          <a:spcPct val="100000"/>
                        </a:lnSpc>
                        <a:spcBef>
                          <a:spcPts val="840"/>
                        </a:spcBef>
                      </a:pPr>
                      <a:r>
                        <a:rPr sz="2100" spc="-25" dirty="0">
                          <a:latin typeface="微軟正黑體"/>
                          <a:cs typeface="微軟正黑體"/>
                        </a:rPr>
                        <a:t>噪</a:t>
                      </a:r>
                      <a:r>
                        <a:rPr sz="2100" spc="-50" dirty="0">
                          <a:latin typeface="微軟正黑體"/>
                          <a:cs typeface="微軟正黑體"/>
                        </a:rPr>
                        <a:t>音</a:t>
                      </a:r>
                      <a:endParaRPr sz="2100">
                        <a:latin typeface="微軟正黑體"/>
                        <a:cs typeface="微軟正黑體"/>
                      </a:endParaRPr>
                    </a:p>
                  </a:txBody>
                  <a:tcPr marL="0" marR="0" marT="142240" marB="0">
                    <a:solidFill>
                      <a:srgbClr val="E7E7E7"/>
                    </a:solidFill>
                  </a:tcPr>
                </a:tc>
                <a:tc>
                  <a:txBody>
                    <a:bodyPr/>
                    <a:lstStyle/>
                    <a:p>
                      <a:pPr marR="160020"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solidFill>
                      <a:srgbClr val="E7E7E7"/>
                    </a:solidFill>
                  </a:tcPr>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solidFill>
                      <a:srgbClr val="E7E7E7"/>
                    </a:solidFill>
                  </a:tcPr>
                </a:tc>
                <a:tc>
                  <a:txBody>
                    <a:bodyPr/>
                    <a:lstStyle/>
                    <a:p>
                      <a:pPr>
                        <a:lnSpc>
                          <a:spcPct val="100000"/>
                        </a:lnSpc>
                      </a:pPr>
                      <a:endParaRPr sz="2800">
                        <a:latin typeface="Times New Roman"/>
                        <a:cs typeface="Times New Roman"/>
                      </a:endParaRPr>
                    </a:p>
                  </a:txBody>
                  <a:tcPr marL="0" marR="0" marT="0" marB="0">
                    <a:solidFill>
                      <a:srgbClr val="E7E7E7"/>
                    </a:solidFill>
                  </a:tcPr>
                </a:tc>
                <a:extLst>
                  <a:ext uri="{0D108BD9-81ED-4DB2-BD59-A6C34878D82A}">
                    <a16:rowId xmlns:a16="http://schemas.microsoft.com/office/drawing/2014/main" val="10003"/>
                  </a:ext>
                </a:extLst>
              </a:tr>
              <a:tr h="624840">
                <a:tc>
                  <a:txBody>
                    <a:bodyPr/>
                    <a:lstStyle/>
                    <a:p>
                      <a:pPr marR="158750" algn="ctr">
                        <a:lnSpc>
                          <a:spcPct val="100000"/>
                        </a:lnSpc>
                        <a:spcBef>
                          <a:spcPts val="840"/>
                        </a:spcBef>
                      </a:pPr>
                      <a:r>
                        <a:rPr sz="2100" spc="-25" dirty="0">
                          <a:latin typeface="微軟正黑體"/>
                          <a:cs typeface="微軟正黑體"/>
                        </a:rPr>
                        <a:t>二氧化</a:t>
                      </a:r>
                      <a:r>
                        <a:rPr sz="2100" spc="-50" dirty="0">
                          <a:latin typeface="微軟正黑體"/>
                          <a:cs typeface="微軟正黑體"/>
                        </a:rPr>
                        <a:t>碳</a:t>
                      </a:r>
                      <a:endParaRPr sz="2100">
                        <a:latin typeface="微軟正黑體"/>
                        <a:cs typeface="微軟正黑體"/>
                      </a:endParaRPr>
                    </a:p>
                  </a:txBody>
                  <a:tcPr marL="0" marR="0" marT="142240" marB="0"/>
                </a:tc>
                <a:tc>
                  <a:txBody>
                    <a:bodyPr/>
                    <a:lstStyle/>
                    <a:p>
                      <a:pPr marR="160020"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tc>
                  <a:txBody>
                    <a:bodyPr/>
                    <a:lstStyle/>
                    <a:p>
                      <a:pPr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tc>
                  <a:txBody>
                    <a:bodyPr/>
                    <a:lstStyle/>
                    <a:p>
                      <a:pPr marL="635" algn="ctr">
                        <a:lnSpc>
                          <a:spcPct val="100000"/>
                        </a:lnSpc>
                        <a:spcBef>
                          <a:spcPts val="840"/>
                        </a:spcBef>
                      </a:pPr>
                      <a:r>
                        <a:rPr sz="2100" b="1" dirty="0">
                          <a:latin typeface="微軟正黑體"/>
                          <a:cs typeface="微軟正黑體"/>
                        </a:rPr>
                        <a:t>√</a:t>
                      </a:r>
                      <a:endParaRPr sz="2100">
                        <a:latin typeface="微軟正黑體"/>
                        <a:cs typeface="微軟正黑體"/>
                      </a:endParaRPr>
                    </a:p>
                  </a:txBody>
                  <a:tcPr marL="0" marR="0" marT="142240" marB="0"/>
                </a:tc>
                <a:extLst>
                  <a:ext uri="{0D108BD9-81ED-4DB2-BD59-A6C34878D82A}">
                    <a16:rowId xmlns:a16="http://schemas.microsoft.com/office/drawing/2014/main" val="10004"/>
                  </a:ext>
                </a:extLst>
              </a:tr>
              <a:tr h="624840">
                <a:tc>
                  <a:txBody>
                    <a:bodyPr/>
                    <a:lstStyle/>
                    <a:p>
                      <a:pPr marR="158750" algn="ctr">
                        <a:lnSpc>
                          <a:spcPct val="100000"/>
                        </a:lnSpc>
                        <a:spcBef>
                          <a:spcPts val="845"/>
                        </a:spcBef>
                      </a:pPr>
                      <a:r>
                        <a:rPr sz="2100" spc="-30" dirty="0">
                          <a:latin typeface="微軟正黑體"/>
                          <a:cs typeface="微軟正黑體"/>
                        </a:rPr>
                        <a:t>照</a:t>
                      </a:r>
                      <a:r>
                        <a:rPr sz="2100" spc="-50" dirty="0">
                          <a:latin typeface="微軟正黑體"/>
                          <a:cs typeface="微軟正黑體"/>
                        </a:rPr>
                        <a:t>度</a:t>
                      </a:r>
                      <a:endParaRPr sz="2100">
                        <a:latin typeface="微軟正黑體"/>
                        <a:cs typeface="微軟正黑體"/>
                      </a:endParaRPr>
                    </a:p>
                  </a:txBody>
                  <a:tcPr marL="0" marR="0" marT="143087" marB="0">
                    <a:lnB w="28575">
                      <a:solidFill>
                        <a:srgbClr val="000000"/>
                      </a:solidFill>
                      <a:prstDash val="solid"/>
                    </a:lnB>
                    <a:solidFill>
                      <a:srgbClr val="E7E7E7"/>
                    </a:solidFill>
                  </a:tcPr>
                </a:tc>
                <a:tc>
                  <a:txBody>
                    <a:bodyPr/>
                    <a:lstStyle/>
                    <a:p>
                      <a:pPr marR="160020" algn="ctr">
                        <a:lnSpc>
                          <a:spcPct val="100000"/>
                        </a:lnSpc>
                        <a:spcBef>
                          <a:spcPts val="845"/>
                        </a:spcBef>
                      </a:pPr>
                      <a:r>
                        <a:rPr sz="2100" b="1" dirty="0">
                          <a:latin typeface="微軟正黑體"/>
                          <a:cs typeface="微軟正黑體"/>
                        </a:rPr>
                        <a:t>√</a:t>
                      </a:r>
                      <a:endParaRPr sz="2100">
                        <a:latin typeface="微軟正黑體"/>
                        <a:cs typeface="微軟正黑體"/>
                      </a:endParaRPr>
                    </a:p>
                  </a:txBody>
                  <a:tcPr marL="0" marR="0" marT="143087" marB="0">
                    <a:lnB w="28575">
                      <a:solidFill>
                        <a:srgbClr val="000000"/>
                      </a:solidFill>
                      <a:prstDash val="solid"/>
                    </a:lnB>
                    <a:solidFill>
                      <a:srgbClr val="E7E7E7"/>
                    </a:solidFill>
                  </a:tcPr>
                </a:tc>
                <a:tc>
                  <a:txBody>
                    <a:bodyPr/>
                    <a:lstStyle/>
                    <a:p>
                      <a:pPr algn="ctr">
                        <a:lnSpc>
                          <a:spcPct val="100000"/>
                        </a:lnSpc>
                        <a:spcBef>
                          <a:spcPts val="845"/>
                        </a:spcBef>
                      </a:pPr>
                      <a:r>
                        <a:rPr sz="2100" b="1" dirty="0">
                          <a:latin typeface="微軟正黑體"/>
                          <a:cs typeface="微軟正黑體"/>
                        </a:rPr>
                        <a:t>√</a:t>
                      </a:r>
                      <a:endParaRPr sz="2100">
                        <a:latin typeface="微軟正黑體"/>
                        <a:cs typeface="微軟正黑體"/>
                      </a:endParaRPr>
                    </a:p>
                  </a:txBody>
                  <a:tcPr marL="0" marR="0" marT="143087" marB="0">
                    <a:lnB w="28575">
                      <a:solidFill>
                        <a:srgbClr val="000000"/>
                      </a:solidFill>
                      <a:prstDash val="solid"/>
                    </a:lnB>
                    <a:solidFill>
                      <a:srgbClr val="E7E7E7"/>
                    </a:solidFill>
                  </a:tcPr>
                </a:tc>
                <a:tc>
                  <a:txBody>
                    <a:bodyPr/>
                    <a:lstStyle/>
                    <a:p>
                      <a:pPr algn="ctr">
                        <a:lnSpc>
                          <a:spcPct val="100000"/>
                        </a:lnSpc>
                        <a:spcBef>
                          <a:spcPts val="845"/>
                        </a:spcBef>
                      </a:pPr>
                      <a:r>
                        <a:rPr sz="2100" b="1" dirty="0">
                          <a:latin typeface="微軟正黑體"/>
                          <a:cs typeface="微軟正黑體"/>
                        </a:rPr>
                        <a:t>√</a:t>
                      </a:r>
                      <a:endParaRPr sz="2100">
                        <a:latin typeface="微軟正黑體"/>
                        <a:cs typeface="微軟正黑體"/>
                      </a:endParaRPr>
                    </a:p>
                  </a:txBody>
                  <a:tcPr marL="0" marR="0" marT="143087" marB="0">
                    <a:lnB w="28575">
                      <a:solidFill>
                        <a:srgbClr val="000000"/>
                      </a:solidFill>
                      <a:prstDash val="solid"/>
                    </a:lnB>
                    <a:solidFill>
                      <a:srgbClr val="E7E7E7"/>
                    </a:solidFill>
                  </a:tcPr>
                </a:tc>
                <a:tc>
                  <a:txBody>
                    <a:bodyPr/>
                    <a:lstStyle/>
                    <a:p>
                      <a:pPr>
                        <a:lnSpc>
                          <a:spcPct val="100000"/>
                        </a:lnSpc>
                      </a:pPr>
                      <a:endParaRPr sz="2800">
                        <a:latin typeface="Times New Roman"/>
                        <a:cs typeface="Times New Roman"/>
                      </a:endParaRPr>
                    </a:p>
                  </a:txBody>
                  <a:tcPr marL="0" marR="0" marT="0" marB="0">
                    <a:lnB w="28575">
                      <a:solidFill>
                        <a:srgbClr val="000000"/>
                      </a:solidFill>
                      <a:prstDash val="solid"/>
                    </a:lnB>
                    <a:solidFill>
                      <a:srgbClr val="E7E7E7"/>
                    </a:solidFill>
                  </a:tcPr>
                </a:tc>
                <a:tc>
                  <a:txBody>
                    <a:bodyPr/>
                    <a:lstStyle/>
                    <a:p>
                      <a:pPr>
                        <a:lnSpc>
                          <a:spcPct val="100000"/>
                        </a:lnSpc>
                      </a:pPr>
                      <a:endParaRPr sz="2800">
                        <a:latin typeface="Times New Roman"/>
                        <a:cs typeface="Times New Roman"/>
                      </a:endParaRPr>
                    </a:p>
                  </a:txBody>
                  <a:tcPr marL="0" marR="0" marT="0" marB="0">
                    <a:lnB w="28575">
                      <a:solidFill>
                        <a:srgbClr val="000000"/>
                      </a:solidFill>
                      <a:prstDash val="solid"/>
                    </a:lnB>
                    <a:solidFill>
                      <a:srgbClr val="E7E7E7"/>
                    </a:solidFill>
                  </a:tcPr>
                </a:tc>
                <a:tc>
                  <a:txBody>
                    <a:bodyPr/>
                    <a:lstStyle/>
                    <a:p>
                      <a:pPr>
                        <a:lnSpc>
                          <a:spcPct val="100000"/>
                        </a:lnSpc>
                      </a:pPr>
                      <a:endParaRPr sz="2800">
                        <a:latin typeface="Times New Roman"/>
                        <a:cs typeface="Times New Roman"/>
                      </a:endParaRPr>
                    </a:p>
                  </a:txBody>
                  <a:tcPr marL="0" marR="0" marT="0" marB="0">
                    <a:lnB w="28575">
                      <a:solidFill>
                        <a:srgbClr val="000000"/>
                      </a:solidFill>
                      <a:prstDash val="solid"/>
                    </a:lnB>
                    <a:solidFill>
                      <a:srgbClr val="E7E7E7"/>
                    </a:solidFill>
                  </a:tcPr>
                </a:tc>
                <a:tc>
                  <a:txBody>
                    <a:bodyPr/>
                    <a:lstStyle/>
                    <a:p>
                      <a:pPr>
                        <a:lnSpc>
                          <a:spcPct val="100000"/>
                        </a:lnSpc>
                      </a:pPr>
                      <a:endParaRPr sz="2800">
                        <a:latin typeface="Times New Roman"/>
                        <a:cs typeface="Times New Roman"/>
                      </a:endParaRPr>
                    </a:p>
                  </a:txBody>
                  <a:tcPr marL="0" marR="0" marT="0" marB="0">
                    <a:lnB w="28575">
                      <a:solidFill>
                        <a:srgbClr val="000000"/>
                      </a:solidFill>
                      <a:prstDash val="solid"/>
                    </a:lnB>
                    <a:solidFill>
                      <a:srgbClr val="E7E7E7"/>
                    </a:solidFill>
                  </a:tcPr>
                </a:tc>
                <a:extLst>
                  <a:ext uri="{0D108BD9-81ED-4DB2-BD59-A6C34878D82A}">
                    <a16:rowId xmlns:a16="http://schemas.microsoft.com/office/drawing/2014/main" val="10005"/>
                  </a:ext>
                </a:extLst>
              </a:tr>
            </a:tbl>
          </a:graphicData>
        </a:graphic>
      </p:graphicFrame>
    </p:spTree>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B6.1</a:t>
            </a:r>
            <a:endParaRPr sz="5333">
              <a:latin typeface="Microsoft YaHei"/>
              <a:cs typeface="Microsoft YaHei"/>
            </a:endParaRPr>
          </a:p>
        </p:txBody>
      </p:sp>
      <p:sp>
        <p:nvSpPr>
          <p:cNvPr id="7" name="object 7"/>
          <p:cNvSpPr txBox="1">
            <a:spLocks noGrp="1"/>
          </p:cNvSpPr>
          <p:nvPr>
            <p:ph type="title"/>
          </p:nvPr>
        </p:nvSpPr>
        <p:spPr>
          <a:xfrm>
            <a:off x="1904493" y="525217"/>
            <a:ext cx="3968327"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0" dirty="0"/>
              <a:t>體力需求高的工作</a:t>
            </a:r>
          </a:p>
        </p:txBody>
      </p:sp>
      <p:pic>
        <p:nvPicPr>
          <p:cNvPr id="8" name="object 8"/>
          <p:cNvPicPr/>
          <p:nvPr/>
        </p:nvPicPr>
        <p:blipFill>
          <a:blip r:embed="rId5" cstate="print"/>
          <a:stretch>
            <a:fillRect/>
          </a:stretch>
        </p:blipFill>
        <p:spPr>
          <a:xfrm>
            <a:off x="573606" y="3558164"/>
            <a:ext cx="2689225" cy="2690213"/>
          </a:xfrm>
          <a:prstGeom prst="rect">
            <a:avLst/>
          </a:prstGeom>
        </p:spPr>
      </p:pic>
      <p:pic>
        <p:nvPicPr>
          <p:cNvPr id="9" name="object 9"/>
          <p:cNvPicPr/>
          <p:nvPr/>
        </p:nvPicPr>
        <p:blipFill>
          <a:blip r:embed="rId6" cstate="print"/>
          <a:stretch>
            <a:fillRect/>
          </a:stretch>
        </p:blipFill>
        <p:spPr>
          <a:xfrm>
            <a:off x="8688325" y="4164987"/>
            <a:ext cx="2795225" cy="2193621"/>
          </a:xfrm>
          <a:prstGeom prst="rect">
            <a:avLst/>
          </a:prstGeom>
        </p:spPr>
      </p:pic>
      <p:pic>
        <p:nvPicPr>
          <p:cNvPr id="10" name="object 10"/>
          <p:cNvPicPr/>
          <p:nvPr/>
        </p:nvPicPr>
        <p:blipFill>
          <a:blip r:embed="rId7" cstate="print"/>
          <a:stretch>
            <a:fillRect/>
          </a:stretch>
        </p:blipFill>
        <p:spPr>
          <a:xfrm>
            <a:off x="4463795" y="3627891"/>
            <a:ext cx="3373967" cy="2815631"/>
          </a:xfrm>
          <a:prstGeom prst="rect">
            <a:avLst/>
          </a:prstGeom>
        </p:spPr>
      </p:pic>
      <p:grpSp>
        <p:nvGrpSpPr>
          <p:cNvPr id="11" name="object 11"/>
          <p:cNvGrpSpPr/>
          <p:nvPr/>
        </p:nvGrpSpPr>
        <p:grpSpPr>
          <a:xfrm>
            <a:off x="510455" y="2206582"/>
            <a:ext cx="2796540" cy="672253"/>
            <a:chOff x="382841" y="1654936"/>
            <a:chExt cx="2097405" cy="504190"/>
          </a:xfrm>
        </p:grpSpPr>
        <p:sp>
          <p:nvSpPr>
            <p:cNvPr id="12" name="object 12"/>
            <p:cNvSpPr/>
            <p:nvPr/>
          </p:nvSpPr>
          <p:spPr>
            <a:xfrm>
              <a:off x="395541" y="1667636"/>
              <a:ext cx="2072005" cy="478790"/>
            </a:xfrm>
            <a:custGeom>
              <a:avLst/>
              <a:gdLst/>
              <a:ahLst/>
              <a:cxnLst/>
              <a:rect l="l" t="t" r="r" b="b"/>
              <a:pathLst>
                <a:path w="2072005" h="478789">
                  <a:moveTo>
                    <a:pt x="1992058" y="0"/>
                  </a:moveTo>
                  <a:lnTo>
                    <a:pt x="79705" y="0"/>
                  </a:lnTo>
                  <a:lnTo>
                    <a:pt x="48681" y="6264"/>
                  </a:lnTo>
                  <a:lnTo>
                    <a:pt x="23345" y="23352"/>
                  </a:lnTo>
                  <a:lnTo>
                    <a:pt x="6263" y="48702"/>
                  </a:lnTo>
                  <a:lnTo>
                    <a:pt x="0" y="79755"/>
                  </a:lnTo>
                  <a:lnTo>
                    <a:pt x="0" y="398525"/>
                  </a:lnTo>
                  <a:lnTo>
                    <a:pt x="6263" y="429579"/>
                  </a:lnTo>
                  <a:lnTo>
                    <a:pt x="23345" y="454929"/>
                  </a:lnTo>
                  <a:lnTo>
                    <a:pt x="48681" y="472017"/>
                  </a:lnTo>
                  <a:lnTo>
                    <a:pt x="79705" y="478281"/>
                  </a:lnTo>
                  <a:lnTo>
                    <a:pt x="1992058" y="478281"/>
                  </a:lnTo>
                  <a:lnTo>
                    <a:pt x="2023111" y="472017"/>
                  </a:lnTo>
                  <a:lnTo>
                    <a:pt x="2048462" y="454929"/>
                  </a:lnTo>
                  <a:lnTo>
                    <a:pt x="2065549" y="429579"/>
                  </a:lnTo>
                  <a:lnTo>
                    <a:pt x="2071814" y="398525"/>
                  </a:lnTo>
                  <a:lnTo>
                    <a:pt x="2071814" y="79755"/>
                  </a:lnTo>
                  <a:lnTo>
                    <a:pt x="2065549" y="48702"/>
                  </a:lnTo>
                  <a:lnTo>
                    <a:pt x="2048462" y="23352"/>
                  </a:lnTo>
                  <a:lnTo>
                    <a:pt x="2023111" y="6264"/>
                  </a:lnTo>
                  <a:lnTo>
                    <a:pt x="1992058" y="0"/>
                  </a:lnTo>
                  <a:close/>
                </a:path>
              </a:pathLst>
            </a:custGeom>
            <a:solidFill>
              <a:srgbClr val="C0504D"/>
            </a:solidFill>
          </p:spPr>
          <p:txBody>
            <a:bodyPr wrap="square" lIns="0" tIns="0" rIns="0" bIns="0" rtlCol="0"/>
            <a:lstStyle/>
            <a:p>
              <a:endParaRPr sz="3200"/>
            </a:p>
          </p:txBody>
        </p:sp>
        <p:sp>
          <p:nvSpPr>
            <p:cNvPr id="13" name="object 13"/>
            <p:cNvSpPr/>
            <p:nvPr/>
          </p:nvSpPr>
          <p:spPr>
            <a:xfrm>
              <a:off x="395541" y="1667636"/>
              <a:ext cx="2072005" cy="478790"/>
            </a:xfrm>
            <a:custGeom>
              <a:avLst/>
              <a:gdLst/>
              <a:ahLst/>
              <a:cxnLst/>
              <a:rect l="l" t="t" r="r" b="b"/>
              <a:pathLst>
                <a:path w="2072005" h="478789">
                  <a:moveTo>
                    <a:pt x="0" y="79755"/>
                  </a:moveTo>
                  <a:lnTo>
                    <a:pt x="6263" y="48702"/>
                  </a:lnTo>
                  <a:lnTo>
                    <a:pt x="23345" y="23352"/>
                  </a:lnTo>
                  <a:lnTo>
                    <a:pt x="48681" y="6264"/>
                  </a:lnTo>
                  <a:lnTo>
                    <a:pt x="79705" y="0"/>
                  </a:lnTo>
                  <a:lnTo>
                    <a:pt x="1992058" y="0"/>
                  </a:lnTo>
                  <a:lnTo>
                    <a:pt x="2023111" y="6264"/>
                  </a:lnTo>
                  <a:lnTo>
                    <a:pt x="2048462" y="23352"/>
                  </a:lnTo>
                  <a:lnTo>
                    <a:pt x="2065549" y="48702"/>
                  </a:lnTo>
                  <a:lnTo>
                    <a:pt x="2071814" y="79755"/>
                  </a:lnTo>
                  <a:lnTo>
                    <a:pt x="2071814" y="398525"/>
                  </a:lnTo>
                  <a:lnTo>
                    <a:pt x="2065549" y="429579"/>
                  </a:lnTo>
                  <a:lnTo>
                    <a:pt x="2048462" y="454929"/>
                  </a:lnTo>
                  <a:lnTo>
                    <a:pt x="2023111" y="472017"/>
                  </a:lnTo>
                  <a:lnTo>
                    <a:pt x="1992058" y="478281"/>
                  </a:lnTo>
                  <a:lnTo>
                    <a:pt x="79705" y="478281"/>
                  </a:lnTo>
                  <a:lnTo>
                    <a:pt x="48681" y="472017"/>
                  </a:lnTo>
                  <a:lnTo>
                    <a:pt x="23345" y="454929"/>
                  </a:lnTo>
                  <a:lnTo>
                    <a:pt x="6263" y="429579"/>
                  </a:lnTo>
                  <a:lnTo>
                    <a:pt x="0" y="398525"/>
                  </a:lnTo>
                  <a:lnTo>
                    <a:pt x="0" y="79755"/>
                  </a:lnTo>
                  <a:close/>
                </a:path>
              </a:pathLst>
            </a:custGeom>
            <a:ln w="25400">
              <a:solidFill>
                <a:srgbClr val="FFFFFF"/>
              </a:solidFill>
            </a:ln>
          </p:spPr>
          <p:txBody>
            <a:bodyPr wrap="square" lIns="0" tIns="0" rIns="0" bIns="0" rtlCol="0"/>
            <a:lstStyle/>
            <a:p>
              <a:endParaRPr sz="3200"/>
            </a:p>
          </p:txBody>
        </p:sp>
      </p:grpSp>
      <p:sp>
        <p:nvSpPr>
          <p:cNvPr id="14" name="object 14"/>
          <p:cNvSpPr txBox="1"/>
          <p:nvPr/>
        </p:nvSpPr>
        <p:spPr>
          <a:xfrm>
            <a:off x="248446" y="1074566"/>
            <a:ext cx="4248573" cy="1692707"/>
          </a:xfrm>
          <a:prstGeom prst="rect">
            <a:avLst/>
          </a:prstGeom>
        </p:spPr>
        <p:txBody>
          <a:bodyPr vert="horz" wrap="square" lIns="0" tIns="340360" rIns="0" bIns="0" rtlCol="0">
            <a:spAutoFit/>
          </a:bodyPr>
          <a:lstStyle/>
          <a:p>
            <a:pPr marL="443642" indent="-426709">
              <a:spcBef>
                <a:spcPts val="2680"/>
              </a:spcBef>
              <a:buClr>
                <a:srgbClr val="C0504D"/>
              </a:buClr>
              <a:buSzPct val="58928"/>
              <a:buFont typeface="Wingdings"/>
              <a:buChar char=""/>
              <a:tabLst>
                <a:tab pos="442796" algn="l"/>
                <a:tab pos="443642" algn="l"/>
              </a:tabLst>
            </a:pPr>
            <a:r>
              <a:rPr sz="3733" b="1" spc="-53" dirty="0">
                <a:latin typeface="微軟正黑體"/>
                <a:cs typeface="微軟正黑體"/>
              </a:rPr>
              <a:t>預防肌肉骨骼疾</a:t>
            </a:r>
            <a:r>
              <a:rPr sz="3733" b="1" spc="-67" dirty="0">
                <a:latin typeface="微軟正黑體"/>
                <a:cs typeface="微軟正黑體"/>
              </a:rPr>
              <a:t>病</a:t>
            </a:r>
            <a:endParaRPr sz="3733">
              <a:latin typeface="微軟正黑體"/>
              <a:cs typeface="微軟正黑體"/>
            </a:endParaRPr>
          </a:p>
          <a:p>
            <a:pPr marL="846646">
              <a:spcBef>
                <a:spcPts val="2193"/>
              </a:spcBef>
            </a:pPr>
            <a:r>
              <a:rPr sz="3200" b="1" spc="-27" dirty="0">
                <a:solidFill>
                  <a:srgbClr val="FFFFFF"/>
                </a:solidFill>
                <a:latin typeface="微軟正黑體"/>
                <a:cs typeface="微軟正黑體"/>
              </a:rPr>
              <a:t>姿勢不良</a:t>
            </a:r>
            <a:endParaRPr sz="3200">
              <a:latin typeface="微軟正黑體"/>
              <a:cs typeface="微軟正黑體"/>
            </a:endParaRPr>
          </a:p>
        </p:txBody>
      </p:sp>
      <p:grpSp>
        <p:nvGrpSpPr>
          <p:cNvPr id="15" name="object 15"/>
          <p:cNvGrpSpPr/>
          <p:nvPr/>
        </p:nvGrpSpPr>
        <p:grpSpPr>
          <a:xfrm>
            <a:off x="4654127" y="2206582"/>
            <a:ext cx="2796540" cy="672253"/>
            <a:chOff x="3490595" y="1654936"/>
            <a:chExt cx="2097405" cy="504190"/>
          </a:xfrm>
        </p:grpSpPr>
        <p:sp>
          <p:nvSpPr>
            <p:cNvPr id="16" name="object 16"/>
            <p:cNvSpPr/>
            <p:nvPr/>
          </p:nvSpPr>
          <p:spPr>
            <a:xfrm>
              <a:off x="3503295" y="1667636"/>
              <a:ext cx="2072005" cy="478790"/>
            </a:xfrm>
            <a:custGeom>
              <a:avLst/>
              <a:gdLst/>
              <a:ahLst/>
              <a:cxnLst/>
              <a:rect l="l" t="t" r="r" b="b"/>
              <a:pathLst>
                <a:path w="2072004" h="478789">
                  <a:moveTo>
                    <a:pt x="1992121" y="0"/>
                  </a:moveTo>
                  <a:lnTo>
                    <a:pt x="79755" y="0"/>
                  </a:lnTo>
                  <a:lnTo>
                    <a:pt x="48702" y="6264"/>
                  </a:lnTo>
                  <a:lnTo>
                    <a:pt x="23352" y="23352"/>
                  </a:lnTo>
                  <a:lnTo>
                    <a:pt x="6264" y="48702"/>
                  </a:lnTo>
                  <a:lnTo>
                    <a:pt x="0" y="79755"/>
                  </a:lnTo>
                  <a:lnTo>
                    <a:pt x="0" y="398525"/>
                  </a:lnTo>
                  <a:lnTo>
                    <a:pt x="6264" y="429579"/>
                  </a:lnTo>
                  <a:lnTo>
                    <a:pt x="23352" y="454929"/>
                  </a:lnTo>
                  <a:lnTo>
                    <a:pt x="48702" y="472017"/>
                  </a:lnTo>
                  <a:lnTo>
                    <a:pt x="79755" y="478281"/>
                  </a:lnTo>
                  <a:lnTo>
                    <a:pt x="1992121" y="478281"/>
                  </a:lnTo>
                  <a:lnTo>
                    <a:pt x="2023102" y="472017"/>
                  </a:lnTo>
                  <a:lnTo>
                    <a:pt x="2048414" y="454929"/>
                  </a:lnTo>
                  <a:lnTo>
                    <a:pt x="2065488" y="429579"/>
                  </a:lnTo>
                  <a:lnTo>
                    <a:pt x="2071751" y="398525"/>
                  </a:lnTo>
                  <a:lnTo>
                    <a:pt x="2071751" y="79755"/>
                  </a:lnTo>
                  <a:lnTo>
                    <a:pt x="2065488" y="48702"/>
                  </a:lnTo>
                  <a:lnTo>
                    <a:pt x="2048414" y="23352"/>
                  </a:lnTo>
                  <a:lnTo>
                    <a:pt x="2023102" y="6264"/>
                  </a:lnTo>
                  <a:lnTo>
                    <a:pt x="1992121" y="0"/>
                  </a:lnTo>
                  <a:close/>
                </a:path>
              </a:pathLst>
            </a:custGeom>
            <a:solidFill>
              <a:srgbClr val="C0504D"/>
            </a:solidFill>
          </p:spPr>
          <p:txBody>
            <a:bodyPr wrap="square" lIns="0" tIns="0" rIns="0" bIns="0" rtlCol="0"/>
            <a:lstStyle/>
            <a:p>
              <a:endParaRPr sz="3200"/>
            </a:p>
          </p:txBody>
        </p:sp>
        <p:sp>
          <p:nvSpPr>
            <p:cNvPr id="17" name="object 17"/>
            <p:cNvSpPr/>
            <p:nvPr/>
          </p:nvSpPr>
          <p:spPr>
            <a:xfrm>
              <a:off x="3503295" y="1667636"/>
              <a:ext cx="2072005" cy="478790"/>
            </a:xfrm>
            <a:custGeom>
              <a:avLst/>
              <a:gdLst/>
              <a:ahLst/>
              <a:cxnLst/>
              <a:rect l="l" t="t" r="r" b="b"/>
              <a:pathLst>
                <a:path w="2072004" h="478789">
                  <a:moveTo>
                    <a:pt x="0" y="79755"/>
                  </a:moveTo>
                  <a:lnTo>
                    <a:pt x="6264" y="48702"/>
                  </a:lnTo>
                  <a:lnTo>
                    <a:pt x="23352" y="23352"/>
                  </a:lnTo>
                  <a:lnTo>
                    <a:pt x="48702" y="6264"/>
                  </a:lnTo>
                  <a:lnTo>
                    <a:pt x="79755" y="0"/>
                  </a:lnTo>
                  <a:lnTo>
                    <a:pt x="1992121" y="0"/>
                  </a:lnTo>
                  <a:lnTo>
                    <a:pt x="2023102" y="6264"/>
                  </a:lnTo>
                  <a:lnTo>
                    <a:pt x="2048414" y="23352"/>
                  </a:lnTo>
                  <a:lnTo>
                    <a:pt x="2065488" y="48702"/>
                  </a:lnTo>
                  <a:lnTo>
                    <a:pt x="2071751" y="79755"/>
                  </a:lnTo>
                  <a:lnTo>
                    <a:pt x="2071751" y="398525"/>
                  </a:lnTo>
                  <a:lnTo>
                    <a:pt x="2065488" y="429579"/>
                  </a:lnTo>
                  <a:lnTo>
                    <a:pt x="2048414" y="454929"/>
                  </a:lnTo>
                  <a:lnTo>
                    <a:pt x="2023102" y="472017"/>
                  </a:lnTo>
                  <a:lnTo>
                    <a:pt x="1992121" y="478281"/>
                  </a:lnTo>
                  <a:lnTo>
                    <a:pt x="79755" y="478281"/>
                  </a:lnTo>
                  <a:lnTo>
                    <a:pt x="48702" y="472017"/>
                  </a:lnTo>
                  <a:lnTo>
                    <a:pt x="23352" y="454929"/>
                  </a:lnTo>
                  <a:lnTo>
                    <a:pt x="6264" y="429579"/>
                  </a:lnTo>
                  <a:lnTo>
                    <a:pt x="0" y="398525"/>
                  </a:lnTo>
                  <a:lnTo>
                    <a:pt x="0" y="79755"/>
                  </a:lnTo>
                  <a:close/>
                </a:path>
              </a:pathLst>
            </a:custGeom>
            <a:ln w="25400">
              <a:solidFill>
                <a:srgbClr val="FFFFFF"/>
              </a:solidFill>
            </a:ln>
          </p:spPr>
          <p:txBody>
            <a:bodyPr wrap="square" lIns="0" tIns="0" rIns="0" bIns="0" rtlCol="0"/>
            <a:lstStyle/>
            <a:p>
              <a:endParaRPr sz="3200"/>
            </a:p>
          </p:txBody>
        </p:sp>
      </p:grpSp>
      <p:sp>
        <p:nvSpPr>
          <p:cNvPr id="18" name="object 18"/>
          <p:cNvSpPr txBox="1"/>
          <p:nvPr/>
        </p:nvSpPr>
        <p:spPr>
          <a:xfrm>
            <a:off x="5222747" y="2088236"/>
            <a:ext cx="1659467" cy="1207232"/>
          </a:xfrm>
          <a:prstGeom prst="rect">
            <a:avLst/>
          </a:prstGeom>
        </p:spPr>
        <p:txBody>
          <a:bodyPr vert="horz" wrap="square" lIns="0" tIns="174413" rIns="0" bIns="0" rtlCol="0">
            <a:spAutoFit/>
          </a:bodyPr>
          <a:lstStyle/>
          <a:p>
            <a:pPr marL="16933">
              <a:spcBef>
                <a:spcPts val="1373"/>
              </a:spcBef>
            </a:pPr>
            <a:r>
              <a:rPr sz="3200" b="1" spc="-27" dirty="0">
                <a:solidFill>
                  <a:srgbClr val="FFFFFF"/>
                </a:solidFill>
                <a:latin typeface="微軟正黑體"/>
                <a:cs typeface="微軟正黑體"/>
              </a:rPr>
              <a:t>過度施力</a:t>
            </a:r>
            <a:endParaRPr sz="3200">
              <a:latin typeface="微軟正黑體"/>
              <a:cs typeface="微軟正黑體"/>
            </a:endParaRPr>
          </a:p>
          <a:p>
            <a:pPr marL="56725">
              <a:spcBef>
                <a:spcPts val="1040"/>
              </a:spcBef>
            </a:pPr>
            <a:r>
              <a:rPr sz="2667" spc="-20" dirty="0">
                <a:latin typeface="微軟正黑體"/>
                <a:cs typeface="微軟正黑體"/>
              </a:rPr>
              <a:t>(如：搬重)</a:t>
            </a:r>
            <a:endParaRPr sz="2667">
              <a:latin typeface="微軟正黑體"/>
              <a:cs typeface="微軟正黑體"/>
            </a:endParaRPr>
          </a:p>
        </p:txBody>
      </p:sp>
      <p:grpSp>
        <p:nvGrpSpPr>
          <p:cNvPr id="19" name="object 19"/>
          <p:cNvGrpSpPr/>
          <p:nvPr/>
        </p:nvGrpSpPr>
        <p:grpSpPr>
          <a:xfrm>
            <a:off x="8418746" y="2206582"/>
            <a:ext cx="3455247" cy="672253"/>
            <a:chOff x="6314059" y="1654936"/>
            <a:chExt cx="2591435" cy="504190"/>
          </a:xfrm>
        </p:grpSpPr>
        <p:sp>
          <p:nvSpPr>
            <p:cNvPr id="20" name="object 20"/>
            <p:cNvSpPr/>
            <p:nvPr/>
          </p:nvSpPr>
          <p:spPr>
            <a:xfrm>
              <a:off x="6326759" y="1667636"/>
              <a:ext cx="2566035" cy="478790"/>
            </a:xfrm>
            <a:custGeom>
              <a:avLst/>
              <a:gdLst/>
              <a:ahLst/>
              <a:cxnLst/>
              <a:rect l="l" t="t" r="r" b="b"/>
              <a:pathLst>
                <a:path w="2566034" h="478789">
                  <a:moveTo>
                    <a:pt x="2486024" y="0"/>
                  </a:moveTo>
                  <a:lnTo>
                    <a:pt x="79755" y="0"/>
                  </a:lnTo>
                  <a:lnTo>
                    <a:pt x="48702" y="6264"/>
                  </a:lnTo>
                  <a:lnTo>
                    <a:pt x="23352" y="23352"/>
                  </a:lnTo>
                  <a:lnTo>
                    <a:pt x="6264" y="48702"/>
                  </a:lnTo>
                  <a:lnTo>
                    <a:pt x="0" y="79755"/>
                  </a:lnTo>
                  <a:lnTo>
                    <a:pt x="0" y="398525"/>
                  </a:lnTo>
                  <a:lnTo>
                    <a:pt x="6264" y="429579"/>
                  </a:lnTo>
                  <a:lnTo>
                    <a:pt x="23352" y="454929"/>
                  </a:lnTo>
                  <a:lnTo>
                    <a:pt x="48702" y="472017"/>
                  </a:lnTo>
                  <a:lnTo>
                    <a:pt x="79755" y="478281"/>
                  </a:lnTo>
                  <a:lnTo>
                    <a:pt x="2486024" y="478281"/>
                  </a:lnTo>
                  <a:lnTo>
                    <a:pt x="2517078" y="472017"/>
                  </a:lnTo>
                  <a:lnTo>
                    <a:pt x="2542428" y="454929"/>
                  </a:lnTo>
                  <a:lnTo>
                    <a:pt x="2559516" y="429579"/>
                  </a:lnTo>
                  <a:lnTo>
                    <a:pt x="2565781" y="398525"/>
                  </a:lnTo>
                  <a:lnTo>
                    <a:pt x="2565781" y="79755"/>
                  </a:lnTo>
                  <a:lnTo>
                    <a:pt x="2559516" y="48702"/>
                  </a:lnTo>
                  <a:lnTo>
                    <a:pt x="2542428" y="23352"/>
                  </a:lnTo>
                  <a:lnTo>
                    <a:pt x="2517078" y="6264"/>
                  </a:lnTo>
                  <a:lnTo>
                    <a:pt x="2486024" y="0"/>
                  </a:lnTo>
                  <a:close/>
                </a:path>
              </a:pathLst>
            </a:custGeom>
            <a:solidFill>
              <a:srgbClr val="C0504D"/>
            </a:solidFill>
          </p:spPr>
          <p:txBody>
            <a:bodyPr wrap="square" lIns="0" tIns="0" rIns="0" bIns="0" rtlCol="0"/>
            <a:lstStyle/>
            <a:p>
              <a:endParaRPr sz="3200"/>
            </a:p>
          </p:txBody>
        </p:sp>
        <p:sp>
          <p:nvSpPr>
            <p:cNvPr id="21" name="object 21"/>
            <p:cNvSpPr/>
            <p:nvPr/>
          </p:nvSpPr>
          <p:spPr>
            <a:xfrm>
              <a:off x="6326759" y="1667636"/>
              <a:ext cx="2566035" cy="478790"/>
            </a:xfrm>
            <a:custGeom>
              <a:avLst/>
              <a:gdLst/>
              <a:ahLst/>
              <a:cxnLst/>
              <a:rect l="l" t="t" r="r" b="b"/>
              <a:pathLst>
                <a:path w="2566034" h="478789">
                  <a:moveTo>
                    <a:pt x="0" y="79755"/>
                  </a:moveTo>
                  <a:lnTo>
                    <a:pt x="6264" y="48702"/>
                  </a:lnTo>
                  <a:lnTo>
                    <a:pt x="23352" y="23352"/>
                  </a:lnTo>
                  <a:lnTo>
                    <a:pt x="48702" y="6264"/>
                  </a:lnTo>
                  <a:lnTo>
                    <a:pt x="79755" y="0"/>
                  </a:lnTo>
                  <a:lnTo>
                    <a:pt x="2486024" y="0"/>
                  </a:lnTo>
                  <a:lnTo>
                    <a:pt x="2517078" y="6264"/>
                  </a:lnTo>
                  <a:lnTo>
                    <a:pt x="2542428" y="23352"/>
                  </a:lnTo>
                  <a:lnTo>
                    <a:pt x="2559516" y="48702"/>
                  </a:lnTo>
                  <a:lnTo>
                    <a:pt x="2565781" y="79755"/>
                  </a:lnTo>
                  <a:lnTo>
                    <a:pt x="2565781" y="398525"/>
                  </a:lnTo>
                  <a:lnTo>
                    <a:pt x="2559516" y="429579"/>
                  </a:lnTo>
                  <a:lnTo>
                    <a:pt x="2542428" y="454929"/>
                  </a:lnTo>
                  <a:lnTo>
                    <a:pt x="2517078" y="472017"/>
                  </a:lnTo>
                  <a:lnTo>
                    <a:pt x="2486024" y="478281"/>
                  </a:lnTo>
                  <a:lnTo>
                    <a:pt x="79755" y="478281"/>
                  </a:lnTo>
                  <a:lnTo>
                    <a:pt x="48702" y="472017"/>
                  </a:lnTo>
                  <a:lnTo>
                    <a:pt x="23352" y="454929"/>
                  </a:lnTo>
                  <a:lnTo>
                    <a:pt x="6264" y="429579"/>
                  </a:lnTo>
                  <a:lnTo>
                    <a:pt x="0" y="398525"/>
                  </a:lnTo>
                  <a:lnTo>
                    <a:pt x="0" y="79755"/>
                  </a:lnTo>
                  <a:close/>
                </a:path>
              </a:pathLst>
            </a:custGeom>
            <a:ln w="25399">
              <a:solidFill>
                <a:srgbClr val="FFFFFF"/>
              </a:solidFill>
            </a:ln>
          </p:spPr>
          <p:txBody>
            <a:bodyPr wrap="square" lIns="0" tIns="0" rIns="0" bIns="0" rtlCol="0"/>
            <a:lstStyle/>
            <a:p>
              <a:endParaRPr sz="3200"/>
            </a:p>
          </p:txBody>
        </p:sp>
      </p:grpSp>
      <p:sp>
        <p:nvSpPr>
          <p:cNvPr id="22" name="object 22"/>
          <p:cNvSpPr txBox="1"/>
          <p:nvPr/>
        </p:nvSpPr>
        <p:spPr>
          <a:xfrm>
            <a:off x="8664956" y="2088236"/>
            <a:ext cx="2965873" cy="1207232"/>
          </a:xfrm>
          <a:prstGeom prst="rect">
            <a:avLst/>
          </a:prstGeom>
        </p:spPr>
        <p:txBody>
          <a:bodyPr vert="horz" wrap="square" lIns="0" tIns="174413" rIns="0" bIns="0" rtlCol="0">
            <a:spAutoFit/>
          </a:bodyPr>
          <a:lstStyle/>
          <a:p>
            <a:pPr algn="ctr">
              <a:spcBef>
                <a:spcPts val="1373"/>
              </a:spcBef>
            </a:pPr>
            <a:r>
              <a:rPr sz="3200" b="1" spc="-27" dirty="0">
                <a:solidFill>
                  <a:srgbClr val="FFFFFF"/>
                </a:solidFill>
                <a:latin typeface="微軟正黑體"/>
                <a:cs typeface="微軟正黑體"/>
              </a:rPr>
              <a:t>作業頻率過高</a:t>
            </a:r>
            <a:endParaRPr sz="3200">
              <a:latin typeface="微軟正黑體"/>
              <a:cs typeface="微軟正黑體"/>
            </a:endParaRPr>
          </a:p>
          <a:p>
            <a:pPr algn="ctr">
              <a:spcBef>
                <a:spcPts val="1040"/>
              </a:spcBef>
            </a:pPr>
            <a:r>
              <a:rPr sz="2667" spc="-13" dirty="0">
                <a:latin typeface="微軟正黑體"/>
                <a:cs typeface="微軟正黑體"/>
              </a:rPr>
              <a:t>(如：重複性、久站)</a:t>
            </a:r>
            <a:endParaRPr sz="2667">
              <a:latin typeface="微軟正黑體"/>
              <a:cs typeface="微軟正黑體"/>
            </a:endParaRPr>
          </a:p>
        </p:txBody>
      </p:sp>
    </p:spTree>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B6.2</a:t>
            </a:r>
            <a:endParaRPr sz="5333">
              <a:latin typeface="Microsoft YaHei"/>
              <a:cs typeface="Microsoft YaHei"/>
            </a:endParaRPr>
          </a:p>
        </p:txBody>
      </p:sp>
      <p:sp>
        <p:nvSpPr>
          <p:cNvPr id="7" name="object 7"/>
          <p:cNvSpPr txBox="1">
            <a:spLocks noGrp="1"/>
          </p:cNvSpPr>
          <p:nvPr>
            <p:ph type="title"/>
          </p:nvPr>
        </p:nvSpPr>
        <p:spPr>
          <a:xfrm>
            <a:off x="1904493" y="525217"/>
            <a:ext cx="3968327"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0" dirty="0"/>
              <a:t>機械防護職安推動</a:t>
            </a:r>
          </a:p>
        </p:txBody>
      </p:sp>
      <p:sp>
        <p:nvSpPr>
          <p:cNvPr id="8" name="object 8"/>
          <p:cNvSpPr txBox="1"/>
          <p:nvPr/>
        </p:nvSpPr>
        <p:spPr>
          <a:xfrm>
            <a:off x="248445" y="1259189"/>
            <a:ext cx="11855027" cy="1832060"/>
          </a:xfrm>
          <a:prstGeom prst="rect">
            <a:avLst/>
          </a:prstGeom>
        </p:spPr>
        <p:txBody>
          <a:bodyPr vert="horz" wrap="square" lIns="0" tIns="155785" rIns="0" bIns="0" rtlCol="0">
            <a:spAutoFit/>
          </a:bodyPr>
          <a:lstStyle/>
          <a:p>
            <a:pPr marL="443642" indent="-426709">
              <a:spcBef>
                <a:spcPts val="1225"/>
              </a:spcBef>
              <a:buClr>
                <a:srgbClr val="C0504D"/>
              </a:buClr>
              <a:buSzPct val="58928"/>
              <a:buFont typeface="Wingdings"/>
              <a:buChar char=""/>
              <a:tabLst>
                <a:tab pos="442796" algn="l"/>
                <a:tab pos="443642" algn="l"/>
              </a:tabLst>
            </a:pPr>
            <a:r>
              <a:rPr sz="3733" b="1" spc="-53" dirty="0">
                <a:latin typeface="微軟正黑體"/>
                <a:cs typeface="微軟正黑體"/>
              </a:rPr>
              <a:t>自動檢</a:t>
            </a:r>
            <a:r>
              <a:rPr sz="3733" b="1" spc="-67" dirty="0">
                <a:latin typeface="微軟正黑體"/>
                <a:cs typeface="微軟正黑體"/>
              </a:rPr>
              <a:t>查</a:t>
            </a:r>
            <a:endParaRPr sz="3733">
              <a:latin typeface="微軟正黑體"/>
              <a:cs typeface="微軟正黑體"/>
            </a:endParaRPr>
          </a:p>
          <a:p>
            <a:pPr marL="861885" lvl="1" indent="-366598">
              <a:spcBef>
                <a:spcPts val="947"/>
              </a:spcBef>
              <a:buFont typeface="Wingdings"/>
              <a:buChar char=""/>
              <a:tabLst>
                <a:tab pos="862732" algn="l"/>
              </a:tabLst>
            </a:pPr>
            <a:r>
              <a:rPr sz="3200" spc="-13" dirty="0">
                <a:latin typeface="微軟正黑體"/>
                <a:cs typeface="微軟正黑體"/>
              </a:rPr>
              <a:t>對於單位內各項機械、設備及人員作業，訂定</a:t>
            </a:r>
            <a:r>
              <a:rPr sz="3200" b="1" spc="-13" dirty="0">
                <a:solidFill>
                  <a:srgbClr val="C00000"/>
                </a:solidFill>
                <a:latin typeface="微軟正黑體"/>
                <a:cs typeface="微軟正黑體"/>
              </a:rPr>
              <a:t>自動檢查計畫</a:t>
            </a:r>
            <a:r>
              <a:rPr sz="3200" spc="-67" dirty="0">
                <a:latin typeface="微軟正黑體"/>
                <a:cs typeface="微軟正黑體"/>
              </a:rPr>
              <a:t>，</a:t>
            </a:r>
            <a:endParaRPr sz="3200">
              <a:latin typeface="微軟正黑體"/>
              <a:cs typeface="微軟正黑體"/>
            </a:endParaRPr>
          </a:p>
          <a:p>
            <a:pPr marL="861885"/>
            <a:r>
              <a:rPr sz="3200" dirty="0">
                <a:latin typeface="微軟正黑體"/>
                <a:cs typeface="微軟正黑體"/>
              </a:rPr>
              <a:t>實施</a:t>
            </a:r>
            <a:r>
              <a:rPr sz="3200" b="1" dirty="0">
                <a:solidFill>
                  <a:srgbClr val="C00000"/>
                </a:solidFill>
                <a:latin typeface="微軟正黑體"/>
                <a:cs typeface="微軟正黑體"/>
              </a:rPr>
              <a:t>自我安全檢查</a:t>
            </a:r>
            <a:r>
              <a:rPr sz="3200" spc="-7" dirty="0">
                <a:latin typeface="微軟正黑體"/>
                <a:cs typeface="微軟正黑體"/>
              </a:rPr>
              <a:t>，以確認設備、作業環境安全無虞</a:t>
            </a:r>
            <a:endParaRPr sz="3200">
              <a:latin typeface="微軟正黑體"/>
              <a:cs typeface="微軟正黑體"/>
            </a:endParaRPr>
          </a:p>
        </p:txBody>
      </p:sp>
      <p:sp>
        <p:nvSpPr>
          <p:cNvPr id="9" name="object 9"/>
          <p:cNvSpPr txBox="1"/>
          <p:nvPr/>
        </p:nvSpPr>
        <p:spPr>
          <a:xfrm>
            <a:off x="899109" y="3136731"/>
            <a:ext cx="5002105" cy="1688753"/>
          </a:xfrm>
          <a:prstGeom prst="rect">
            <a:avLst/>
          </a:prstGeom>
          <a:solidFill>
            <a:srgbClr val="F8CAAC"/>
          </a:solidFill>
        </p:spPr>
        <p:txBody>
          <a:bodyPr vert="horz" wrap="square" lIns="0" tIns="46567" rIns="0" bIns="0" rtlCol="0">
            <a:spAutoFit/>
          </a:bodyPr>
          <a:lstStyle/>
          <a:p>
            <a:pPr marL="481741" indent="-356438">
              <a:spcBef>
                <a:spcPts val="367"/>
              </a:spcBef>
              <a:buClr>
                <a:srgbClr val="C0504D"/>
              </a:buClr>
              <a:buFont typeface="Arial"/>
              <a:buChar char="•"/>
              <a:tabLst>
                <a:tab pos="481741" algn="l"/>
                <a:tab pos="482588" algn="l"/>
              </a:tabLst>
            </a:pPr>
            <a:r>
              <a:rPr sz="2667" spc="-20" dirty="0">
                <a:latin typeface="微軟正黑體"/>
                <a:cs typeface="微軟正黑體"/>
              </a:rPr>
              <a:t>定期檢查</a:t>
            </a:r>
            <a:endParaRPr sz="2667">
              <a:latin typeface="微軟正黑體"/>
              <a:cs typeface="微軟正黑體"/>
            </a:endParaRPr>
          </a:p>
          <a:p>
            <a:pPr marL="481741" indent="-356438">
              <a:buClr>
                <a:srgbClr val="C0504D"/>
              </a:buClr>
              <a:buFont typeface="Arial"/>
              <a:buChar char="•"/>
              <a:tabLst>
                <a:tab pos="481741" algn="l"/>
                <a:tab pos="482588" algn="l"/>
              </a:tabLst>
            </a:pPr>
            <a:r>
              <a:rPr sz="2667" spc="-27" dirty="0">
                <a:latin typeface="微軟正黑體"/>
                <a:cs typeface="微軟正黑體"/>
              </a:rPr>
              <a:t>重點檢查</a:t>
            </a:r>
            <a:endParaRPr sz="2667">
              <a:latin typeface="微軟正黑體"/>
              <a:cs typeface="微軟正黑體"/>
            </a:endParaRPr>
          </a:p>
          <a:p>
            <a:pPr marL="481741" indent="-356438">
              <a:buClr>
                <a:srgbClr val="C0504D"/>
              </a:buClr>
              <a:buFont typeface="Arial"/>
              <a:buChar char="•"/>
              <a:tabLst>
                <a:tab pos="481741" algn="l"/>
                <a:tab pos="482588" algn="l"/>
              </a:tabLst>
            </a:pPr>
            <a:r>
              <a:rPr sz="2667" spc="-20" dirty="0">
                <a:latin typeface="微軟正黑體"/>
                <a:cs typeface="微軟正黑體"/>
              </a:rPr>
              <a:t>作業檢點</a:t>
            </a:r>
            <a:endParaRPr sz="2667">
              <a:latin typeface="微軟正黑體"/>
              <a:cs typeface="微軟正黑體"/>
            </a:endParaRPr>
          </a:p>
          <a:p>
            <a:pPr marL="481741" indent="-356438">
              <a:buClr>
                <a:srgbClr val="C0504D"/>
              </a:buClr>
              <a:buFont typeface="Arial"/>
              <a:buChar char="•"/>
              <a:tabLst>
                <a:tab pos="481741" algn="l"/>
                <a:tab pos="482588" algn="l"/>
              </a:tabLst>
            </a:pPr>
            <a:r>
              <a:rPr sz="2667" spc="-13" dirty="0">
                <a:latin typeface="微軟正黑體"/>
                <a:cs typeface="微軟正黑體"/>
              </a:rPr>
              <a:t>作業環境監測</a:t>
            </a:r>
            <a:endParaRPr sz="2667">
              <a:latin typeface="微軟正黑體"/>
              <a:cs typeface="微軟正黑體"/>
            </a:endParaRPr>
          </a:p>
        </p:txBody>
      </p:sp>
      <p:pic>
        <p:nvPicPr>
          <p:cNvPr id="10" name="object 10"/>
          <p:cNvPicPr/>
          <p:nvPr/>
        </p:nvPicPr>
        <p:blipFill>
          <a:blip r:embed="rId5" cstate="print"/>
          <a:stretch>
            <a:fillRect/>
          </a:stretch>
        </p:blipFill>
        <p:spPr>
          <a:xfrm>
            <a:off x="8322903" y="3140965"/>
            <a:ext cx="1647104" cy="1728215"/>
          </a:xfrm>
          <a:prstGeom prst="rect">
            <a:avLst/>
          </a:prstGeom>
        </p:spPr>
      </p:pic>
      <p:grpSp>
        <p:nvGrpSpPr>
          <p:cNvPr id="11" name="object 11"/>
          <p:cNvGrpSpPr/>
          <p:nvPr/>
        </p:nvGrpSpPr>
        <p:grpSpPr>
          <a:xfrm>
            <a:off x="899109" y="5580939"/>
            <a:ext cx="5002105" cy="1281853"/>
            <a:chOff x="674331" y="4185704"/>
            <a:chExt cx="3751579" cy="961390"/>
          </a:xfrm>
        </p:grpSpPr>
        <p:sp>
          <p:nvSpPr>
            <p:cNvPr id="12" name="object 12"/>
            <p:cNvSpPr/>
            <p:nvPr/>
          </p:nvSpPr>
          <p:spPr>
            <a:xfrm>
              <a:off x="677506" y="4188879"/>
              <a:ext cx="3745229" cy="955040"/>
            </a:xfrm>
            <a:custGeom>
              <a:avLst/>
              <a:gdLst/>
              <a:ahLst/>
              <a:cxnLst/>
              <a:rect l="l" t="t" r="r" b="b"/>
              <a:pathLst>
                <a:path w="3745229" h="955039">
                  <a:moveTo>
                    <a:pt x="3744849" y="0"/>
                  </a:moveTo>
                  <a:lnTo>
                    <a:pt x="0" y="0"/>
                  </a:lnTo>
                  <a:lnTo>
                    <a:pt x="0" y="954620"/>
                  </a:lnTo>
                  <a:lnTo>
                    <a:pt x="3744849" y="954620"/>
                  </a:lnTo>
                  <a:lnTo>
                    <a:pt x="3744849" y="0"/>
                  </a:lnTo>
                  <a:close/>
                </a:path>
              </a:pathLst>
            </a:custGeom>
            <a:solidFill>
              <a:srgbClr val="F8CAAC"/>
            </a:solidFill>
          </p:spPr>
          <p:txBody>
            <a:bodyPr wrap="square" lIns="0" tIns="0" rIns="0" bIns="0" rtlCol="0"/>
            <a:lstStyle/>
            <a:p>
              <a:endParaRPr sz="3200"/>
            </a:p>
          </p:txBody>
        </p:sp>
        <p:sp>
          <p:nvSpPr>
            <p:cNvPr id="13" name="object 13"/>
            <p:cNvSpPr/>
            <p:nvPr/>
          </p:nvSpPr>
          <p:spPr>
            <a:xfrm>
              <a:off x="677506" y="4188879"/>
              <a:ext cx="3745229" cy="955040"/>
            </a:xfrm>
            <a:custGeom>
              <a:avLst/>
              <a:gdLst/>
              <a:ahLst/>
              <a:cxnLst/>
              <a:rect l="l" t="t" r="r" b="b"/>
              <a:pathLst>
                <a:path w="3745229" h="955039">
                  <a:moveTo>
                    <a:pt x="0" y="954620"/>
                  </a:moveTo>
                  <a:lnTo>
                    <a:pt x="3744849" y="954620"/>
                  </a:lnTo>
                  <a:lnTo>
                    <a:pt x="3744849" y="0"/>
                  </a:lnTo>
                  <a:lnTo>
                    <a:pt x="0" y="0"/>
                  </a:lnTo>
                  <a:lnTo>
                    <a:pt x="0" y="954620"/>
                  </a:lnTo>
                  <a:close/>
                </a:path>
              </a:pathLst>
            </a:custGeom>
            <a:ln w="6349">
              <a:solidFill>
                <a:srgbClr val="F8CAAC"/>
              </a:solidFill>
            </a:ln>
          </p:spPr>
          <p:txBody>
            <a:bodyPr wrap="square" lIns="0" tIns="0" rIns="0" bIns="0" rtlCol="0"/>
            <a:lstStyle/>
            <a:p>
              <a:endParaRPr sz="3200"/>
            </a:p>
          </p:txBody>
        </p:sp>
      </p:grpSp>
      <p:sp>
        <p:nvSpPr>
          <p:cNvPr id="14" name="object 14"/>
          <p:cNvSpPr txBox="1"/>
          <p:nvPr/>
        </p:nvSpPr>
        <p:spPr>
          <a:xfrm>
            <a:off x="728404" y="4850113"/>
            <a:ext cx="8182187" cy="1697045"/>
          </a:xfrm>
          <a:prstGeom prst="rect">
            <a:avLst/>
          </a:prstGeom>
        </p:spPr>
        <p:txBody>
          <a:bodyPr vert="horz" wrap="square" lIns="0" tIns="115993" rIns="0" bIns="0" rtlCol="0">
            <a:spAutoFit/>
          </a:bodyPr>
          <a:lstStyle/>
          <a:p>
            <a:pPr marL="443642" indent="-426709">
              <a:spcBef>
                <a:spcPts val="913"/>
              </a:spcBef>
              <a:buClr>
                <a:srgbClr val="EC7C30"/>
              </a:buClr>
              <a:buSzPct val="60416"/>
              <a:buFont typeface="Arial"/>
              <a:buChar char="•"/>
              <a:tabLst>
                <a:tab pos="442796" algn="l"/>
                <a:tab pos="443642" algn="l"/>
              </a:tabLst>
            </a:pPr>
            <a:r>
              <a:rPr sz="3200" spc="-7" dirty="0">
                <a:latin typeface="微軟正黑體"/>
                <a:cs typeface="微軟正黑體"/>
              </a:rPr>
              <a:t>安全檢查若有狀況應立即告知主管進行處理</a:t>
            </a:r>
            <a:endParaRPr sz="3200">
              <a:latin typeface="微軟正黑體"/>
              <a:cs typeface="微軟正黑體"/>
            </a:endParaRPr>
          </a:p>
          <a:p>
            <a:pPr marL="296326" marR="5842701">
              <a:spcBef>
                <a:spcPts val="787"/>
              </a:spcBef>
            </a:pPr>
            <a:r>
              <a:rPr sz="3200" b="1" spc="-13" dirty="0">
                <a:latin typeface="微軟正黑體"/>
                <a:cs typeface="微軟正黑體"/>
              </a:rPr>
              <a:t>自動檢查表</a:t>
            </a:r>
            <a:r>
              <a:rPr sz="3200" b="1" spc="-27" dirty="0">
                <a:latin typeface="微軟正黑體"/>
                <a:cs typeface="微軟正黑體"/>
              </a:rPr>
              <a:t>設備巡檢表</a:t>
            </a:r>
            <a:endParaRPr sz="3200">
              <a:latin typeface="微軟正黑體"/>
              <a:cs typeface="微軟正黑體"/>
            </a:endParaRPr>
          </a:p>
        </p:txBody>
      </p:sp>
      <p:sp>
        <p:nvSpPr>
          <p:cNvPr id="15" name="object 15"/>
          <p:cNvSpPr txBox="1"/>
          <p:nvPr/>
        </p:nvSpPr>
        <p:spPr>
          <a:xfrm>
            <a:off x="1473741" y="6435479"/>
            <a:ext cx="76200" cy="201764"/>
          </a:xfrm>
          <a:prstGeom prst="rect">
            <a:avLst/>
          </a:prstGeom>
        </p:spPr>
        <p:txBody>
          <a:bodyPr vert="horz" wrap="square" lIns="0" tIns="16933" rIns="0" bIns="0" rtlCol="0">
            <a:spAutoFit/>
          </a:bodyPr>
          <a:lstStyle/>
          <a:p>
            <a:pPr marL="16933">
              <a:spcBef>
                <a:spcPts val="133"/>
              </a:spcBef>
            </a:pPr>
            <a:r>
              <a:rPr sz="1200" b="1" dirty="0">
                <a:latin typeface="Arial"/>
                <a:cs typeface="Arial"/>
              </a:rPr>
              <a:t>.</a:t>
            </a:r>
            <a:endParaRPr sz="1200">
              <a:latin typeface="Arial"/>
              <a:cs typeface="Arial"/>
            </a:endParaRPr>
          </a:p>
        </p:txBody>
      </p:sp>
      <p:sp>
        <p:nvSpPr>
          <p:cNvPr id="16" name="object 16"/>
          <p:cNvSpPr txBox="1"/>
          <p:nvPr/>
        </p:nvSpPr>
        <p:spPr>
          <a:xfrm>
            <a:off x="1473741" y="6520823"/>
            <a:ext cx="76200" cy="376171"/>
          </a:xfrm>
          <a:prstGeom prst="rect">
            <a:avLst/>
          </a:prstGeom>
        </p:spPr>
        <p:txBody>
          <a:bodyPr vert="horz" wrap="square" lIns="0" tIns="16933" rIns="0" bIns="0" rtlCol="0">
            <a:spAutoFit/>
          </a:bodyPr>
          <a:lstStyle/>
          <a:p>
            <a:pPr marL="16933">
              <a:lnSpc>
                <a:spcPts val="1387"/>
              </a:lnSpc>
              <a:spcBef>
                <a:spcPts val="133"/>
              </a:spcBef>
            </a:pPr>
            <a:r>
              <a:rPr sz="1200" b="1" dirty="0">
                <a:latin typeface="Arial"/>
                <a:cs typeface="Arial"/>
              </a:rPr>
              <a:t>.</a:t>
            </a:r>
            <a:endParaRPr sz="1200">
              <a:latin typeface="Arial"/>
              <a:cs typeface="Arial"/>
            </a:endParaRPr>
          </a:p>
          <a:p>
            <a:pPr marL="16933">
              <a:lnSpc>
                <a:spcPts val="1387"/>
              </a:lnSpc>
            </a:pPr>
            <a:r>
              <a:rPr sz="1200" b="1" dirty="0">
                <a:latin typeface="Arial"/>
                <a:cs typeface="Arial"/>
              </a:rPr>
              <a:t>.</a:t>
            </a:r>
            <a:endParaRPr sz="1200">
              <a:latin typeface="Arial"/>
              <a:cs typeface="Arial"/>
            </a:endParaRPr>
          </a:p>
        </p:txBody>
      </p:sp>
      <p:pic>
        <p:nvPicPr>
          <p:cNvPr id="17" name="object 17"/>
          <p:cNvPicPr/>
          <p:nvPr/>
        </p:nvPicPr>
        <p:blipFill>
          <a:blip r:embed="rId6" cstate="print"/>
          <a:stretch>
            <a:fillRect/>
          </a:stretch>
        </p:blipFill>
        <p:spPr>
          <a:xfrm>
            <a:off x="9456420" y="5007327"/>
            <a:ext cx="2259923" cy="1686035"/>
          </a:xfrm>
          <a:prstGeom prst="rect">
            <a:avLst/>
          </a:prstGeom>
        </p:spPr>
      </p:pic>
    </p:spTree>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B7.1</a:t>
            </a:r>
            <a:endParaRPr sz="5333">
              <a:latin typeface="Microsoft YaHei"/>
              <a:cs typeface="Microsoft YaHei"/>
            </a:endParaRPr>
          </a:p>
        </p:txBody>
      </p:sp>
      <p:sp>
        <p:nvSpPr>
          <p:cNvPr id="7" name="object 7"/>
          <p:cNvSpPr txBox="1">
            <a:spLocks noGrp="1"/>
          </p:cNvSpPr>
          <p:nvPr>
            <p:ph type="title"/>
          </p:nvPr>
        </p:nvSpPr>
        <p:spPr>
          <a:xfrm>
            <a:off x="0" y="326213"/>
            <a:ext cx="1625600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衛生管理</a:t>
            </a:r>
          </a:p>
        </p:txBody>
      </p:sp>
      <p:sp>
        <p:nvSpPr>
          <p:cNvPr id="8" name="object 8"/>
          <p:cNvSpPr txBox="1"/>
          <p:nvPr/>
        </p:nvSpPr>
        <p:spPr>
          <a:xfrm>
            <a:off x="248446" y="1259189"/>
            <a:ext cx="9414087" cy="5279093"/>
          </a:xfrm>
          <a:prstGeom prst="rect">
            <a:avLst/>
          </a:prstGeom>
        </p:spPr>
        <p:txBody>
          <a:bodyPr vert="horz" wrap="square" lIns="0" tIns="155785" rIns="0" bIns="0" rtlCol="0">
            <a:spAutoFit/>
          </a:bodyPr>
          <a:lstStyle/>
          <a:p>
            <a:pPr marL="443642" indent="-426709">
              <a:spcBef>
                <a:spcPts val="1225"/>
              </a:spcBef>
              <a:buClr>
                <a:srgbClr val="C0504D"/>
              </a:buClr>
              <a:buSzPct val="58928"/>
              <a:buFont typeface="Wingdings"/>
              <a:buChar char=""/>
              <a:tabLst>
                <a:tab pos="442796" algn="l"/>
                <a:tab pos="443642" algn="l"/>
              </a:tabLst>
            </a:pPr>
            <a:r>
              <a:rPr sz="3733" b="1" spc="-53" dirty="0">
                <a:latin typeface="微軟正黑體"/>
                <a:cs typeface="微軟正黑體"/>
              </a:rPr>
              <a:t>洗手</a:t>
            </a:r>
            <a:r>
              <a:rPr sz="3733" b="1" spc="-67" dirty="0">
                <a:latin typeface="微軟正黑體"/>
                <a:cs typeface="微軟正黑體"/>
              </a:rPr>
              <a:t>間</a:t>
            </a:r>
            <a:endParaRPr sz="3733">
              <a:latin typeface="微軟正黑體"/>
              <a:cs typeface="微軟正黑體"/>
            </a:endParaRPr>
          </a:p>
          <a:p>
            <a:pPr marL="861885" lvl="1" indent="-366598">
              <a:spcBef>
                <a:spcPts val="947"/>
              </a:spcBef>
              <a:buFont typeface="Wingdings"/>
              <a:buChar char=""/>
              <a:tabLst>
                <a:tab pos="862732" algn="l"/>
              </a:tabLst>
            </a:pPr>
            <a:r>
              <a:rPr sz="3200" spc="-20" dirty="0">
                <a:latin typeface="微軟正黑體"/>
                <a:cs typeface="微軟正黑體"/>
              </a:rPr>
              <a:t>各樓層男、女廁所皆提供洗手乳，請同仁保持</a:t>
            </a:r>
            <a:endParaRPr sz="3200">
              <a:latin typeface="微軟正黑體"/>
              <a:cs typeface="微軟正黑體"/>
            </a:endParaRPr>
          </a:p>
          <a:p>
            <a:pPr marL="861885"/>
            <a:r>
              <a:rPr sz="3200" spc="-7" dirty="0">
                <a:latin typeface="微軟正黑體"/>
                <a:cs typeface="微軟正黑體"/>
              </a:rPr>
              <a:t>廁所環境清潔及維護個人健康衛生</a:t>
            </a:r>
            <a:endParaRPr sz="3200">
              <a:latin typeface="微軟正黑體"/>
              <a:cs typeface="微軟正黑體"/>
            </a:endParaRPr>
          </a:p>
          <a:p>
            <a:pPr marL="443642" indent="-426709">
              <a:spcBef>
                <a:spcPts val="1500"/>
              </a:spcBef>
              <a:buClr>
                <a:srgbClr val="C0504D"/>
              </a:buClr>
              <a:buSzPct val="58928"/>
              <a:buFont typeface="Wingdings"/>
              <a:buChar char=""/>
              <a:tabLst>
                <a:tab pos="442796" algn="l"/>
                <a:tab pos="443642" algn="l"/>
              </a:tabLst>
            </a:pPr>
            <a:r>
              <a:rPr sz="3733" b="1" spc="-53" dirty="0">
                <a:latin typeface="微軟正黑體"/>
                <a:cs typeface="微軟正黑體"/>
              </a:rPr>
              <a:t>飲水</a:t>
            </a:r>
            <a:r>
              <a:rPr sz="3733" b="1" spc="-67" dirty="0">
                <a:latin typeface="微軟正黑體"/>
                <a:cs typeface="微軟正黑體"/>
              </a:rPr>
              <a:t>機</a:t>
            </a:r>
            <a:endParaRPr sz="3733">
              <a:latin typeface="微軟正黑體"/>
              <a:cs typeface="微軟正黑體"/>
            </a:endParaRPr>
          </a:p>
          <a:p>
            <a:pPr marL="861885" marR="413163" lvl="1" indent="-365751" algn="just">
              <a:spcBef>
                <a:spcPts val="947"/>
              </a:spcBef>
              <a:buFont typeface="Wingdings"/>
              <a:buChar char=""/>
              <a:tabLst>
                <a:tab pos="862732" algn="l"/>
              </a:tabLst>
            </a:pPr>
            <a:r>
              <a:rPr sz="3200" spc="-20" dirty="0">
                <a:latin typeface="微軟正黑體"/>
                <a:cs typeface="微軟正黑體"/>
              </a:rPr>
              <a:t>各樓層均設置飲水機供員工使用，同仁請勿於</a:t>
            </a:r>
            <a:r>
              <a:rPr sz="3200" spc="-7" dirty="0">
                <a:latin typeface="微軟正黑體"/>
                <a:cs typeface="微軟正黑體"/>
              </a:rPr>
              <a:t>飲水機之滴水盤內洗滌物品、茶杯及傾倒茶渣等，以避免排水孔阻塞及影響飲水之衛生</a:t>
            </a:r>
            <a:endParaRPr sz="3200">
              <a:latin typeface="微軟正黑體"/>
              <a:cs typeface="微軟正黑體"/>
            </a:endParaRPr>
          </a:p>
          <a:p>
            <a:pPr marL="861885" lvl="1" indent="-366598" algn="just">
              <a:spcBef>
                <a:spcPts val="800"/>
              </a:spcBef>
              <a:buFont typeface="Wingdings"/>
              <a:buChar char=""/>
              <a:tabLst>
                <a:tab pos="862732" algn="l"/>
              </a:tabLst>
            </a:pPr>
            <a:r>
              <a:rPr sz="3200" spc="-20" dirty="0">
                <a:latin typeface="微軟正黑體"/>
                <a:cs typeface="微軟正黑體"/>
              </a:rPr>
              <a:t>飲水機定期更換濾心並依照規定水質每季抽檢，</a:t>
            </a:r>
            <a:endParaRPr sz="3200">
              <a:latin typeface="微軟正黑體"/>
              <a:cs typeface="微軟正黑體"/>
            </a:endParaRPr>
          </a:p>
          <a:p>
            <a:pPr marL="861885"/>
            <a:r>
              <a:rPr sz="3200" spc="-13" dirty="0">
                <a:latin typeface="微軟正黑體"/>
                <a:cs typeface="微軟正黑體"/>
              </a:rPr>
              <a:t>員工可安心飲用。</a:t>
            </a:r>
            <a:endParaRPr sz="3200">
              <a:latin typeface="微軟正黑體"/>
              <a:cs typeface="微軟正黑體"/>
            </a:endParaRPr>
          </a:p>
        </p:txBody>
      </p:sp>
      <p:pic>
        <p:nvPicPr>
          <p:cNvPr id="9" name="object 9"/>
          <p:cNvPicPr/>
          <p:nvPr/>
        </p:nvPicPr>
        <p:blipFill>
          <a:blip r:embed="rId5" cstate="print"/>
          <a:stretch>
            <a:fillRect/>
          </a:stretch>
        </p:blipFill>
        <p:spPr>
          <a:xfrm>
            <a:off x="9854991" y="1187236"/>
            <a:ext cx="1445540" cy="2508776"/>
          </a:xfrm>
          <a:prstGeom prst="rect">
            <a:avLst/>
          </a:prstGeom>
        </p:spPr>
      </p:pic>
      <p:grpSp>
        <p:nvGrpSpPr>
          <p:cNvPr id="10" name="object 10"/>
          <p:cNvGrpSpPr/>
          <p:nvPr/>
        </p:nvGrpSpPr>
        <p:grpSpPr>
          <a:xfrm>
            <a:off x="9501971" y="3909008"/>
            <a:ext cx="2394373" cy="2496819"/>
            <a:chOff x="7126478" y="2931756"/>
            <a:chExt cx="1795780" cy="1872614"/>
          </a:xfrm>
        </p:grpSpPr>
        <p:pic>
          <p:nvPicPr>
            <p:cNvPr id="11" name="object 11"/>
            <p:cNvPicPr/>
            <p:nvPr/>
          </p:nvPicPr>
          <p:blipFill>
            <a:blip r:embed="rId6" cstate="print"/>
            <a:stretch>
              <a:fillRect/>
            </a:stretch>
          </p:blipFill>
          <p:spPr>
            <a:xfrm>
              <a:off x="7126478" y="3458438"/>
              <a:ext cx="1795526" cy="1345565"/>
            </a:xfrm>
            <a:prstGeom prst="rect">
              <a:avLst/>
            </a:prstGeom>
          </p:spPr>
        </p:pic>
        <p:pic>
          <p:nvPicPr>
            <p:cNvPr id="12" name="object 12"/>
            <p:cNvPicPr/>
            <p:nvPr/>
          </p:nvPicPr>
          <p:blipFill>
            <a:blip r:embed="rId7" cstate="print"/>
            <a:stretch>
              <a:fillRect/>
            </a:stretch>
          </p:blipFill>
          <p:spPr>
            <a:xfrm>
              <a:off x="7333234" y="2931756"/>
              <a:ext cx="1127163" cy="1275842"/>
            </a:xfrm>
            <a:prstGeom prst="rect">
              <a:avLst/>
            </a:prstGeom>
          </p:spPr>
        </p:pic>
      </p:grpSp>
    </p:spTree>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a:spLocks noGrp="1"/>
          </p:cNvSpPr>
          <p:nvPr>
            <p:ph type="title"/>
          </p:nvPr>
        </p:nvSpPr>
        <p:spPr>
          <a:xfrm>
            <a:off x="1" y="387931"/>
            <a:ext cx="1799167" cy="905312"/>
          </a:xfrm>
          <a:prstGeom prst="rect">
            <a:avLst/>
          </a:prstGeom>
          <a:ln w="9525">
            <a:solidFill>
              <a:srgbClr val="BD4A47"/>
            </a:solidFill>
          </a:ln>
        </p:spPr>
        <p:txBody>
          <a:bodyPr vert="horz" wrap="square" lIns="0" tIns="83820" rIns="0" bIns="0" numCol="1" rtlCol="0" anchor="ctr" anchorCtr="0" compatLnSpc="1">
            <a:prstTxWarp prst="textNoShape">
              <a:avLst/>
            </a:prstTxWarp>
            <a:spAutoFit/>
          </a:bodyPr>
          <a:lstStyle/>
          <a:p>
            <a:pPr marL="154936">
              <a:spcBef>
                <a:spcPts val="660"/>
              </a:spcBef>
            </a:pPr>
            <a:r>
              <a:rPr sz="5333" spc="-27" dirty="0">
                <a:solidFill>
                  <a:srgbClr val="FFFFFF"/>
                </a:solidFill>
                <a:latin typeface="Microsoft YaHei"/>
                <a:cs typeface="Microsoft YaHei"/>
              </a:rPr>
              <a:t>B8.1</a:t>
            </a:r>
            <a:endParaRPr sz="5333">
              <a:latin typeface="Microsoft YaHei"/>
              <a:cs typeface="Microsoft YaHei"/>
            </a:endParaRPr>
          </a:p>
        </p:txBody>
      </p:sp>
      <p:sp>
        <p:nvSpPr>
          <p:cNvPr id="7" name="object 7"/>
          <p:cNvSpPr txBox="1"/>
          <p:nvPr/>
        </p:nvSpPr>
        <p:spPr>
          <a:xfrm>
            <a:off x="1904492" y="360274"/>
            <a:ext cx="2001520" cy="613053"/>
          </a:xfrm>
          <a:prstGeom prst="rect">
            <a:avLst/>
          </a:prstGeom>
        </p:spPr>
        <p:txBody>
          <a:bodyPr vert="horz" wrap="square" lIns="0" tIns="17780" rIns="0" bIns="0" rtlCol="0">
            <a:spAutoFit/>
          </a:bodyPr>
          <a:lstStyle/>
          <a:p>
            <a:pPr marL="16933">
              <a:spcBef>
                <a:spcPts val="140"/>
              </a:spcBef>
            </a:pPr>
            <a:r>
              <a:rPr sz="3867" b="1" spc="-27" dirty="0">
                <a:solidFill>
                  <a:srgbClr val="006FC0"/>
                </a:solidFill>
                <a:latin typeface="標楷體"/>
                <a:cs typeface="標楷體"/>
              </a:rPr>
              <a:t>政策宣導</a:t>
            </a:r>
            <a:endParaRPr sz="3867">
              <a:latin typeface="標楷體"/>
              <a:cs typeface="標楷體"/>
            </a:endParaRPr>
          </a:p>
        </p:txBody>
      </p:sp>
      <p:grpSp>
        <p:nvGrpSpPr>
          <p:cNvPr id="8" name="object 8"/>
          <p:cNvGrpSpPr/>
          <p:nvPr/>
        </p:nvGrpSpPr>
        <p:grpSpPr>
          <a:xfrm>
            <a:off x="218711" y="2310384"/>
            <a:ext cx="1831340" cy="1733973"/>
            <a:chOff x="164033" y="1732788"/>
            <a:chExt cx="1373505" cy="1300480"/>
          </a:xfrm>
        </p:grpSpPr>
        <p:sp>
          <p:nvSpPr>
            <p:cNvPr id="9" name="object 9"/>
            <p:cNvSpPr/>
            <p:nvPr/>
          </p:nvSpPr>
          <p:spPr>
            <a:xfrm>
              <a:off x="202133" y="1770888"/>
              <a:ext cx="1297305" cy="1224280"/>
            </a:xfrm>
            <a:custGeom>
              <a:avLst/>
              <a:gdLst/>
              <a:ahLst/>
              <a:cxnLst/>
              <a:rect l="l" t="t" r="r" b="b"/>
              <a:pathLst>
                <a:path w="1297305" h="1224280">
                  <a:moveTo>
                    <a:pt x="1093012" y="0"/>
                  </a:moveTo>
                  <a:lnTo>
                    <a:pt x="203974" y="0"/>
                  </a:lnTo>
                  <a:lnTo>
                    <a:pt x="157206" y="5386"/>
                  </a:lnTo>
                  <a:lnTo>
                    <a:pt x="114273" y="20730"/>
                  </a:lnTo>
                  <a:lnTo>
                    <a:pt x="76400" y="44806"/>
                  </a:lnTo>
                  <a:lnTo>
                    <a:pt x="44811" y="76392"/>
                  </a:lnTo>
                  <a:lnTo>
                    <a:pt x="20732" y="114262"/>
                  </a:lnTo>
                  <a:lnTo>
                    <a:pt x="5387" y="157194"/>
                  </a:lnTo>
                  <a:lnTo>
                    <a:pt x="0" y="203962"/>
                  </a:lnTo>
                  <a:lnTo>
                    <a:pt x="0" y="1019810"/>
                  </a:lnTo>
                  <a:lnTo>
                    <a:pt x="5387" y="1066584"/>
                  </a:lnTo>
                  <a:lnTo>
                    <a:pt x="20732" y="1109534"/>
                  </a:lnTo>
                  <a:lnTo>
                    <a:pt x="44811" y="1147429"/>
                  </a:lnTo>
                  <a:lnTo>
                    <a:pt x="76400" y="1179042"/>
                  </a:lnTo>
                  <a:lnTo>
                    <a:pt x="114273" y="1203143"/>
                  </a:lnTo>
                  <a:lnTo>
                    <a:pt x="157206" y="1218505"/>
                  </a:lnTo>
                  <a:lnTo>
                    <a:pt x="203974" y="1223899"/>
                  </a:lnTo>
                  <a:lnTo>
                    <a:pt x="1093012" y="1223899"/>
                  </a:lnTo>
                  <a:lnTo>
                    <a:pt x="1139780" y="1218505"/>
                  </a:lnTo>
                  <a:lnTo>
                    <a:pt x="1182711" y="1203143"/>
                  </a:lnTo>
                  <a:lnTo>
                    <a:pt x="1220582" y="1179042"/>
                  </a:lnTo>
                  <a:lnTo>
                    <a:pt x="1252167" y="1147429"/>
                  </a:lnTo>
                  <a:lnTo>
                    <a:pt x="1276244" y="1109534"/>
                  </a:lnTo>
                  <a:lnTo>
                    <a:pt x="1291588" y="1066584"/>
                  </a:lnTo>
                  <a:lnTo>
                    <a:pt x="1296974" y="1019810"/>
                  </a:lnTo>
                  <a:lnTo>
                    <a:pt x="1296974" y="203962"/>
                  </a:lnTo>
                  <a:lnTo>
                    <a:pt x="1291588" y="157194"/>
                  </a:lnTo>
                  <a:lnTo>
                    <a:pt x="1276244" y="114262"/>
                  </a:lnTo>
                  <a:lnTo>
                    <a:pt x="1252167" y="76392"/>
                  </a:lnTo>
                  <a:lnTo>
                    <a:pt x="1220582" y="44806"/>
                  </a:lnTo>
                  <a:lnTo>
                    <a:pt x="1182711" y="20730"/>
                  </a:lnTo>
                  <a:lnTo>
                    <a:pt x="1139780" y="5386"/>
                  </a:lnTo>
                  <a:lnTo>
                    <a:pt x="1093012" y="0"/>
                  </a:lnTo>
                  <a:close/>
                </a:path>
              </a:pathLst>
            </a:custGeom>
            <a:solidFill>
              <a:srgbClr val="9BBA58"/>
            </a:solidFill>
          </p:spPr>
          <p:txBody>
            <a:bodyPr wrap="square" lIns="0" tIns="0" rIns="0" bIns="0" rtlCol="0"/>
            <a:lstStyle/>
            <a:p>
              <a:endParaRPr sz="3200"/>
            </a:p>
          </p:txBody>
        </p:sp>
        <p:sp>
          <p:nvSpPr>
            <p:cNvPr id="10" name="object 10"/>
            <p:cNvSpPr/>
            <p:nvPr/>
          </p:nvSpPr>
          <p:spPr>
            <a:xfrm>
              <a:off x="202133" y="1770888"/>
              <a:ext cx="1297305" cy="1224280"/>
            </a:xfrm>
            <a:custGeom>
              <a:avLst/>
              <a:gdLst/>
              <a:ahLst/>
              <a:cxnLst/>
              <a:rect l="l" t="t" r="r" b="b"/>
              <a:pathLst>
                <a:path w="1297305" h="1224280">
                  <a:moveTo>
                    <a:pt x="0" y="203962"/>
                  </a:moveTo>
                  <a:lnTo>
                    <a:pt x="5387" y="157194"/>
                  </a:lnTo>
                  <a:lnTo>
                    <a:pt x="20732" y="114262"/>
                  </a:lnTo>
                  <a:lnTo>
                    <a:pt x="44811" y="76392"/>
                  </a:lnTo>
                  <a:lnTo>
                    <a:pt x="76400" y="44806"/>
                  </a:lnTo>
                  <a:lnTo>
                    <a:pt x="114273" y="20730"/>
                  </a:lnTo>
                  <a:lnTo>
                    <a:pt x="157206" y="5386"/>
                  </a:lnTo>
                  <a:lnTo>
                    <a:pt x="203974" y="0"/>
                  </a:lnTo>
                  <a:lnTo>
                    <a:pt x="1093012" y="0"/>
                  </a:lnTo>
                  <a:lnTo>
                    <a:pt x="1139780" y="5386"/>
                  </a:lnTo>
                  <a:lnTo>
                    <a:pt x="1182711" y="20730"/>
                  </a:lnTo>
                  <a:lnTo>
                    <a:pt x="1220582" y="44806"/>
                  </a:lnTo>
                  <a:lnTo>
                    <a:pt x="1252167" y="76392"/>
                  </a:lnTo>
                  <a:lnTo>
                    <a:pt x="1276244" y="114262"/>
                  </a:lnTo>
                  <a:lnTo>
                    <a:pt x="1291588" y="157194"/>
                  </a:lnTo>
                  <a:lnTo>
                    <a:pt x="1296974" y="203962"/>
                  </a:lnTo>
                  <a:lnTo>
                    <a:pt x="1296974" y="1019810"/>
                  </a:lnTo>
                  <a:lnTo>
                    <a:pt x="1291588" y="1066584"/>
                  </a:lnTo>
                  <a:lnTo>
                    <a:pt x="1276244" y="1109534"/>
                  </a:lnTo>
                  <a:lnTo>
                    <a:pt x="1252167" y="1147429"/>
                  </a:lnTo>
                  <a:lnTo>
                    <a:pt x="1220582" y="1179042"/>
                  </a:lnTo>
                  <a:lnTo>
                    <a:pt x="1182711" y="1203143"/>
                  </a:lnTo>
                  <a:lnTo>
                    <a:pt x="1139780" y="1218505"/>
                  </a:lnTo>
                  <a:lnTo>
                    <a:pt x="1093012" y="1223899"/>
                  </a:lnTo>
                  <a:lnTo>
                    <a:pt x="203974" y="1223899"/>
                  </a:lnTo>
                  <a:lnTo>
                    <a:pt x="157206" y="1218505"/>
                  </a:lnTo>
                  <a:lnTo>
                    <a:pt x="114273" y="1203143"/>
                  </a:lnTo>
                  <a:lnTo>
                    <a:pt x="76400" y="1179042"/>
                  </a:lnTo>
                  <a:lnTo>
                    <a:pt x="44811" y="1147429"/>
                  </a:lnTo>
                  <a:lnTo>
                    <a:pt x="20732" y="1109534"/>
                  </a:lnTo>
                  <a:lnTo>
                    <a:pt x="5387" y="1066584"/>
                  </a:lnTo>
                  <a:lnTo>
                    <a:pt x="0" y="1019810"/>
                  </a:lnTo>
                  <a:lnTo>
                    <a:pt x="0" y="203962"/>
                  </a:lnTo>
                  <a:close/>
                </a:path>
              </a:pathLst>
            </a:custGeom>
            <a:ln w="76200">
              <a:solidFill>
                <a:srgbClr val="D6E3BC"/>
              </a:solidFill>
            </a:ln>
          </p:spPr>
          <p:txBody>
            <a:bodyPr wrap="square" lIns="0" tIns="0" rIns="0" bIns="0" rtlCol="0"/>
            <a:lstStyle/>
            <a:p>
              <a:endParaRPr sz="3200"/>
            </a:p>
          </p:txBody>
        </p:sp>
      </p:grpSp>
      <p:sp>
        <p:nvSpPr>
          <p:cNvPr id="11" name="object 11"/>
          <p:cNvSpPr txBox="1"/>
          <p:nvPr/>
        </p:nvSpPr>
        <p:spPr>
          <a:xfrm>
            <a:off x="574785" y="2494212"/>
            <a:ext cx="1119292" cy="1331262"/>
          </a:xfrm>
          <a:prstGeom prst="rect">
            <a:avLst/>
          </a:prstGeom>
        </p:spPr>
        <p:txBody>
          <a:bodyPr vert="horz" wrap="square" lIns="0" tIns="17780" rIns="0" bIns="0" rtlCol="0">
            <a:spAutoFit/>
          </a:bodyPr>
          <a:lstStyle/>
          <a:p>
            <a:pPr marL="16933" marR="6773">
              <a:spcBef>
                <a:spcPts val="140"/>
              </a:spcBef>
            </a:pPr>
            <a:r>
              <a:rPr sz="4267" b="1" spc="-40" dirty="0">
                <a:solidFill>
                  <a:srgbClr val="FFFFFF"/>
                </a:solidFill>
                <a:latin typeface="微軟正黑體"/>
                <a:cs typeface="微軟正黑體"/>
              </a:rPr>
              <a:t>公司</a:t>
            </a:r>
            <a:r>
              <a:rPr sz="4267" b="1" spc="-33" dirty="0">
                <a:solidFill>
                  <a:srgbClr val="FFFFFF"/>
                </a:solidFill>
                <a:latin typeface="微軟正黑體"/>
                <a:cs typeface="微軟正黑體"/>
              </a:rPr>
              <a:t>政策</a:t>
            </a:r>
            <a:endParaRPr sz="4267">
              <a:latin typeface="微軟正黑體"/>
              <a:cs typeface="微軟正黑體"/>
            </a:endParaRPr>
          </a:p>
        </p:txBody>
      </p:sp>
      <p:pic>
        <p:nvPicPr>
          <p:cNvPr id="12" name="object 12"/>
          <p:cNvPicPr/>
          <p:nvPr/>
        </p:nvPicPr>
        <p:blipFill>
          <a:blip r:embed="rId5" cstate="print"/>
          <a:stretch>
            <a:fillRect/>
          </a:stretch>
        </p:blipFill>
        <p:spPr>
          <a:xfrm>
            <a:off x="2187447" y="1448630"/>
            <a:ext cx="9825228" cy="5088636"/>
          </a:xfrm>
          <a:prstGeom prst="rect">
            <a:avLst/>
          </a:prstGeom>
        </p:spPr>
      </p:pic>
      <p:sp>
        <p:nvSpPr>
          <p:cNvPr id="13" name="object 13"/>
          <p:cNvSpPr txBox="1"/>
          <p:nvPr/>
        </p:nvSpPr>
        <p:spPr>
          <a:xfrm>
            <a:off x="6538637" y="873421"/>
            <a:ext cx="3285067" cy="509541"/>
          </a:xfrm>
          <a:prstGeom prst="rect">
            <a:avLst/>
          </a:prstGeom>
        </p:spPr>
        <p:txBody>
          <a:bodyPr vert="horz" wrap="square" lIns="0" tIns="16933" rIns="0" bIns="0" rtlCol="0">
            <a:spAutoFit/>
          </a:bodyPr>
          <a:lstStyle/>
          <a:p>
            <a:pPr marL="16933">
              <a:spcBef>
                <a:spcPts val="133"/>
              </a:spcBef>
            </a:pPr>
            <a:r>
              <a:rPr sz="3200" b="1" spc="-13" dirty="0">
                <a:latin typeface="微軟正黑體"/>
                <a:cs typeface="微軟正黑體"/>
              </a:rPr>
              <a:t>安全衛生信息傳達</a:t>
            </a:r>
            <a:endParaRPr sz="3200">
              <a:latin typeface="微軟正黑體"/>
              <a:cs typeface="微軟正黑體"/>
            </a:endParaRPr>
          </a:p>
        </p:txBody>
      </p:sp>
    </p:spTree>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819569" y="1909802"/>
          <a:ext cx="8914554" cy="4088553"/>
        </p:xfrm>
        <a:graphic>
          <a:graphicData uri="http://schemas.openxmlformats.org/drawingml/2006/table">
            <a:tbl>
              <a:tblPr firstRow="1" bandRow="1">
                <a:tableStyleId>{2D5ABB26-0587-4C30-8999-92F81FD0307C}</a:tableStyleId>
              </a:tblPr>
              <a:tblGrid>
                <a:gridCol w="2604347">
                  <a:extLst>
                    <a:ext uri="{9D8B030D-6E8A-4147-A177-3AD203B41FA5}">
                      <a16:colId xmlns:a16="http://schemas.microsoft.com/office/drawing/2014/main" val="20000"/>
                    </a:ext>
                  </a:extLst>
                </a:gridCol>
                <a:gridCol w="6310207">
                  <a:extLst>
                    <a:ext uri="{9D8B030D-6E8A-4147-A177-3AD203B41FA5}">
                      <a16:colId xmlns:a16="http://schemas.microsoft.com/office/drawing/2014/main" val="20001"/>
                    </a:ext>
                  </a:extLst>
                </a:gridCol>
              </a:tblGrid>
              <a:tr h="774700">
                <a:tc>
                  <a:txBody>
                    <a:bodyPr/>
                    <a:lstStyle/>
                    <a:p>
                      <a:pPr marR="84455" algn="r">
                        <a:lnSpc>
                          <a:spcPct val="100000"/>
                        </a:lnSpc>
                        <a:spcBef>
                          <a:spcPts val="180"/>
                        </a:spcBef>
                      </a:pPr>
                      <a:r>
                        <a:rPr sz="3200" b="1" spc="-15" dirty="0">
                          <a:solidFill>
                            <a:srgbClr val="0000FF"/>
                          </a:solidFill>
                          <a:latin typeface="微軟正黑體"/>
                          <a:cs typeface="微軟正黑體"/>
                        </a:rPr>
                        <a:t>檢舉電話</a:t>
                      </a:r>
                      <a:endParaRPr sz="3200">
                        <a:latin typeface="微軟正黑體"/>
                        <a:cs typeface="微軟正黑體"/>
                      </a:endParaRPr>
                    </a:p>
                  </a:txBody>
                  <a:tcPr marL="0" marR="0" marT="30480" marB="0"/>
                </a:tc>
                <a:tc>
                  <a:txBody>
                    <a:bodyPr/>
                    <a:lstStyle/>
                    <a:p>
                      <a:pPr marL="92075">
                        <a:lnSpc>
                          <a:spcPct val="100000"/>
                        </a:lnSpc>
                        <a:spcBef>
                          <a:spcPts val="180"/>
                        </a:spcBef>
                      </a:pPr>
                      <a:r>
                        <a:rPr sz="3200" b="1" spc="-20" dirty="0">
                          <a:latin typeface="Arial"/>
                          <a:cs typeface="Arial"/>
                        </a:rPr>
                        <a:t>02-</a:t>
                      </a:r>
                      <a:r>
                        <a:rPr sz="3200" b="1" spc="-25" dirty="0">
                          <a:latin typeface="Arial"/>
                          <a:cs typeface="Arial"/>
                        </a:rPr>
                        <a:t>2268-</a:t>
                      </a:r>
                      <a:r>
                        <a:rPr sz="3200" b="1" dirty="0">
                          <a:latin typeface="Arial"/>
                          <a:cs typeface="Arial"/>
                        </a:rPr>
                        <a:t>9141</a:t>
                      </a:r>
                      <a:r>
                        <a:rPr sz="3200" b="1" spc="35" dirty="0">
                          <a:latin typeface="Arial"/>
                          <a:cs typeface="Arial"/>
                        </a:rPr>
                        <a:t> </a:t>
                      </a:r>
                      <a:r>
                        <a:rPr sz="3200" b="1" dirty="0">
                          <a:latin typeface="微軟正黑體"/>
                          <a:cs typeface="微軟正黑體"/>
                        </a:rPr>
                        <a:t>分機</a:t>
                      </a:r>
                      <a:r>
                        <a:rPr sz="3200" b="1" spc="-5" dirty="0">
                          <a:latin typeface="Arial"/>
                          <a:cs typeface="Arial"/>
                        </a:rPr>
                        <a:t>: </a:t>
                      </a:r>
                      <a:r>
                        <a:rPr sz="3200" b="1" spc="-20" dirty="0">
                          <a:latin typeface="Arial"/>
                          <a:cs typeface="Arial"/>
                        </a:rPr>
                        <a:t>1116</a:t>
                      </a:r>
                      <a:endParaRPr sz="3200">
                        <a:latin typeface="Arial"/>
                        <a:cs typeface="Arial"/>
                      </a:endParaRPr>
                    </a:p>
                  </a:txBody>
                  <a:tcPr marL="0" marR="0" marT="30480" marB="0"/>
                </a:tc>
                <a:extLst>
                  <a:ext uri="{0D108BD9-81ED-4DB2-BD59-A6C34878D82A}">
                    <a16:rowId xmlns:a16="http://schemas.microsoft.com/office/drawing/2014/main" val="10000"/>
                  </a:ext>
                </a:extLst>
              </a:tr>
              <a:tr h="1383453">
                <a:tc>
                  <a:txBody>
                    <a:bodyPr/>
                    <a:lstStyle/>
                    <a:p>
                      <a:pPr marR="84455" algn="r">
                        <a:lnSpc>
                          <a:spcPct val="100000"/>
                        </a:lnSpc>
                        <a:spcBef>
                          <a:spcPts val="2585"/>
                        </a:spcBef>
                      </a:pPr>
                      <a:r>
                        <a:rPr sz="3200" b="1" spc="-15" dirty="0">
                          <a:solidFill>
                            <a:srgbClr val="0000FF"/>
                          </a:solidFill>
                          <a:latin typeface="微軟正黑體"/>
                          <a:cs typeface="微軟正黑體"/>
                        </a:rPr>
                        <a:t>檢舉系統</a:t>
                      </a:r>
                      <a:endParaRPr sz="3200">
                        <a:latin typeface="微軟正黑體"/>
                        <a:cs typeface="微軟正黑體"/>
                      </a:endParaRPr>
                    </a:p>
                  </a:txBody>
                  <a:tcPr marL="0" marR="0" marT="437727" marB="0"/>
                </a:tc>
                <a:tc>
                  <a:txBody>
                    <a:bodyPr/>
                    <a:lstStyle/>
                    <a:p>
                      <a:pPr marL="92075" marR="24130">
                        <a:lnSpc>
                          <a:spcPct val="100000"/>
                        </a:lnSpc>
                        <a:spcBef>
                          <a:spcPts val="1160"/>
                        </a:spcBef>
                      </a:pPr>
                      <a:r>
                        <a:rPr sz="3200" b="1" spc="-10" dirty="0">
                          <a:latin typeface="Arial"/>
                          <a:cs typeface="Arial"/>
                        </a:rPr>
                        <a:t>htt</a:t>
                      </a:r>
                      <a:r>
                        <a:rPr sz="3200" b="1" spc="-10" dirty="0">
                          <a:latin typeface="Arial"/>
                          <a:cs typeface="Arial"/>
                          <a:hlinkClick r:id="rId2"/>
                        </a:rPr>
                        <a:t>ps://ww</a:t>
                      </a:r>
                      <a:r>
                        <a:rPr sz="3200" b="1" spc="-10" dirty="0">
                          <a:latin typeface="Arial"/>
                          <a:cs typeface="Arial"/>
                        </a:rPr>
                        <a:t>w.g</a:t>
                      </a:r>
                      <a:r>
                        <a:rPr sz="3200" b="1" spc="-10" dirty="0">
                          <a:latin typeface="Arial"/>
                          <a:cs typeface="Arial"/>
                          <a:hlinkClick r:id="rId2"/>
                        </a:rPr>
                        <a:t>udeng.com/Pag</a:t>
                      </a:r>
                      <a:r>
                        <a:rPr sz="3200" b="1" spc="-10" dirty="0">
                          <a:latin typeface="Arial"/>
                          <a:cs typeface="Arial"/>
                        </a:rPr>
                        <a:t>e? itemid=174&amp;mid=358</a:t>
                      </a:r>
                      <a:endParaRPr sz="3200">
                        <a:latin typeface="Arial"/>
                        <a:cs typeface="Arial"/>
                      </a:endParaRPr>
                    </a:p>
                  </a:txBody>
                  <a:tcPr marL="0" marR="0" marT="196427" marB="0"/>
                </a:tc>
                <a:extLst>
                  <a:ext uri="{0D108BD9-81ED-4DB2-BD59-A6C34878D82A}">
                    <a16:rowId xmlns:a16="http://schemas.microsoft.com/office/drawing/2014/main" val="10001"/>
                  </a:ext>
                </a:extLst>
              </a:tr>
              <a:tr h="1068493">
                <a:tc>
                  <a:txBody>
                    <a:bodyPr/>
                    <a:lstStyle/>
                    <a:p>
                      <a:pPr marR="84455" algn="r">
                        <a:lnSpc>
                          <a:spcPct val="100000"/>
                        </a:lnSpc>
                        <a:spcBef>
                          <a:spcPts val="1405"/>
                        </a:spcBef>
                      </a:pPr>
                      <a:r>
                        <a:rPr sz="3200" b="1" spc="-10" dirty="0">
                          <a:solidFill>
                            <a:srgbClr val="0000FF"/>
                          </a:solidFill>
                          <a:latin typeface="微軟正黑體"/>
                          <a:cs typeface="微軟正黑體"/>
                        </a:rPr>
                        <a:t>員工反應信箱</a:t>
                      </a:r>
                      <a:endParaRPr sz="3200">
                        <a:latin typeface="微軟正黑體"/>
                        <a:cs typeface="微軟正黑體"/>
                      </a:endParaRPr>
                    </a:p>
                  </a:txBody>
                  <a:tcPr marL="0" marR="0" marT="237913" marB="0"/>
                </a:tc>
                <a:tc>
                  <a:txBody>
                    <a:bodyPr/>
                    <a:lstStyle/>
                    <a:p>
                      <a:pPr marL="92075">
                        <a:lnSpc>
                          <a:spcPct val="100000"/>
                        </a:lnSpc>
                        <a:spcBef>
                          <a:spcPts val="1415"/>
                        </a:spcBef>
                      </a:pPr>
                      <a:r>
                        <a:rPr sz="3200" b="1" spc="-10" dirty="0">
                          <a:latin typeface="Arial"/>
                          <a:cs typeface="Arial"/>
                          <a:hlinkClick r:id="rId3"/>
                        </a:rPr>
                        <a:t>hrr@gudeng.com</a:t>
                      </a:r>
                      <a:endParaRPr sz="3200">
                        <a:latin typeface="Arial"/>
                        <a:cs typeface="Arial"/>
                      </a:endParaRPr>
                    </a:p>
                  </a:txBody>
                  <a:tcPr marL="0" marR="0" marT="239607" marB="0"/>
                </a:tc>
                <a:extLst>
                  <a:ext uri="{0D108BD9-81ED-4DB2-BD59-A6C34878D82A}">
                    <a16:rowId xmlns:a16="http://schemas.microsoft.com/office/drawing/2014/main" val="10002"/>
                  </a:ext>
                </a:extLst>
              </a:tr>
              <a:tr h="861907">
                <a:tc>
                  <a:txBody>
                    <a:bodyPr/>
                    <a:lstStyle/>
                    <a:p>
                      <a:pPr marR="84455" algn="r">
                        <a:lnSpc>
                          <a:spcPct val="100000"/>
                        </a:lnSpc>
                        <a:spcBef>
                          <a:spcPts val="2080"/>
                        </a:spcBef>
                      </a:pPr>
                      <a:r>
                        <a:rPr sz="3200" b="1" spc="-20" dirty="0">
                          <a:solidFill>
                            <a:srgbClr val="0000FF"/>
                          </a:solidFill>
                          <a:latin typeface="微軟正黑體"/>
                          <a:cs typeface="微軟正黑體"/>
                        </a:rPr>
                        <a:t>申訴信箱</a:t>
                      </a:r>
                      <a:endParaRPr sz="3200">
                        <a:latin typeface="微軟正黑體"/>
                        <a:cs typeface="微軟正黑體"/>
                      </a:endParaRPr>
                    </a:p>
                  </a:txBody>
                  <a:tcPr marL="0" marR="0" marT="352213" marB="0"/>
                </a:tc>
                <a:tc>
                  <a:txBody>
                    <a:bodyPr/>
                    <a:lstStyle/>
                    <a:p>
                      <a:pPr marL="92075">
                        <a:lnSpc>
                          <a:spcPct val="100000"/>
                        </a:lnSpc>
                        <a:spcBef>
                          <a:spcPts val="2080"/>
                        </a:spcBef>
                      </a:pPr>
                      <a:r>
                        <a:rPr sz="3200" b="1" spc="-10" dirty="0">
                          <a:latin typeface="Arial"/>
                          <a:cs typeface="Arial"/>
                          <a:hlinkClick r:id="rId4"/>
                        </a:rPr>
                        <a:t>GDAudit@gudeng.com</a:t>
                      </a:r>
                      <a:endParaRPr sz="3200">
                        <a:latin typeface="Arial"/>
                        <a:cs typeface="Arial"/>
                      </a:endParaRPr>
                    </a:p>
                  </a:txBody>
                  <a:tcPr marL="0" marR="0" marT="352213" marB="0"/>
                </a:tc>
                <a:extLst>
                  <a:ext uri="{0D108BD9-81ED-4DB2-BD59-A6C34878D82A}">
                    <a16:rowId xmlns:a16="http://schemas.microsoft.com/office/drawing/2014/main" val="10003"/>
                  </a:ext>
                </a:extLst>
              </a:tr>
            </a:tbl>
          </a:graphicData>
        </a:graphic>
      </p:graphicFrame>
      <p:grpSp>
        <p:nvGrpSpPr>
          <p:cNvPr id="3" name="object 3"/>
          <p:cNvGrpSpPr/>
          <p:nvPr/>
        </p:nvGrpSpPr>
        <p:grpSpPr>
          <a:xfrm>
            <a:off x="1" y="201169"/>
            <a:ext cx="2308860" cy="1536700"/>
            <a:chOff x="0" y="150876"/>
            <a:chExt cx="1731645" cy="1152525"/>
          </a:xfrm>
        </p:grpSpPr>
        <p:pic>
          <p:nvPicPr>
            <p:cNvPr id="4" name="object 4"/>
            <p:cNvPicPr/>
            <p:nvPr/>
          </p:nvPicPr>
          <p:blipFill>
            <a:blip r:embed="rId5" cstate="print"/>
            <a:stretch>
              <a:fillRect/>
            </a:stretch>
          </p:blipFill>
          <p:spPr>
            <a:xfrm>
              <a:off x="0" y="225535"/>
              <a:ext cx="1388373" cy="848900"/>
            </a:xfrm>
            <a:prstGeom prst="rect">
              <a:avLst/>
            </a:prstGeom>
          </p:spPr>
        </p:pic>
        <p:pic>
          <p:nvPicPr>
            <p:cNvPr id="5" name="object 5"/>
            <p:cNvPicPr/>
            <p:nvPr/>
          </p:nvPicPr>
          <p:blipFill>
            <a:blip r:embed="rId6" cstate="print"/>
            <a:stretch>
              <a:fillRect/>
            </a:stretch>
          </p:blipFill>
          <p:spPr>
            <a:xfrm>
              <a:off x="0" y="150876"/>
              <a:ext cx="1731264" cy="1152144"/>
            </a:xfrm>
            <a:prstGeom prst="rect">
              <a:avLst/>
            </a:prstGeom>
          </p:spPr>
        </p:pic>
        <p:pic>
          <p:nvPicPr>
            <p:cNvPr id="6" name="object 6"/>
            <p:cNvPicPr/>
            <p:nvPr/>
          </p:nvPicPr>
          <p:blipFill>
            <a:blip r:embed="rId7" cstate="print"/>
            <a:stretch>
              <a:fillRect/>
            </a:stretch>
          </p:blipFill>
          <p:spPr>
            <a:xfrm>
              <a:off x="0" y="244043"/>
              <a:ext cx="1349375" cy="772718"/>
            </a:xfrm>
            <a:prstGeom prst="rect">
              <a:avLst/>
            </a:prstGeom>
          </p:spPr>
        </p:pic>
      </p:grpSp>
      <p:sp>
        <p:nvSpPr>
          <p:cNvPr id="7" name="object 7"/>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B8.1</a:t>
            </a:r>
            <a:endParaRPr sz="5333">
              <a:latin typeface="Microsoft YaHei"/>
              <a:cs typeface="Microsoft YaHei"/>
            </a:endParaRPr>
          </a:p>
        </p:txBody>
      </p:sp>
      <p:sp>
        <p:nvSpPr>
          <p:cNvPr id="8" name="object 8"/>
          <p:cNvSpPr txBox="1">
            <a:spLocks noGrp="1"/>
          </p:cNvSpPr>
          <p:nvPr>
            <p:ph type="title"/>
          </p:nvPr>
        </p:nvSpPr>
        <p:spPr>
          <a:xfrm>
            <a:off x="1904492" y="525217"/>
            <a:ext cx="6913880"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33" dirty="0"/>
              <a:t>向員工清晰傳達健康與安全信息</a:t>
            </a:r>
          </a:p>
        </p:txBody>
      </p:sp>
      <p:grpSp>
        <p:nvGrpSpPr>
          <p:cNvPr id="9" name="object 9"/>
          <p:cNvGrpSpPr/>
          <p:nvPr/>
        </p:nvGrpSpPr>
        <p:grpSpPr>
          <a:xfrm>
            <a:off x="1283445" y="1552193"/>
            <a:ext cx="1409700" cy="4783667"/>
            <a:chOff x="962583" y="1164145"/>
            <a:chExt cx="1057275" cy="3587750"/>
          </a:xfrm>
        </p:grpSpPr>
        <p:pic>
          <p:nvPicPr>
            <p:cNvPr id="10" name="object 10"/>
            <p:cNvPicPr/>
            <p:nvPr/>
          </p:nvPicPr>
          <p:blipFill>
            <a:blip r:embed="rId8" cstate="print"/>
            <a:stretch>
              <a:fillRect/>
            </a:stretch>
          </p:blipFill>
          <p:spPr>
            <a:xfrm>
              <a:off x="962583" y="2118575"/>
              <a:ext cx="977809" cy="854186"/>
            </a:xfrm>
            <a:prstGeom prst="rect">
              <a:avLst/>
            </a:prstGeom>
          </p:spPr>
        </p:pic>
        <p:pic>
          <p:nvPicPr>
            <p:cNvPr id="11" name="object 11"/>
            <p:cNvPicPr/>
            <p:nvPr/>
          </p:nvPicPr>
          <p:blipFill>
            <a:blip r:embed="rId9" cstate="print"/>
            <a:stretch>
              <a:fillRect/>
            </a:stretch>
          </p:blipFill>
          <p:spPr>
            <a:xfrm>
              <a:off x="962583" y="2984385"/>
              <a:ext cx="1057135" cy="1767027"/>
            </a:xfrm>
            <a:prstGeom prst="rect">
              <a:avLst/>
            </a:prstGeom>
          </p:spPr>
        </p:pic>
        <p:pic>
          <p:nvPicPr>
            <p:cNvPr id="12" name="object 12"/>
            <p:cNvPicPr/>
            <p:nvPr/>
          </p:nvPicPr>
          <p:blipFill>
            <a:blip r:embed="rId10" cstate="print"/>
            <a:stretch>
              <a:fillRect/>
            </a:stretch>
          </p:blipFill>
          <p:spPr>
            <a:xfrm>
              <a:off x="1122235" y="1164145"/>
              <a:ext cx="841832" cy="965644"/>
            </a:xfrm>
            <a:prstGeom prst="rect">
              <a:avLst/>
            </a:prstGeom>
          </p:spPr>
        </p:pic>
      </p:grpSp>
    </p:spTree>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71155" y="3044900"/>
            <a:ext cx="4608576" cy="3456432"/>
          </a:xfrm>
          <a:prstGeom prst="rect">
            <a:avLst/>
          </a:prstGeom>
        </p:spPr>
      </p:pic>
      <p:grpSp>
        <p:nvGrpSpPr>
          <p:cNvPr id="3" name="object 3"/>
          <p:cNvGrpSpPr/>
          <p:nvPr/>
        </p:nvGrpSpPr>
        <p:grpSpPr>
          <a:xfrm>
            <a:off x="1" y="201169"/>
            <a:ext cx="2308860" cy="1536700"/>
            <a:chOff x="0" y="150876"/>
            <a:chExt cx="1731645" cy="1152525"/>
          </a:xfrm>
        </p:grpSpPr>
        <p:pic>
          <p:nvPicPr>
            <p:cNvPr id="4" name="object 4"/>
            <p:cNvPicPr/>
            <p:nvPr/>
          </p:nvPicPr>
          <p:blipFill>
            <a:blip r:embed="rId3" cstate="print"/>
            <a:stretch>
              <a:fillRect/>
            </a:stretch>
          </p:blipFill>
          <p:spPr>
            <a:xfrm>
              <a:off x="0" y="225535"/>
              <a:ext cx="1388373" cy="848900"/>
            </a:xfrm>
            <a:prstGeom prst="rect">
              <a:avLst/>
            </a:prstGeom>
          </p:spPr>
        </p:pic>
        <p:pic>
          <p:nvPicPr>
            <p:cNvPr id="5" name="object 5"/>
            <p:cNvPicPr/>
            <p:nvPr/>
          </p:nvPicPr>
          <p:blipFill>
            <a:blip r:embed="rId4" cstate="print"/>
            <a:stretch>
              <a:fillRect/>
            </a:stretch>
          </p:blipFill>
          <p:spPr>
            <a:xfrm>
              <a:off x="0" y="150876"/>
              <a:ext cx="1731264" cy="1152144"/>
            </a:xfrm>
            <a:prstGeom prst="rect">
              <a:avLst/>
            </a:prstGeom>
          </p:spPr>
        </p:pic>
        <p:pic>
          <p:nvPicPr>
            <p:cNvPr id="6" name="object 6"/>
            <p:cNvPicPr/>
            <p:nvPr/>
          </p:nvPicPr>
          <p:blipFill>
            <a:blip r:embed="rId5" cstate="print"/>
            <a:stretch>
              <a:fillRect/>
            </a:stretch>
          </p:blipFill>
          <p:spPr>
            <a:xfrm>
              <a:off x="0" y="244043"/>
              <a:ext cx="1349375" cy="772718"/>
            </a:xfrm>
            <a:prstGeom prst="rect">
              <a:avLst/>
            </a:prstGeom>
          </p:spPr>
        </p:pic>
      </p:grpSp>
      <p:sp>
        <p:nvSpPr>
          <p:cNvPr id="7" name="object 7"/>
          <p:cNvSpPr txBox="1">
            <a:spLocks noGrp="1"/>
          </p:cNvSpPr>
          <p:nvPr>
            <p:ph type="title"/>
          </p:nvPr>
        </p:nvSpPr>
        <p:spPr>
          <a:xfrm>
            <a:off x="1" y="387931"/>
            <a:ext cx="1799167" cy="905312"/>
          </a:xfrm>
          <a:prstGeom prst="rect">
            <a:avLst/>
          </a:prstGeom>
          <a:ln w="9525">
            <a:solidFill>
              <a:srgbClr val="BD4A47"/>
            </a:solidFill>
          </a:ln>
        </p:spPr>
        <p:txBody>
          <a:bodyPr vert="horz" wrap="square" lIns="0" tIns="83820" rIns="0" bIns="0" numCol="1" rtlCol="0" anchor="ctr" anchorCtr="0" compatLnSpc="1">
            <a:prstTxWarp prst="textNoShape">
              <a:avLst/>
            </a:prstTxWarp>
            <a:spAutoFit/>
          </a:bodyPr>
          <a:lstStyle/>
          <a:p>
            <a:pPr marL="154936">
              <a:spcBef>
                <a:spcPts val="660"/>
              </a:spcBef>
            </a:pPr>
            <a:r>
              <a:rPr sz="5333" spc="-27" dirty="0">
                <a:solidFill>
                  <a:srgbClr val="FFFFFF"/>
                </a:solidFill>
                <a:latin typeface="Microsoft YaHei"/>
                <a:cs typeface="Microsoft YaHei"/>
              </a:rPr>
              <a:t>B8.1</a:t>
            </a:r>
            <a:endParaRPr sz="5333">
              <a:latin typeface="Microsoft YaHei"/>
              <a:cs typeface="Microsoft YaHei"/>
            </a:endParaRPr>
          </a:p>
        </p:txBody>
      </p:sp>
      <p:sp>
        <p:nvSpPr>
          <p:cNvPr id="8" name="object 8"/>
          <p:cNvSpPr txBox="1"/>
          <p:nvPr/>
        </p:nvSpPr>
        <p:spPr>
          <a:xfrm>
            <a:off x="1904492" y="360274"/>
            <a:ext cx="4456005" cy="613053"/>
          </a:xfrm>
          <a:prstGeom prst="rect">
            <a:avLst/>
          </a:prstGeom>
        </p:spPr>
        <p:txBody>
          <a:bodyPr vert="horz" wrap="square" lIns="0" tIns="17780" rIns="0" bIns="0" rtlCol="0">
            <a:spAutoFit/>
          </a:bodyPr>
          <a:lstStyle/>
          <a:p>
            <a:pPr marL="16933">
              <a:spcBef>
                <a:spcPts val="140"/>
              </a:spcBef>
            </a:pPr>
            <a:r>
              <a:rPr sz="3867" b="1" spc="-13" dirty="0">
                <a:solidFill>
                  <a:srgbClr val="006FC0"/>
                </a:solidFill>
                <a:latin typeface="標楷體"/>
                <a:cs typeface="標楷體"/>
              </a:rPr>
              <a:t>RBA&amp;</a:t>
            </a:r>
            <a:r>
              <a:rPr sz="3867" b="1" spc="-27" dirty="0">
                <a:solidFill>
                  <a:srgbClr val="006FC0"/>
                </a:solidFill>
                <a:latin typeface="標楷體"/>
                <a:cs typeface="標楷體"/>
              </a:rPr>
              <a:t>安委會勞工代表</a:t>
            </a:r>
            <a:endParaRPr sz="3867">
              <a:latin typeface="標楷體"/>
              <a:cs typeface="標楷體"/>
            </a:endParaRPr>
          </a:p>
        </p:txBody>
      </p:sp>
      <p:sp>
        <p:nvSpPr>
          <p:cNvPr id="9" name="object 9"/>
          <p:cNvSpPr txBox="1"/>
          <p:nvPr/>
        </p:nvSpPr>
        <p:spPr>
          <a:xfrm>
            <a:off x="248445" y="1259189"/>
            <a:ext cx="8056880" cy="5484662"/>
          </a:xfrm>
          <a:prstGeom prst="rect">
            <a:avLst/>
          </a:prstGeom>
        </p:spPr>
        <p:txBody>
          <a:bodyPr vert="horz" wrap="square" lIns="0" tIns="155785" rIns="0" bIns="0" rtlCol="0">
            <a:spAutoFit/>
          </a:bodyPr>
          <a:lstStyle/>
          <a:p>
            <a:pPr marL="443642" indent="-426709">
              <a:spcBef>
                <a:spcPts val="1225"/>
              </a:spcBef>
              <a:buClr>
                <a:srgbClr val="C0504D"/>
              </a:buClr>
              <a:buSzPct val="58928"/>
              <a:buFont typeface="Wingdings"/>
              <a:buChar char=""/>
              <a:tabLst>
                <a:tab pos="442796" algn="l"/>
                <a:tab pos="443642" algn="l"/>
              </a:tabLst>
            </a:pPr>
            <a:r>
              <a:rPr sz="3733" b="1" spc="-53" dirty="0">
                <a:latin typeface="微軟正黑體"/>
                <a:cs typeface="微軟正黑體"/>
              </a:rPr>
              <a:t>職業安全衛生委員</a:t>
            </a:r>
            <a:r>
              <a:rPr sz="3733" b="1" spc="-67" dirty="0">
                <a:latin typeface="微軟正黑體"/>
                <a:cs typeface="微軟正黑體"/>
              </a:rPr>
              <a:t>會</a:t>
            </a:r>
            <a:endParaRPr sz="3733">
              <a:latin typeface="微軟正黑體"/>
              <a:cs typeface="微軟正黑體"/>
            </a:endParaRPr>
          </a:p>
          <a:p>
            <a:pPr marL="861885" lvl="1" indent="-366598">
              <a:spcBef>
                <a:spcPts val="947"/>
              </a:spcBef>
              <a:buFont typeface="Wingdings"/>
              <a:buChar char=""/>
              <a:tabLst>
                <a:tab pos="862732" algn="l"/>
              </a:tabLst>
            </a:pPr>
            <a:r>
              <a:rPr sz="3200" spc="-20" dirty="0">
                <a:latin typeface="微軟正黑體"/>
                <a:cs typeface="微軟正黑體"/>
              </a:rPr>
              <a:t>事業單位內審議、協調及建議職業安</a:t>
            </a:r>
            <a:endParaRPr sz="3200">
              <a:latin typeface="微軟正黑體"/>
              <a:cs typeface="微軟正黑體"/>
            </a:endParaRPr>
          </a:p>
          <a:p>
            <a:pPr marL="861885"/>
            <a:r>
              <a:rPr sz="3200" spc="-7" dirty="0">
                <a:latin typeface="微軟正黑體"/>
                <a:cs typeface="微軟正黑體"/>
              </a:rPr>
              <a:t>全衛生有關業務之組織。</a:t>
            </a:r>
            <a:endParaRPr sz="3200">
              <a:latin typeface="微軟正黑體"/>
              <a:cs typeface="微軟正黑體"/>
            </a:endParaRPr>
          </a:p>
          <a:p>
            <a:pPr marL="861885" lvl="1" indent="-366598">
              <a:spcBef>
                <a:spcPts val="800"/>
              </a:spcBef>
              <a:buFont typeface="Wingdings"/>
              <a:buChar char=""/>
              <a:tabLst>
                <a:tab pos="862732" algn="l"/>
              </a:tabLst>
            </a:pPr>
            <a:r>
              <a:rPr sz="3200" dirty="0">
                <a:latin typeface="微軟正黑體"/>
                <a:cs typeface="微軟正黑體"/>
              </a:rPr>
              <a:t>委員會置委員</a:t>
            </a:r>
            <a:r>
              <a:rPr sz="3200" b="1" dirty="0">
                <a:solidFill>
                  <a:srgbClr val="C00000"/>
                </a:solidFill>
                <a:latin typeface="微軟正黑體"/>
                <a:cs typeface="微軟正黑體"/>
              </a:rPr>
              <a:t>七人以上</a:t>
            </a:r>
            <a:r>
              <a:rPr sz="2667" b="1" spc="-13" dirty="0">
                <a:solidFill>
                  <a:srgbClr val="C00000"/>
                </a:solidFill>
                <a:latin typeface="微軟正黑體"/>
                <a:cs typeface="微軟正黑體"/>
              </a:rPr>
              <a:t>(勞工代表，應佔</a:t>
            </a:r>
            <a:endParaRPr sz="2667">
              <a:latin typeface="微軟正黑體"/>
              <a:cs typeface="微軟正黑體"/>
            </a:endParaRPr>
          </a:p>
          <a:p>
            <a:pPr marL="861885"/>
            <a:r>
              <a:rPr sz="2667" b="1" spc="-13" dirty="0">
                <a:solidFill>
                  <a:srgbClr val="C00000"/>
                </a:solidFill>
                <a:latin typeface="微軟正黑體"/>
                <a:cs typeface="微軟正黑體"/>
              </a:rPr>
              <a:t>委員人數</a:t>
            </a:r>
            <a:r>
              <a:rPr sz="2667" b="1" spc="-27" dirty="0">
                <a:solidFill>
                  <a:srgbClr val="C00000"/>
                </a:solidFill>
                <a:latin typeface="微軟正黑體"/>
                <a:cs typeface="微軟正黑體"/>
              </a:rPr>
              <a:t>1/3</a:t>
            </a:r>
            <a:r>
              <a:rPr sz="2667" b="1" spc="-13" dirty="0">
                <a:solidFill>
                  <a:srgbClr val="C00000"/>
                </a:solidFill>
                <a:latin typeface="微軟正黑體"/>
                <a:cs typeface="微軟正黑體"/>
              </a:rPr>
              <a:t>以上)</a:t>
            </a:r>
            <a:r>
              <a:rPr sz="3200" spc="-20" dirty="0">
                <a:latin typeface="微軟正黑體"/>
                <a:cs typeface="微軟正黑體"/>
              </a:rPr>
              <a:t>，由指定下列人員組成：</a:t>
            </a:r>
            <a:endParaRPr sz="3200">
              <a:latin typeface="微軟正黑體"/>
              <a:cs typeface="微軟正黑體"/>
            </a:endParaRPr>
          </a:p>
          <a:p>
            <a:pPr marL="845799">
              <a:spcBef>
                <a:spcPts val="827"/>
              </a:spcBef>
            </a:pPr>
            <a:r>
              <a:rPr sz="2667" spc="-7" dirty="0">
                <a:latin typeface="微軟正黑體"/>
                <a:cs typeface="微軟正黑體"/>
              </a:rPr>
              <a:t>一、職業安全衛生人員。</a:t>
            </a:r>
            <a:endParaRPr sz="2667">
              <a:latin typeface="微軟正黑體"/>
              <a:cs typeface="微軟正黑體"/>
            </a:endParaRPr>
          </a:p>
          <a:p>
            <a:pPr marL="845799" marR="419090">
              <a:lnSpc>
                <a:spcPct val="125000"/>
              </a:lnSpc>
            </a:pPr>
            <a:r>
              <a:rPr sz="2667" spc="-27" dirty="0">
                <a:latin typeface="微軟正黑體"/>
                <a:cs typeface="微軟正黑體"/>
              </a:rPr>
              <a:t>二、事業內各部門之主管、監督、指揮人員。三、與職業安全衛生有關之工程技術人員。</a:t>
            </a:r>
            <a:r>
              <a:rPr sz="2667" spc="-67" dirty="0">
                <a:latin typeface="微軟正黑體"/>
                <a:cs typeface="微軟正黑體"/>
              </a:rPr>
              <a:t> </a:t>
            </a:r>
            <a:r>
              <a:rPr sz="2667" spc="-20" dirty="0">
                <a:latin typeface="微軟正黑體"/>
                <a:cs typeface="微軟正黑體"/>
              </a:rPr>
              <a:t>四、從事勞工健康服務之醫護人員。</a:t>
            </a:r>
            <a:endParaRPr sz="2667">
              <a:latin typeface="微軟正黑體"/>
              <a:cs typeface="微軟正黑體"/>
            </a:endParaRPr>
          </a:p>
          <a:p>
            <a:pPr marL="845799">
              <a:spcBef>
                <a:spcPts val="800"/>
              </a:spcBef>
            </a:pPr>
            <a:r>
              <a:rPr sz="2667" spc="-13" dirty="0">
                <a:latin typeface="微軟正黑體"/>
                <a:cs typeface="微軟正黑體"/>
              </a:rPr>
              <a:t>五、勞工代表。</a:t>
            </a:r>
            <a:endParaRPr sz="2667">
              <a:latin typeface="微軟正黑體"/>
              <a:cs typeface="微軟正黑體"/>
            </a:endParaRPr>
          </a:p>
        </p:txBody>
      </p:sp>
      <p:sp>
        <p:nvSpPr>
          <p:cNvPr id="10" name="object 10"/>
          <p:cNvSpPr txBox="1"/>
          <p:nvPr/>
        </p:nvSpPr>
        <p:spPr>
          <a:xfrm>
            <a:off x="9603741" y="3265593"/>
            <a:ext cx="2204719" cy="673753"/>
          </a:xfrm>
          <a:prstGeom prst="rect">
            <a:avLst/>
          </a:prstGeom>
        </p:spPr>
        <p:txBody>
          <a:bodyPr vert="horz" wrap="square" lIns="0" tIns="16933" rIns="0" bIns="0" rtlCol="0">
            <a:spAutoFit/>
          </a:bodyPr>
          <a:lstStyle/>
          <a:p>
            <a:pPr marL="16933">
              <a:spcBef>
                <a:spcPts val="133"/>
              </a:spcBef>
            </a:pPr>
            <a:r>
              <a:rPr sz="4267" b="1" spc="-20" dirty="0">
                <a:latin typeface="微軟正黑體"/>
                <a:cs typeface="微軟正黑體"/>
              </a:rPr>
              <a:t>視訊會議</a:t>
            </a:r>
            <a:endParaRPr sz="4267">
              <a:latin typeface="微軟正黑體"/>
              <a:cs typeface="微軟正黑體"/>
            </a:endParaRPr>
          </a:p>
        </p:txBody>
      </p:sp>
    </p:spTree>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25535"/>
              <a:ext cx="1388373" cy="848900"/>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pic>
          <p:nvPicPr>
            <p:cNvPr id="5" name="object 5"/>
            <p:cNvPicPr/>
            <p:nvPr/>
          </p:nvPicPr>
          <p:blipFill>
            <a:blip r:embed="rId4" cstate="print"/>
            <a:stretch>
              <a:fillRect/>
            </a:stretch>
          </p:blipFill>
          <p:spPr>
            <a:xfrm>
              <a:off x="0" y="244043"/>
              <a:ext cx="1349375" cy="772718"/>
            </a:xfrm>
            <a:prstGeom prst="rect">
              <a:avLst/>
            </a:prstGeom>
          </p:spPr>
        </p:pic>
      </p:grpSp>
      <p:sp>
        <p:nvSpPr>
          <p:cNvPr id="6" name="object 6"/>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B8.1</a:t>
            </a:r>
            <a:endParaRPr sz="5333">
              <a:latin typeface="Microsoft YaHei"/>
              <a:cs typeface="Microsoft YaHei"/>
            </a:endParaRPr>
          </a:p>
        </p:txBody>
      </p:sp>
      <p:sp>
        <p:nvSpPr>
          <p:cNvPr id="7" name="object 7"/>
          <p:cNvSpPr txBox="1">
            <a:spLocks noGrp="1"/>
          </p:cNvSpPr>
          <p:nvPr>
            <p:ph type="title"/>
          </p:nvPr>
        </p:nvSpPr>
        <p:spPr>
          <a:xfrm>
            <a:off x="1904493" y="-3713"/>
            <a:ext cx="4757420" cy="1288259"/>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133" spc="-27" dirty="0"/>
              <a:t>RBA&amp;</a:t>
            </a:r>
            <a:r>
              <a:rPr sz="4133" spc="-53" dirty="0"/>
              <a:t>安委會勞</a:t>
            </a:r>
            <a:r>
              <a:rPr sz="4133" spc="-47" dirty="0"/>
              <a:t>工</a:t>
            </a:r>
            <a:r>
              <a:rPr sz="4133" spc="-53" dirty="0"/>
              <a:t>代</a:t>
            </a:r>
            <a:r>
              <a:rPr sz="4133" spc="-67" dirty="0"/>
              <a:t>表</a:t>
            </a:r>
            <a:endParaRPr sz="4133"/>
          </a:p>
        </p:txBody>
      </p:sp>
      <p:graphicFrame>
        <p:nvGraphicFramePr>
          <p:cNvPr id="8" name="object 8"/>
          <p:cNvGraphicFramePr>
            <a:graphicFrameLocks noGrp="1"/>
          </p:cNvGraphicFramePr>
          <p:nvPr/>
        </p:nvGraphicFramePr>
        <p:xfrm>
          <a:off x="3399198" y="1146133"/>
          <a:ext cx="8256693" cy="5532967"/>
        </p:xfrm>
        <a:graphic>
          <a:graphicData uri="http://schemas.openxmlformats.org/drawingml/2006/table">
            <a:tbl>
              <a:tblPr firstRow="1" bandRow="1">
                <a:tableStyleId>{2D5ABB26-0587-4C30-8999-92F81FD0307C}</a:tableStyleId>
              </a:tblPr>
              <a:tblGrid>
                <a:gridCol w="4787900">
                  <a:extLst>
                    <a:ext uri="{9D8B030D-6E8A-4147-A177-3AD203B41FA5}">
                      <a16:colId xmlns:a16="http://schemas.microsoft.com/office/drawing/2014/main" val="20000"/>
                    </a:ext>
                  </a:extLst>
                </a:gridCol>
                <a:gridCol w="3468793">
                  <a:extLst>
                    <a:ext uri="{9D8B030D-6E8A-4147-A177-3AD203B41FA5}">
                      <a16:colId xmlns:a16="http://schemas.microsoft.com/office/drawing/2014/main" val="20001"/>
                    </a:ext>
                  </a:extLst>
                </a:gridCol>
              </a:tblGrid>
              <a:tr h="499533">
                <a:tc>
                  <a:txBody>
                    <a:bodyPr/>
                    <a:lstStyle/>
                    <a:p>
                      <a:pPr marL="17145" algn="ctr">
                        <a:lnSpc>
                          <a:spcPts val="2850"/>
                        </a:lnSpc>
                      </a:pPr>
                      <a:r>
                        <a:rPr sz="3200" b="1" spc="-30" dirty="0">
                          <a:solidFill>
                            <a:srgbClr val="FFFFFF"/>
                          </a:solidFill>
                          <a:latin typeface="微軟正黑體"/>
                          <a:cs typeface="微軟正黑體"/>
                        </a:rPr>
                        <a:t>職稱</a:t>
                      </a:r>
                      <a:endParaRPr sz="3200">
                        <a:latin typeface="微軟正黑體"/>
                        <a:cs typeface="微軟正黑體"/>
                      </a:endParaRPr>
                    </a:p>
                  </a:txBody>
                  <a:tcPr marL="0" marR="0" marT="0" marB="0">
                    <a:solidFill>
                      <a:srgbClr val="4F81BC"/>
                    </a:solidFill>
                  </a:tcPr>
                </a:tc>
                <a:tc>
                  <a:txBody>
                    <a:bodyPr/>
                    <a:lstStyle/>
                    <a:p>
                      <a:pPr marR="987425" algn="r">
                        <a:lnSpc>
                          <a:spcPts val="2850"/>
                        </a:lnSpc>
                      </a:pPr>
                      <a:r>
                        <a:rPr sz="3200" b="1" spc="-30" dirty="0">
                          <a:solidFill>
                            <a:srgbClr val="FFFFFF"/>
                          </a:solidFill>
                          <a:latin typeface="微軟正黑體"/>
                          <a:cs typeface="微軟正黑體"/>
                        </a:rPr>
                        <a:t>姓名</a:t>
                      </a:r>
                      <a:endParaRPr sz="3200">
                        <a:latin typeface="微軟正黑體"/>
                        <a:cs typeface="微軟正黑體"/>
                      </a:endParaRPr>
                    </a:p>
                  </a:txBody>
                  <a:tcPr marL="0" marR="0" marT="0" marB="0">
                    <a:solidFill>
                      <a:srgbClr val="4F81BC"/>
                    </a:solidFill>
                  </a:tcPr>
                </a:tc>
                <a:extLst>
                  <a:ext uri="{0D108BD9-81ED-4DB2-BD59-A6C34878D82A}">
                    <a16:rowId xmlns:a16="http://schemas.microsoft.com/office/drawing/2014/main" val="10000"/>
                  </a:ext>
                </a:extLst>
              </a:tr>
              <a:tr h="414020">
                <a:tc>
                  <a:txBody>
                    <a:bodyPr/>
                    <a:lstStyle/>
                    <a:p>
                      <a:pPr marL="19050" algn="ctr">
                        <a:lnSpc>
                          <a:spcPct val="100000"/>
                        </a:lnSpc>
                        <a:spcBef>
                          <a:spcPts val="195"/>
                        </a:spcBef>
                      </a:pPr>
                      <a:r>
                        <a:rPr sz="2100" b="1" spc="50" dirty="0">
                          <a:latin typeface="微軟正黑體"/>
                          <a:cs typeface="微軟正黑體"/>
                        </a:rPr>
                        <a:t>主 任委 員</a:t>
                      </a:r>
                      <a:endParaRPr sz="2100">
                        <a:latin typeface="微軟正黑體"/>
                        <a:cs typeface="微軟正黑體"/>
                      </a:endParaRPr>
                    </a:p>
                  </a:txBody>
                  <a:tcPr marL="0" marR="0" marT="33020" marB="0">
                    <a:lnL w="12700">
                      <a:solidFill>
                        <a:srgbClr val="4F81BC"/>
                      </a:solidFill>
                      <a:prstDash val="solid"/>
                    </a:lnL>
                    <a:lnR w="12700">
                      <a:solidFill>
                        <a:srgbClr val="4F81BC"/>
                      </a:solidFill>
                      <a:prstDash val="solid"/>
                    </a:lnR>
                    <a:lnB w="9525">
                      <a:solidFill>
                        <a:srgbClr val="497DBA"/>
                      </a:solidFill>
                      <a:prstDash val="solid"/>
                    </a:lnB>
                  </a:tcPr>
                </a:tc>
                <a:tc>
                  <a:txBody>
                    <a:bodyPr/>
                    <a:lstStyle/>
                    <a:p>
                      <a:pPr marR="988694" algn="r">
                        <a:lnSpc>
                          <a:spcPct val="100000"/>
                        </a:lnSpc>
                        <a:spcBef>
                          <a:spcPts val="195"/>
                        </a:spcBef>
                      </a:pPr>
                      <a:r>
                        <a:rPr sz="2100" b="1" spc="-25" dirty="0">
                          <a:latin typeface="微軟正黑體"/>
                          <a:cs typeface="微軟正黑體"/>
                        </a:rPr>
                        <a:t>朱宏</a:t>
                      </a:r>
                      <a:r>
                        <a:rPr sz="2100" b="1" spc="-50" dirty="0">
                          <a:latin typeface="微軟正黑體"/>
                          <a:cs typeface="微軟正黑體"/>
                        </a:rPr>
                        <a:t>斌</a:t>
                      </a:r>
                      <a:endParaRPr sz="2100">
                        <a:latin typeface="微軟正黑體"/>
                        <a:cs typeface="微軟正黑體"/>
                      </a:endParaRPr>
                    </a:p>
                  </a:txBody>
                  <a:tcPr marL="0" marR="0" marT="33020" marB="0">
                    <a:lnL w="12700">
                      <a:solidFill>
                        <a:srgbClr val="4F81BC"/>
                      </a:solidFill>
                      <a:prstDash val="solid"/>
                    </a:lnL>
                    <a:lnR w="12700">
                      <a:solidFill>
                        <a:srgbClr val="4F81BC"/>
                      </a:solidFill>
                      <a:prstDash val="solid"/>
                    </a:lnR>
                    <a:lnB w="9525">
                      <a:solidFill>
                        <a:srgbClr val="497DBA"/>
                      </a:solidFill>
                      <a:prstDash val="solid"/>
                    </a:lnB>
                  </a:tcPr>
                </a:tc>
                <a:extLst>
                  <a:ext uri="{0D108BD9-81ED-4DB2-BD59-A6C34878D82A}">
                    <a16:rowId xmlns:a16="http://schemas.microsoft.com/office/drawing/2014/main" val="10001"/>
                  </a:ext>
                </a:extLst>
              </a:tr>
              <a:tr h="419947">
                <a:tc>
                  <a:txBody>
                    <a:bodyPr/>
                    <a:lstStyle/>
                    <a:p>
                      <a:pPr marL="17145" algn="ctr">
                        <a:lnSpc>
                          <a:spcPct val="100000"/>
                        </a:lnSpc>
                        <a:spcBef>
                          <a:spcPts val="229"/>
                        </a:spcBef>
                      </a:pPr>
                      <a:r>
                        <a:rPr sz="2100" b="1" spc="30" dirty="0">
                          <a:latin typeface="微軟正黑體"/>
                          <a:cs typeface="微軟正黑體"/>
                        </a:rPr>
                        <a:t>副 主任 委 員</a:t>
                      </a:r>
                      <a:endParaRPr sz="2100">
                        <a:latin typeface="微軟正黑體"/>
                        <a:cs typeface="微軟正黑體"/>
                      </a:endParaRPr>
                    </a:p>
                  </a:txBody>
                  <a:tcPr marL="0" marR="0" marT="38945"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29"/>
                        </a:spcBef>
                      </a:pPr>
                      <a:r>
                        <a:rPr sz="2100" b="1" spc="-25" dirty="0">
                          <a:latin typeface="微軟正黑體"/>
                          <a:cs typeface="微軟正黑體"/>
                        </a:rPr>
                        <a:t>吳易</a:t>
                      </a:r>
                      <a:r>
                        <a:rPr sz="2100" b="1" spc="-50" dirty="0">
                          <a:latin typeface="微軟正黑體"/>
                          <a:cs typeface="微軟正黑體"/>
                        </a:rPr>
                        <a:t>儒</a:t>
                      </a:r>
                      <a:endParaRPr sz="2100">
                        <a:latin typeface="微軟正黑體"/>
                        <a:cs typeface="微軟正黑體"/>
                      </a:endParaRPr>
                    </a:p>
                  </a:txBody>
                  <a:tcPr marL="0" marR="0" marT="38945"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2"/>
                  </a:ext>
                </a:extLst>
              </a:tr>
              <a:tr h="419947">
                <a:tc>
                  <a:txBody>
                    <a:bodyPr/>
                    <a:lstStyle/>
                    <a:p>
                      <a:pPr marL="17780" algn="ctr">
                        <a:lnSpc>
                          <a:spcPct val="100000"/>
                        </a:lnSpc>
                        <a:spcBef>
                          <a:spcPts val="235"/>
                        </a:spcBef>
                      </a:pPr>
                      <a:r>
                        <a:rPr sz="2100" b="1" dirty="0">
                          <a:latin typeface="微軟正黑體"/>
                          <a:cs typeface="微軟正黑體"/>
                        </a:rPr>
                        <a:t>委 員 </a:t>
                      </a:r>
                      <a:r>
                        <a:rPr sz="2100" b="1" spc="229" dirty="0">
                          <a:latin typeface="Arial"/>
                          <a:cs typeface="Arial"/>
                        </a:rPr>
                        <a:t>(</a:t>
                      </a:r>
                      <a:r>
                        <a:rPr sz="2100" b="1" spc="229" dirty="0">
                          <a:latin typeface="微軟正黑體"/>
                          <a:cs typeface="微軟正黑體"/>
                        </a:rPr>
                        <a:t>🖃</a:t>
                      </a:r>
                      <a:r>
                        <a:rPr sz="2100" b="1" spc="40" dirty="0">
                          <a:latin typeface="微軟正黑體"/>
                          <a:cs typeface="微軟正黑體"/>
                        </a:rPr>
                        <a:t> 執 行秘 書</a:t>
                      </a:r>
                      <a:r>
                        <a:rPr sz="2100" b="1" spc="-50" dirty="0">
                          <a:latin typeface="Arial"/>
                          <a:cs typeface="Arial"/>
                        </a:rPr>
                        <a:t>)</a:t>
                      </a:r>
                      <a:endParaRPr sz="2100">
                        <a:latin typeface="Arial"/>
                        <a:cs typeface="Arial"/>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35"/>
                        </a:spcBef>
                      </a:pPr>
                      <a:r>
                        <a:rPr sz="2100" b="1" spc="-30" dirty="0">
                          <a:latin typeface="微軟正黑體"/>
                          <a:cs typeface="微軟正黑體"/>
                        </a:rPr>
                        <a:t>陳珮</a:t>
                      </a:r>
                      <a:r>
                        <a:rPr sz="2100" b="1" spc="-50" dirty="0">
                          <a:latin typeface="微軟正黑體"/>
                          <a:cs typeface="微軟正黑體"/>
                        </a:rPr>
                        <a:t>軒</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3"/>
                  </a:ext>
                </a:extLst>
              </a:tr>
              <a:tr h="419947">
                <a:tc>
                  <a:txBody>
                    <a:bodyPr/>
                    <a:lstStyle/>
                    <a:p>
                      <a:pPr marL="17145" algn="ctr">
                        <a:lnSpc>
                          <a:spcPct val="100000"/>
                        </a:lnSpc>
                        <a:spcBef>
                          <a:spcPts val="229"/>
                        </a:spcBef>
                      </a:pPr>
                      <a:r>
                        <a:rPr sz="2100" b="1" spc="-25" dirty="0">
                          <a:latin typeface="微軟正黑體"/>
                          <a:cs typeface="微軟正黑體"/>
                        </a:rPr>
                        <a:t>委 員</a:t>
                      </a:r>
                      <a:endParaRPr sz="2100">
                        <a:latin typeface="微軟正黑體"/>
                        <a:cs typeface="微軟正黑體"/>
                      </a:endParaRPr>
                    </a:p>
                  </a:txBody>
                  <a:tcPr marL="0" marR="0" marT="38945"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29"/>
                        </a:spcBef>
                      </a:pPr>
                      <a:r>
                        <a:rPr sz="2100" b="1" spc="-25" dirty="0">
                          <a:latin typeface="微軟正黑體"/>
                          <a:cs typeface="微軟正黑體"/>
                        </a:rPr>
                        <a:t>袁賴</a:t>
                      </a:r>
                      <a:r>
                        <a:rPr sz="2100" b="1" spc="-50" dirty="0">
                          <a:latin typeface="微軟正黑體"/>
                          <a:cs typeface="微軟正黑體"/>
                        </a:rPr>
                        <a:t>政</a:t>
                      </a:r>
                      <a:endParaRPr sz="2100">
                        <a:latin typeface="微軟正黑體"/>
                        <a:cs typeface="微軟正黑體"/>
                      </a:endParaRPr>
                    </a:p>
                  </a:txBody>
                  <a:tcPr marL="0" marR="0" marT="38945"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4"/>
                  </a:ext>
                </a:extLst>
              </a:tr>
              <a:tr h="419947">
                <a:tc>
                  <a:txBody>
                    <a:bodyPr/>
                    <a:lstStyle/>
                    <a:p>
                      <a:pPr marL="17145" algn="ctr">
                        <a:lnSpc>
                          <a:spcPct val="100000"/>
                        </a:lnSpc>
                        <a:spcBef>
                          <a:spcPts val="235"/>
                        </a:spcBef>
                      </a:pPr>
                      <a:r>
                        <a:rPr sz="2100" b="1" spc="-25" dirty="0">
                          <a:latin typeface="微軟正黑體"/>
                          <a:cs typeface="微軟正黑體"/>
                        </a:rPr>
                        <a:t>委 員</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35"/>
                        </a:spcBef>
                      </a:pPr>
                      <a:r>
                        <a:rPr sz="2100" b="1" spc="-25" dirty="0">
                          <a:latin typeface="微軟正黑體"/>
                          <a:cs typeface="微軟正黑體"/>
                        </a:rPr>
                        <a:t>王啟</a:t>
                      </a:r>
                      <a:r>
                        <a:rPr sz="2100" b="1" spc="-50" dirty="0">
                          <a:latin typeface="微軟正黑體"/>
                          <a:cs typeface="微軟正黑體"/>
                        </a:rPr>
                        <a:t>聖</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5"/>
                  </a:ext>
                </a:extLst>
              </a:tr>
              <a:tr h="419947">
                <a:tc>
                  <a:txBody>
                    <a:bodyPr/>
                    <a:lstStyle/>
                    <a:p>
                      <a:pPr marL="17145" algn="ctr">
                        <a:lnSpc>
                          <a:spcPct val="100000"/>
                        </a:lnSpc>
                        <a:spcBef>
                          <a:spcPts val="235"/>
                        </a:spcBef>
                      </a:pPr>
                      <a:r>
                        <a:rPr sz="2100" b="1" spc="-25" dirty="0">
                          <a:latin typeface="微軟正黑體"/>
                          <a:cs typeface="微軟正黑體"/>
                        </a:rPr>
                        <a:t>委 員</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35"/>
                        </a:spcBef>
                      </a:pPr>
                      <a:r>
                        <a:rPr sz="2100" b="1" spc="-25" dirty="0">
                          <a:latin typeface="微軟正黑體"/>
                          <a:cs typeface="微軟正黑體"/>
                        </a:rPr>
                        <a:t>杜奕</a:t>
                      </a:r>
                      <a:r>
                        <a:rPr sz="2100" b="1" spc="-50" dirty="0">
                          <a:latin typeface="微軟正黑體"/>
                          <a:cs typeface="微軟正黑體"/>
                        </a:rPr>
                        <a:t>甫</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6"/>
                  </a:ext>
                </a:extLst>
              </a:tr>
              <a:tr h="419947">
                <a:tc>
                  <a:txBody>
                    <a:bodyPr/>
                    <a:lstStyle/>
                    <a:p>
                      <a:pPr marL="17145" algn="ctr">
                        <a:lnSpc>
                          <a:spcPct val="100000"/>
                        </a:lnSpc>
                        <a:spcBef>
                          <a:spcPts val="234"/>
                        </a:spcBef>
                      </a:pPr>
                      <a:r>
                        <a:rPr sz="2100" b="1" spc="-25" dirty="0">
                          <a:latin typeface="微軟正黑體"/>
                          <a:cs typeface="微軟正黑體"/>
                        </a:rPr>
                        <a:t>委 員</a:t>
                      </a:r>
                      <a:endParaRPr sz="2100">
                        <a:latin typeface="微軟正黑體"/>
                        <a:cs typeface="微軟正黑體"/>
                      </a:endParaRPr>
                    </a:p>
                  </a:txBody>
                  <a:tcPr marL="0" marR="0" marT="39792"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34"/>
                        </a:spcBef>
                      </a:pPr>
                      <a:r>
                        <a:rPr sz="2100" b="1" spc="-25" dirty="0">
                          <a:latin typeface="微軟正黑體"/>
                          <a:cs typeface="微軟正黑體"/>
                        </a:rPr>
                        <a:t>黃信</a:t>
                      </a:r>
                      <a:r>
                        <a:rPr sz="2100" b="1" spc="-50" dirty="0">
                          <a:latin typeface="微軟正黑體"/>
                          <a:cs typeface="微軟正黑體"/>
                        </a:rPr>
                        <a:t>賓</a:t>
                      </a:r>
                      <a:endParaRPr sz="2100">
                        <a:latin typeface="微軟正黑體"/>
                        <a:cs typeface="微軟正黑體"/>
                      </a:endParaRPr>
                    </a:p>
                  </a:txBody>
                  <a:tcPr marL="0" marR="0" marT="39792"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7"/>
                  </a:ext>
                </a:extLst>
              </a:tr>
              <a:tr h="419947">
                <a:tc>
                  <a:txBody>
                    <a:bodyPr/>
                    <a:lstStyle/>
                    <a:p>
                      <a:pPr algn="ctr">
                        <a:lnSpc>
                          <a:spcPct val="100000"/>
                        </a:lnSpc>
                        <a:spcBef>
                          <a:spcPts val="235"/>
                        </a:spcBef>
                      </a:pPr>
                      <a:r>
                        <a:rPr sz="2100" b="1" spc="-25" dirty="0">
                          <a:latin typeface="微軟正黑體"/>
                          <a:cs typeface="微軟正黑體"/>
                        </a:rPr>
                        <a:t>委 員</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35"/>
                        </a:spcBef>
                      </a:pPr>
                      <a:r>
                        <a:rPr sz="2100" b="1" spc="-25" dirty="0">
                          <a:latin typeface="微軟正黑體"/>
                          <a:cs typeface="微軟正黑體"/>
                        </a:rPr>
                        <a:t>李盈</a:t>
                      </a:r>
                      <a:r>
                        <a:rPr sz="2100" b="1" spc="-50" dirty="0">
                          <a:latin typeface="微軟正黑體"/>
                          <a:cs typeface="微軟正黑體"/>
                        </a:rPr>
                        <a:t>蓁</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8"/>
                  </a:ext>
                </a:extLst>
              </a:tr>
              <a:tr h="419947">
                <a:tc>
                  <a:txBody>
                    <a:bodyPr/>
                    <a:lstStyle/>
                    <a:p>
                      <a:pPr algn="ctr">
                        <a:lnSpc>
                          <a:spcPct val="100000"/>
                        </a:lnSpc>
                        <a:spcBef>
                          <a:spcPts val="235"/>
                        </a:spcBef>
                      </a:pPr>
                      <a:r>
                        <a:rPr sz="2100" b="1" spc="-25" dirty="0">
                          <a:latin typeface="微軟正黑體"/>
                          <a:cs typeface="微軟正黑體"/>
                        </a:rPr>
                        <a:t>委 員</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35"/>
                        </a:spcBef>
                      </a:pPr>
                      <a:r>
                        <a:rPr sz="2100" b="1" spc="-25" dirty="0">
                          <a:latin typeface="微軟正黑體"/>
                          <a:cs typeface="微軟正黑體"/>
                        </a:rPr>
                        <a:t>洪嘉</a:t>
                      </a:r>
                      <a:r>
                        <a:rPr sz="2100" b="1" spc="-50" dirty="0">
                          <a:latin typeface="微軟正黑體"/>
                          <a:cs typeface="微軟正黑體"/>
                        </a:rPr>
                        <a:t>良</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09"/>
                  </a:ext>
                </a:extLst>
              </a:tr>
              <a:tr h="419947">
                <a:tc>
                  <a:txBody>
                    <a:bodyPr/>
                    <a:lstStyle/>
                    <a:p>
                      <a:pPr algn="ctr">
                        <a:lnSpc>
                          <a:spcPct val="100000"/>
                        </a:lnSpc>
                        <a:spcBef>
                          <a:spcPts val="240"/>
                        </a:spcBef>
                      </a:pPr>
                      <a:r>
                        <a:rPr sz="2100" b="1" spc="-30" dirty="0">
                          <a:latin typeface="微軟正黑體"/>
                          <a:cs typeface="微軟正黑體"/>
                        </a:rPr>
                        <a:t>列</a:t>
                      </a:r>
                      <a:r>
                        <a:rPr sz="2100" b="1" spc="-50" dirty="0">
                          <a:latin typeface="微軟正黑體"/>
                          <a:cs typeface="微軟正黑體"/>
                        </a:rPr>
                        <a:t>席</a:t>
                      </a:r>
                      <a:endParaRPr sz="2100">
                        <a:latin typeface="微軟正黑體"/>
                        <a:cs typeface="微軟正黑體"/>
                      </a:endParaRPr>
                    </a:p>
                  </a:txBody>
                  <a:tcPr marL="0" marR="0" marT="40640"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tc>
                  <a:txBody>
                    <a:bodyPr/>
                    <a:lstStyle/>
                    <a:p>
                      <a:pPr marR="988694" algn="r">
                        <a:lnSpc>
                          <a:spcPct val="100000"/>
                        </a:lnSpc>
                        <a:spcBef>
                          <a:spcPts val="240"/>
                        </a:spcBef>
                      </a:pPr>
                      <a:r>
                        <a:rPr sz="2100" b="1" spc="-30" dirty="0">
                          <a:latin typeface="微軟正黑體"/>
                          <a:cs typeface="微軟正黑體"/>
                        </a:rPr>
                        <a:t>楊季</a:t>
                      </a:r>
                      <a:r>
                        <a:rPr sz="2100" b="1" spc="-50" dirty="0">
                          <a:latin typeface="微軟正黑體"/>
                          <a:cs typeface="微軟正黑體"/>
                        </a:rPr>
                        <a:t>芬</a:t>
                      </a:r>
                      <a:endParaRPr sz="2100">
                        <a:latin typeface="微軟正黑體"/>
                        <a:cs typeface="微軟正黑體"/>
                      </a:endParaRPr>
                    </a:p>
                  </a:txBody>
                  <a:tcPr marL="0" marR="0" marT="40640" marB="0">
                    <a:lnL w="12700">
                      <a:solidFill>
                        <a:srgbClr val="4F81BC"/>
                      </a:solidFill>
                      <a:prstDash val="solid"/>
                    </a:lnL>
                    <a:lnR w="12700">
                      <a:solidFill>
                        <a:srgbClr val="4F81BC"/>
                      </a:solidFill>
                      <a:prstDash val="solid"/>
                    </a:lnR>
                    <a:lnT w="9525">
                      <a:solidFill>
                        <a:srgbClr val="497DBA"/>
                      </a:solidFill>
                      <a:prstDash val="solid"/>
                    </a:lnT>
                    <a:lnB w="9525">
                      <a:solidFill>
                        <a:srgbClr val="497DBA"/>
                      </a:solidFill>
                      <a:prstDash val="solid"/>
                    </a:lnB>
                  </a:tcPr>
                </a:tc>
                <a:extLst>
                  <a:ext uri="{0D108BD9-81ED-4DB2-BD59-A6C34878D82A}">
                    <a16:rowId xmlns:a16="http://schemas.microsoft.com/office/drawing/2014/main" val="10010"/>
                  </a:ext>
                </a:extLst>
              </a:tr>
              <a:tr h="419947">
                <a:tc>
                  <a:txBody>
                    <a:bodyPr/>
                    <a:lstStyle/>
                    <a:p>
                      <a:pPr algn="ctr">
                        <a:lnSpc>
                          <a:spcPct val="100000"/>
                        </a:lnSpc>
                        <a:spcBef>
                          <a:spcPts val="235"/>
                        </a:spcBef>
                      </a:pPr>
                      <a:r>
                        <a:rPr sz="2100" b="1" spc="-25" dirty="0">
                          <a:latin typeface="微軟正黑體"/>
                          <a:cs typeface="微軟正黑體"/>
                        </a:rPr>
                        <a:t>列</a:t>
                      </a:r>
                      <a:r>
                        <a:rPr sz="2100" b="1" spc="-50" dirty="0">
                          <a:latin typeface="微軟正黑體"/>
                          <a:cs typeface="微軟正黑體"/>
                        </a:rPr>
                        <a:t>席</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12700">
                      <a:solidFill>
                        <a:srgbClr val="4F81BC"/>
                      </a:solidFill>
                      <a:prstDash val="solid"/>
                    </a:lnB>
                  </a:tcPr>
                </a:tc>
                <a:tc>
                  <a:txBody>
                    <a:bodyPr/>
                    <a:lstStyle/>
                    <a:p>
                      <a:pPr marR="988694" algn="r">
                        <a:lnSpc>
                          <a:spcPct val="100000"/>
                        </a:lnSpc>
                        <a:spcBef>
                          <a:spcPts val="235"/>
                        </a:spcBef>
                      </a:pPr>
                      <a:r>
                        <a:rPr sz="2100" b="1" spc="-25" dirty="0">
                          <a:latin typeface="微軟正黑體"/>
                          <a:cs typeface="微軟正黑體"/>
                        </a:rPr>
                        <a:t>謝東</a:t>
                      </a:r>
                      <a:r>
                        <a:rPr sz="2100" b="1" spc="-50" dirty="0">
                          <a:latin typeface="微軟正黑體"/>
                          <a:cs typeface="微軟正黑體"/>
                        </a:rPr>
                        <a:t>志</a:t>
                      </a:r>
                      <a:endParaRPr sz="2100">
                        <a:latin typeface="微軟正黑體"/>
                        <a:cs typeface="微軟正黑體"/>
                      </a:endParaRPr>
                    </a:p>
                  </a:txBody>
                  <a:tcPr marL="0" marR="0" marT="39793" marB="0">
                    <a:lnL w="12700">
                      <a:solidFill>
                        <a:srgbClr val="4F81BC"/>
                      </a:solidFill>
                      <a:prstDash val="solid"/>
                    </a:lnL>
                    <a:lnR w="12700">
                      <a:solidFill>
                        <a:srgbClr val="4F81BC"/>
                      </a:solidFill>
                      <a:prstDash val="solid"/>
                    </a:lnR>
                    <a:lnT w="9525">
                      <a:solidFill>
                        <a:srgbClr val="497DBA"/>
                      </a:solidFill>
                      <a:prstDash val="solid"/>
                    </a:lnT>
                    <a:lnB w="12700">
                      <a:solidFill>
                        <a:srgbClr val="4F81BC"/>
                      </a:solidFill>
                      <a:prstDash val="solid"/>
                    </a:lnB>
                  </a:tcPr>
                </a:tc>
                <a:extLst>
                  <a:ext uri="{0D108BD9-81ED-4DB2-BD59-A6C34878D82A}">
                    <a16:rowId xmlns:a16="http://schemas.microsoft.com/office/drawing/2014/main" val="10011"/>
                  </a:ext>
                </a:extLst>
              </a:tr>
              <a:tr h="419947">
                <a:tc>
                  <a:txBody>
                    <a:bodyPr/>
                    <a:lstStyle/>
                    <a:p>
                      <a:pPr algn="ctr">
                        <a:lnSpc>
                          <a:spcPct val="100000"/>
                        </a:lnSpc>
                        <a:spcBef>
                          <a:spcPts val="240"/>
                        </a:spcBef>
                      </a:pPr>
                      <a:r>
                        <a:rPr sz="2100" b="1" spc="-25" dirty="0">
                          <a:latin typeface="微軟正黑體"/>
                          <a:cs typeface="微軟正黑體"/>
                        </a:rPr>
                        <a:t>列</a:t>
                      </a:r>
                      <a:r>
                        <a:rPr sz="2100" b="1" spc="-50" dirty="0">
                          <a:latin typeface="微軟正黑體"/>
                          <a:cs typeface="微軟正黑體"/>
                        </a:rPr>
                        <a:t>席</a:t>
                      </a:r>
                      <a:endParaRPr sz="2100">
                        <a:latin typeface="微軟正黑體"/>
                        <a:cs typeface="微軟正黑體"/>
                      </a:endParaRPr>
                    </a:p>
                  </a:txBody>
                  <a:tcPr marL="0" marR="0" marT="4064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R="988694" algn="r">
                        <a:lnSpc>
                          <a:spcPct val="100000"/>
                        </a:lnSpc>
                        <a:spcBef>
                          <a:spcPts val="240"/>
                        </a:spcBef>
                      </a:pPr>
                      <a:r>
                        <a:rPr sz="2100" b="1" spc="-25" dirty="0">
                          <a:latin typeface="微軟正黑體"/>
                          <a:cs typeface="微軟正黑體"/>
                        </a:rPr>
                        <a:t>郭馨</a:t>
                      </a:r>
                      <a:r>
                        <a:rPr sz="2100" b="1" spc="-50" dirty="0">
                          <a:latin typeface="微軟正黑體"/>
                          <a:cs typeface="微軟正黑體"/>
                        </a:rPr>
                        <a:t>芳</a:t>
                      </a:r>
                      <a:endParaRPr sz="2100">
                        <a:latin typeface="微軟正黑體"/>
                        <a:cs typeface="微軟正黑體"/>
                      </a:endParaRPr>
                    </a:p>
                  </a:txBody>
                  <a:tcPr marL="0" marR="0" marT="4064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extLst>
                  <a:ext uri="{0D108BD9-81ED-4DB2-BD59-A6C34878D82A}">
                    <a16:rowId xmlns:a16="http://schemas.microsoft.com/office/drawing/2014/main" val="10012"/>
                  </a:ext>
                </a:extLst>
              </a:tr>
            </a:tbl>
          </a:graphicData>
        </a:graphic>
      </p:graphicFrame>
      <p:pic>
        <p:nvPicPr>
          <p:cNvPr id="9" name="object 9"/>
          <p:cNvPicPr/>
          <p:nvPr/>
        </p:nvPicPr>
        <p:blipFill>
          <a:blip r:embed="rId5" cstate="print"/>
          <a:stretch>
            <a:fillRect/>
          </a:stretch>
        </p:blipFill>
        <p:spPr>
          <a:xfrm>
            <a:off x="227555" y="3914547"/>
            <a:ext cx="2958213" cy="2199672"/>
          </a:xfrm>
          <a:prstGeom prst="rect">
            <a:avLst/>
          </a:prstGeom>
        </p:spPr>
      </p:pic>
      <p:sp>
        <p:nvSpPr>
          <p:cNvPr id="10" name="object 10"/>
          <p:cNvSpPr txBox="1"/>
          <p:nvPr/>
        </p:nvSpPr>
        <p:spPr>
          <a:xfrm>
            <a:off x="248446" y="1398626"/>
            <a:ext cx="1408007" cy="590697"/>
          </a:xfrm>
          <a:prstGeom prst="rect">
            <a:avLst/>
          </a:prstGeom>
        </p:spPr>
        <p:txBody>
          <a:bodyPr vert="horz" wrap="square" lIns="0" tIns="16087" rIns="0" bIns="0" rtlCol="0">
            <a:spAutoFit/>
          </a:bodyPr>
          <a:lstStyle/>
          <a:p>
            <a:pPr marL="443642" indent="-426709">
              <a:spcBef>
                <a:spcPts val="127"/>
              </a:spcBef>
              <a:buClr>
                <a:srgbClr val="C0504D"/>
              </a:buClr>
              <a:buSzPct val="58928"/>
              <a:buFont typeface="Wingdings"/>
              <a:buChar char=""/>
              <a:tabLst>
                <a:tab pos="442796" algn="l"/>
                <a:tab pos="443642" algn="l"/>
              </a:tabLst>
            </a:pPr>
            <a:r>
              <a:rPr sz="3733" b="1" spc="-53" dirty="0">
                <a:latin typeface="微軟正黑體"/>
                <a:cs typeface="微軟正黑體"/>
              </a:rPr>
              <a:t>成</a:t>
            </a:r>
            <a:r>
              <a:rPr sz="3733" b="1" spc="-67" dirty="0">
                <a:latin typeface="微軟正黑體"/>
                <a:cs typeface="微軟正黑體"/>
              </a:rPr>
              <a:t>員</a:t>
            </a:r>
            <a:endParaRPr sz="3733">
              <a:latin typeface="微軟正黑體"/>
              <a:cs typeface="微軟正黑體"/>
            </a:endParaRPr>
          </a:p>
        </p:txBody>
      </p:sp>
    </p:spTree>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565150"/>
            <a:ext cx="3508375" cy="57404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3600" spc="-25" dirty="0">
                <a:latin typeface="Arial"/>
                <a:cs typeface="Arial"/>
              </a:rPr>
              <a:t>D1)</a:t>
            </a:r>
            <a:r>
              <a:rPr sz="3600" spc="-10" dirty="0"/>
              <a:t>無不正當利益</a:t>
            </a:r>
            <a:endParaRPr sz="3600">
              <a:latin typeface="Arial"/>
              <a:cs typeface="Arial"/>
            </a:endParaRPr>
          </a:p>
        </p:txBody>
      </p:sp>
      <p:sp>
        <p:nvSpPr>
          <p:cNvPr id="3" name="object 3"/>
          <p:cNvSpPr/>
          <p:nvPr/>
        </p:nvSpPr>
        <p:spPr>
          <a:xfrm>
            <a:off x="1703515" y="1412747"/>
            <a:ext cx="8734425" cy="2688590"/>
          </a:xfrm>
          <a:custGeom>
            <a:avLst/>
            <a:gdLst/>
            <a:ahLst/>
            <a:cxnLst/>
            <a:rect l="l" t="t" r="r" b="b"/>
            <a:pathLst>
              <a:path w="8734425" h="2688590">
                <a:moveTo>
                  <a:pt x="8286051" y="0"/>
                </a:moveTo>
                <a:lnTo>
                  <a:pt x="448005" y="0"/>
                </a:lnTo>
                <a:lnTo>
                  <a:pt x="399190" y="2629"/>
                </a:lnTo>
                <a:lnTo>
                  <a:pt x="351899" y="10337"/>
                </a:lnTo>
                <a:lnTo>
                  <a:pt x="306402" y="22847"/>
                </a:lnTo>
                <a:lnTo>
                  <a:pt x="262975" y="39888"/>
                </a:lnTo>
                <a:lnTo>
                  <a:pt x="221890" y="61185"/>
                </a:lnTo>
                <a:lnTo>
                  <a:pt x="183421" y="86465"/>
                </a:lnTo>
                <a:lnTo>
                  <a:pt x="147840" y="115454"/>
                </a:lnTo>
                <a:lnTo>
                  <a:pt x="115422" y="147879"/>
                </a:lnTo>
                <a:lnTo>
                  <a:pt x="86440" y="183465"/>
                </a:lnTo>
                <a:lnTo>
                  <a:pt x="61166" y="221939"/>
                </a:lnTo>
                <a:lnTo>
                  <a:pt x="39875" y="263028"/>
                </a:lnTo>
                <a:lnTo>
                  <a:pt x="22840" y="306458"/>
                </a:lnTo>
                <a:lnTo>
                  <a:pt x="10333" y="351955"/>
                </a:lnTo>
                <a:lnTo>
                  <a:pt x="2628" y="399245"/>
                </a:lnTo>
                <a:lnTo>
                  <a:pt x="0" y="448055"/>
                </a:lnTo>
                <a:lnTo>
                  <a:pt x="0" y="2240026"/>
                </a:lnTo>
                <a:lnTo>
                  <a:pt x="2628" y="2288836"/>
                </a:lnTo>
                <a:lnTo>
                  <a:pt x="10333" y="2336126"/>
                </a:lnTo>
                <a:lnTo>
                  <a:pt x="22840" y="2381623"/>
                </a:lnTo>
                <a:lnTo>
                  <a:pt x="39875" y="2425053"/>
                </a:lnTo>
                <a:lnTo>
                  <a:pt x="61166" y="2466142"/>
                </a:lnTo>
                <a:lnTo>
                  <a:pt x="86440" y="2504616"/>
                </a:lnTo>
                <a:lnTo>
                  <a:pt x="115422" y="2540202"/>
                </a:lnTo>
                <a:lnTo>
                  <a:pt x="147840" y="2572627"/>
                </a:lnTo>
                <a:lnTo>
                  <a:pt x="183421" y="2601616"/>
                </a:lnTo>
                <a:lnTo>
                  <a:pt x="221890" y="2626896"/>
                </a:lnTo>
                <a:lnTo>
                  <a:pt x="262975" y="2648193"/>
                </a:lnTo>
                <a:lnTo>
                  <a:pt x="306402" y="2665234"/>
                </a:lnTo>
                <a:lnTo>
                  <a:pt x="351899" y="2677744"/>
                </a:lnTo>
                <a:lnTo>
                  <a:pt x="399190" y="2685452"/>
                </a:lnTo>
                <a:lnTo>
                  <a:pt x="448005" y="2688082"/>
                </a:lnTo>
                <a:lnTo>
                  <a:pt x="8286051" y="2688082"/>
                </a:lnTo>
                <a:lnTo>
                  <a:pt x="8334884" y="2685452"/>
                </a:lnTo>
                <a:lnTo>
                  <a:pt x="8382190" y="2677744"/>
                </a:lnTo>
                <a:lnTo>
                  <a:pt x="8427698" y="2665234"/>
                </a:lnTo>
                <a:lnTo>
                  <a:pt x="8471133" y="2648193"/>
                </a:lnTo>
                <a:lnTo>
                  <a:pt x="8512224" y="2626896"/>
                </a:lnTo>
                <a:lnTo>
                  <a:pt x="8550697" y="2601616"/>
                </a:lnTo>
                <a:lnTo>
                  <a:pt x="8586279" y="2572627"/>
                </a:lnTo>
                <a:lnTo>
                  <a:pt x="8618697" y="2540202"/>
                </a:lnTo>
                <a:lnTo>
                  <a:pt x="8647678" y="2504616"/>
                </a:lnTo>
                <a:lnTo>
                  <a:pt x="8672949" y="2466142"/>
                </a:lnTo>
                <a:lnTo>
                  <a:pt x="8694238" y="2425053"/>
                </a:lnTo>
                <a:lnTo>
                  <a:pt x="8711271" y="2381623"/>
                </a:lnTo>
                <a:lnTo>
                  <a:pt x="8723776" y="2336126"/>
                </a:lnTo>
                <a:lnTo>
                  <a:pt x="8731479" y="2288836"/>
                </a:lnTo>
                <a:lnTo>
                  <a:pt x="8734107" y="2240026"/>
                </a:lnTo>
                <a:lnTo>
                  <a:pt x="8734107" y="448055"/>
                </a:lnTo>
                <a:lnTo>
                  <a:pt x="8731479" y="399245"/>
                </a:lnTo>
                <a:lnTo>
                  <a:pt x="8723776" y="351955"/>
                </a:lnTo>
                <a:lnTo>
                  <a:pt x="8711271" y="306458"/>
                </a:lnTo>
                <a:lnTo>
                  <a:pt x="8694238" y="263028"/>
                </a:lnTo>
                <a:lnTo>
                  <a:pt x="8672949" y="221939"/>
                </a:lnTo>
                <a:lnTo>
                  <a:pt x="8647678" y="183465"/>
                </a:lnTo>
                <a:lnTo>
                  <a:pt x="8618697" y="147879"/>
                </a:lnTo>
                <a:lnTo>
                  <a:pt x="8586279" y="115454"/>
                </a:lnTo>
                <a:lnTo>
                  <a:pt x="8550697" y="86465"/>
                </a:lnTo>
                <a:lnTo>
                  <a:pt x="8512224" y="61185"/>
                </a:lnTo>
                <a:lnTo>
                  <a:pt x="8471133" y="39888"/>
                </a:lnTo>
                <a:lnTo>
                  <a:pt x="8427698" y="22847"/>
                </a:lnTo>
                <a:lnTo>
                  <a:pt x="8382190" y="10337"/>
                </a:lnTo>
                <a:lnTo>
                  <a:pt x="8334884" y="2629"/>
                </a:lnTo>
                <a:lnTo>
                  <a:pt x="8286051" y="0"/>
                </a:lnTo>
                <a:close/>
              </a:path>
            </a:pathLst>
          </a:custGeom>
          <a:solidFill>
            <a:srgbClr val="DCE6F1"/>
          </a:solidFill>
        </p:spPr>
        <p:txBody>
          <a:bodyPr wrap="square" lIns="0" tIns="0" rIns="0" bIns="0" rtlCol="0"/>
          <a:lstStyle/>
          <a:p>
            <a:endParaRPr/>
          </a:p>
        </p:txBody>
      </p:sp>
      <p:sp>
        <p:nvSpPr>
          <p:cNvPr id="4" name="object 4"/>
          <p:cNvSpPr txBox="1"/>
          <p:nvPr/>
        </p:nvSpPr>
        <p:spPr>
          <a:xfrm>
            <a:off x="1913636" y="1742821"/>
            <a:ext cx="7570470" cy="1931670"/>
          </a:xfrm>
          <a:prstGeom prst="rect">
            <a:avLst/>
          </a:prstGeom>
        </p:spPr>
        <p:txBody>
          <a:bodyPr vert="horz" wrap="square" lIns="0" tIns="12700" rIns="0" bIns="0" rtlCol="0">
            <a:spAutoFit/>
          </a:bodyPr>
          <a:lstStyle/>
          <a:p>
            <a:pPr marL="12700" marR="5080" algn="just">
              <a:lnSpc>
                <a:spcPct val="138900"/>
              </a:lnSpc>
              <a:spcBef>
                <a:spcPts val="100"/>
              </a:spcBef>
            </a:pPr>
            <a:r>
              <a:rPr sz="1800" b="1" dirty="0">
                <a:solidFill>
                  <a:srgbClr val="68686C"/>
                </a:solidFill>
                <a:latin typeface="Microsoft YaHei"/>
                <a:cs typeface="Microsoft YaHei"/>
              </a:rPr>
              <a:t>所有商業的互動關係中都應遵循最高的誠信標準。參與者應</a:t>
            </a:r>
            <a:r>
              <a:rPr sz="1800" b="1" spc="-10" dirty="0">
                <a:solidFill>
                  <a:srgbClr val="FF6600"/>
                </a:solidFill>
                <a:latin typeface="Microsoft YaHei"/>
                <a:cs typeface="Microsoft YaHei"/>
              </a:rPr>
              <a:t>禁止任何及所有</a:t>
            </a:r>
            <a:r>
              <a:rPr sz="1800" b="1" dirty="0">
                <a:solidFill>
                  <a:srgbClr val="FF6600"/>
                </a:solidFill>
                <a:latin typeface="Microsoft YaHei"/>
                <a:cs typeface="Microsoft YaHei"/>
              </a:rPr>
              <a:t>形式的賄賂、貪汙、敲詐勒索和挪用公款等行爲</a:t>
            </a:r>
            <a:r>
              <a:rPr sz="1800" b="1" spc="-5" dirty="0">
                <a:solidFill>
                  <a:srgbClr val="68686C"/>
                </a:solidFill>
                <a:latin typeface="Microsoft YaHei"/>
                <a:cs typeface="Microsoft YaHei"/>
              </a:rPr>
              <a:t>，應推行監控和強化程序以</a:t>
            </a:r>
            <a:r>
              <a:rPr sz="1800" b="1" dirty="0">
                <a:solidFill>
                  <a:srgbClr val="68686C"/>
                </a:solidFill>
                <a:latin typeface="Microsoft YaHei"/>
                <a:cs typeface="Microsoft YaHei"/>
              </a:rPr>
              <a:t>確保符合廉潔經營的要求（包括承諾、提供、給予或接受任何賄賂物品）</a:t>
            </a:r>
            <a:r>
              <a:rPr sz="1800" b="1" spc="-50" dirty="0">
                <a:solidFill>
                  <a:srgbClr val="68686C"/>
                </a:solidFill>
                <a:latin typeface="Microsoft YaHei"/>
                <a:cs typeface="Microsoft YaHei"/>
              </a:rPr>
              <a:t>。</a:t>
            </a:r>
            <a:r>
              <a:rPr sz="1800" b="1" spc="-5" dirty="0">
                <a:solidFill>
                  <a:srgbClr val="68686C"/>
                </a:solidFill>
                <a:latin typeface="Microsoft YaHei"/>
                <a:cs typeface="Microsoft YaHei"/>
              </a:rPr>
              <a:t>所有企業交易應在透明的狀態下完成，幷應在參與者的帳目和記錄上正確反映。應實施監控和執行程序，以確保遵守反腐敗法律。</a:t>
            </a:r>
            <a:endParaRPr sz="1800">
              <a:latin typeface="Microsoft YaHei"/>
              <a:cs typeface="Microsoft YaHei"/>
            </a:endParaRPr>
          </a:p>
        </p:txBody>
      </p:sp>
      <p:grpSp>
        <p:nvGrpSpPr>
          <p:cNvPr id="5" name="object 5"/>
          <p:cNvGrpSpPr/>
          <p:nvPr/>
        </p:nvGrpSpPr>
        <p:grpSpPr>
          <a:xfrm>
            <a:off x="6888099" y="476630"/>
            <a:ext cx="3515995" cy="5584190"/>
            <a:chOff x="5364098" y="476630"/>
            <a:chExt cx="3515995" cy="5584190"/>
          </a:xfrm>
        </p:grpSpPr>
        <p:pic>
          <p:nvPicPr>
            <p:cNvPr id="6" name="object 6"/>
            <p:cNvPicPr/>
            <p:nvPr/>
          </p:nvPicPr>
          <p:blipFill>
            <a:blip r:embed="rId2" cstate="print"/>
            <a:stretch>
              <a:fillRect/>
            </a:stretch>
          </p:blipFill>
          <p:spPr>
            <a:xfrm>
              <a:off x="6660260" y="476630"/>
              <a:ext cx="1308862" cy="1308862"/>
            </a:xfrm>
            <a:prstGeom prst="rect">
              <a:avLst/>
            </a:prstGeom>
          </p:spPr>
        </p:pic>
        <p:pic>
          <p:nvPicPr>
            <p:cNvPr id="7" name="object 7"/>
            <p:cNvPicPr/>
            <p:nvPr/>
          </p:nvPicPr>
          <p:blipFill>
            <a:blip r:embed="rId3" cstate="print"/>
            <a:stretch>
              <a:fillRect/>
            </a:stretch>
          </p:blipFill>
          <p:spPr>
            <a:xfrm>
              <a:off x="5364098" y="3716718"/>
              <a:ext cx="3515487" cy="2343658"/>
            </a:xfrm>
            <a:prstGeom prst="rect">
              <a:avLst/>
            </a:prstGeom>
          </p:spPr>
        </p:pic>
      </p:grpSp>
      <p:sp>
        <p:nvSpPr>
          <p:cNvPr id="8" name="object 8"/>
          <p:cNvSpPr txBox="1"/>
          <p:nvPr/>
        </p:nvSpPr>
        <p:spPr>
          <a:xfrm>
            <a:off x="1800137" y="4437113"/>
            <a:ext cx="4911725" cy="1121076"/>
          </a:xfrm>
          <a:prstGeom prst="rect">
            <a:avLst/>
          </a:prstGeom>
          <a:solidFill>
            <a:srgbClr val="F1F1F1"/>
          </a:solidFill>
          <a:ln w="6350">
            <a:solidFill>
              <a:srgbClr val="808080"/>
            </a:solidFill>
          </a:ln>
        </p:spPr>
        <p:txBody>
          <a:bodyPr vert="horz" wrap="square" lIns="0" tIns="12065" rIns="0" bIns="0" rtlCol="0">
            <a:spAutoFit/>
          </a:bodyPr>
          <a:lstStyle/>
          <a:p>
            <a:pPr marL="91440" marR="145415" algn="just">
              <a:lnSpc>
                <a:spcPct val="114599"/>
              </a:lnSpc>
              <a:spcBef>
                <a:spcPts val="95"/>
              </a:spcBef>
            </a:pPr>
            <a:r>
              <a:rPr sz="1600" b="1" spc="-25" dirty="0">
                <a:solidFill>
                  <a:srgbClr val="006FC0"/>
                </a:solidFill>
                <a:latin typeface="微軟正黑體"/>
                <a:cs typeface="微軟正黑體"/>
              </a:rPr>
              <a:t>不得對利害關係人（包括：主管機</a:t>
            </a:r>
            <a:r>
              <a:rPr sz="1600" b="1" spc="-10" dirty="0">
                <a:solidFill>
                  <a:srgbClr val="006FC0"/>
                </a:solidFill>
                <a:latin typeface="微軟正黑體"/>
                <a:cs typeface="微軟正黑體"/>
              </a:rPr>
              <a:t>關</a:t>
            </a:r>
            <a:r>
              <a:rPr sz="1600" b="1" spc="-25" dirty="0">
                <a:solidFill>
                  <a:srgbClr val="006FC0"/>
                </a:solidFill>
                <a:latin typeface="微軟正黑體"/>
                <a:cs typeface="微軟正黑體"/>
              </a:rPr>
              <a:t>與官</a:t>
            </a:r>
            <a:r>
              <a:rPr sz="1600" b="1" spc="-10" dirty="0">
                <a:solidFill>
                  <a:srgbClr val="006FC0"/>
                </a:solidFill>
                <a:latin typeface="微軟正黑體"/>
                <a:cs typeface="微軟正黑體"/>
              </a:rPr>
              <a:t>員</a:t>
            </a:r>
            <a:r>
              <a:rPr sz="1600" b="1" spc="-25" dirty="0">
                <a:solidFill>
                  <a:srgbClr val="006FC0"/>
                </a:solidFill>
                <a:latin typeface="微軟正黑體"/>
                <a:cs typeface="微軟正黑體"/>
              </a:rPr>
              <a:t>或業</a:t>
            </a:r>
            <a:r>
              <a:rPr sz="1600" b="1" spc="-10" dirty="0">
                <a:solidFill>
                  <a:srgbClr val="006FC0"/>
                </a:solidFill>
                <a:latin typeface="微軟正黑體"/>
                <a:cs typeface="微軟正黑體"/>
              </a:rPr>
              <a:t>務</a:t>
            </a:r>
            <a:r>
              <a:rPr sz="1600" b="1" spc="-50" dirty="0">
                <a:solidFill>
                  <a:srgbClr val="006FC0"/>
                </a:solidFill>
                <a:latin typeface="微軟正黑體"/>
                <a:cs typeface="微軟正黑體"/>
              </a:rPr>
              <a:t>相</a:t>
            </a:r>
            <a:r>
              <a:rPr sz="1600" b="1" spc="-25" dirty="0">
                <a:solidFill>
                  <a:srgbClr val="006FC0"/>
                </a:solidFill>
                <a:latin typeface="微軟正黑體"/>
                <a:cs typeface="微軟正黑體"/>
              </a:rPr>
              <a:t>關之協力廠商）主動或被動，直接</a:t>
            </a:r>
            <a:r>
              <a:rPr sz="1600" b="1" spc="-10" dirty="0">
                <a:solidFill>
                  <a:srgbClr val="006FC0"/>
                </a:solidFill>
                <a:latin typeface="微軟正黑體"/>
                <a:cs typeface="微軟正黑體"/>
              </a:rPr>
              <a:t>或</a:t>
            </a:r>
            <a:r>
              <a:rPr sz="1600" b="1" spc="-25" dirty="0">
                <a:solidFill>
                  <a:srgbClr val="006FC0"/>
                </a:solidFill>
                <a:latin typeface="微軟正黑體"/>
                <a:cs typeface="微軟正黑體"/>
              </a:rPr>
              <a:t>間接</a:t>
            </a:r>
            <a:r>
              <a:rPr sz="1600" b="1" spc="-10" dirty="0">
                <a:solidFill>
                  <a:srgbClr val="006FC0"/>
                </a:solidFill>
                <a:latin typeface="微軟正黑體"/>
                <a:cs typeface="微軟正黑體"/>
              </a:rPr>
              <a:t>索</a:t>
            </a:r>
            <a:r>
              <a:rPr sz="1600" b="1" spc="-25" dirty="0">
                <a:solidFill>
                  <a:srgbClr val="006FC0"/>
                </a:solidFill>
                <a:latin typeface="微軟正黑體"/>
                <a:cs typeface="微軟正黑體"/>
              </a:rPr>
              <a:t>取或</a:t>
            </a:r>
            <a:r>
              <a:rPr sz="1600" b="1" spc="-30" dirty="0">
                <a:solidFill>
                  <a:srgbClr val="006FC0"/>
                </a:solidFill>
                <a:latin typeface="微軟正黑體"/>
                <a:cs typeface="微軟正黑體"/>
              </a:rPr>
              <a:t>接受任何現金、禮卷、支票、股票、禮</a:t>
            </a:r>
            <a:r>
              <a:rPr sz="1600" b="1" spc="-20" dirty="0">
                <a:solidFill>
                  <a:srgbClr val="006FC0"/>
                </a:solidFill>
                <a:latin typeface="微軟正黑體"/>
                <a:cs typeface="微軟正黑體"/>
              </a:rPr>
              <a:t>品</a:t>
            </a:r>
            <a:r>
              <a:rPr sz="1600" b="1" spc="-30" dirty="0">
                <a:solidFill>
                  <a:srgbClr val="006FC0"/>
                </a:solidFill>
                <a:latin typeface="微軟正黑體"/>
                <a:cs typeface="微軟正黑體"/>
              </a:rPr>
              <a:t>或任</a:t>
            </a:r>
            <a:r>
              <a:rPr sz="1600" b="1" spc="-20" dirty="0">
                <a:solidFill>
                  <a:srgbClr val="006FC0"/>
                </a:solidFill>
                <a:latin typeface="微軟正黑體"/>
                <a:cs typeface="微軟正黑體"/>
              </a:rPr>
              <a:t>何</a:t>
            </a:r>
            <a:r>
              <a:rPr sz="1600" b="1" spc="-30" dirty="0">
                <a:solidFill>
                  <a:srgbClr val="006FC0"/>
                </a:solidFill>
                <a:latin typeface="微軟正黑體"/>
                <a:cs typeface="微軟正黑體"/>
              </a:rPr>
              <a:t>有價</a:t>
            </a:r>
            <a:r>
              <a:rPr sz="1600" b="1" spc="-35" dirty="0">
                <a:solidFill>
                  <a:srgbClr val="006FC0"/>
                </a:solidFill>
                <a:latin typeface="微軟正黑體"/>
                <a:cs typeface="微軟正黑體"/>
              </a:rPr>
              <a:t>值之</a:t>
            </a:r>
            <a:r>
              <a:rPr sz="1600" b="1" spc="-25" dirty="0">
                <a:solidFill>
                  <a:srgbClr val="006FC0"/>
                </a:solidFill>
                <a:latin typeface="微軟正黑體"/>
                <a:cs typeface="微軟正黑體"/>
              </a:rPr>
              <a:t>回扣、贈與及特殊待遇等</a:t>
            </a:r>
            <a:r>
              <a:rPr sz="1600" b="1" spc="-50" dirty="0">
                <a:solidFill>
                  <a:srgbClr val="006FC0"/>
                </a:solidFill>
                <a:latin typeface="微軟正黑體"/>
                <a:cs typeface="微軟正黑體"/>
              </a:rPr>
              <a:t>。</a:t>
            </a:r>
            <a:endParaRPr sz="1600">
              <a:latin typeface="微軟正黑體"/>
              <a:cs typeface="微軟正黑體"/>
            </a:endParaRPr>
          </a:p>
        </p:txBody>
      </p:sp>
      <p:sp>
        <p:nvSpPr>
          <p:cNvPr id="9" name="object 9"/>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10" name="object 10"/>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11" name="object 11"/>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69</a:t>
            </a:fld>
            <a:endParaRPr spc="-25" dirty="0"/>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3402143-EC36-DAED-733D-DB05B4F3B743}"/>
              </a:ext>
            </a:extLst>
          </p:cNvPr>
          <p:cNvPicPr>
            <a:picLocks noChangeAspect="1"/>
          </p:cNvPicPr>
          <p:nvPr/>
        </p:nvPicPr>
        <p:blipFill>
          <a:blip r:embed="rId3"/>
          <a:stretch>
            <a:fillRect/>
          </a:stretch>
        </p:blipFill>
        <p:spPr>
          <a:xfrm>
            <a:off x="0" y="763338"/>
            <a:ext cx="12192000" cy="5571399"/>
          </a:xfrm>
          <a:prstGeom prst="rect">
            <a:avLst/>
          </a:prstGeom>
        </p:spPr>
      </p:pic>
      <p:sp>
        <p:nvSpPr>
          <p:cNvPr id="4" name="標題 3"/>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r>
              <a:rPr lang="en-US" altLang="zh-TW" dirty="0">
                <a:latin typeface="微軟正黑體" panose="020B0604030504040204" pitchFamily="34" charset="-120"/>
                <a:ea typeface="微軟正黑體" panose="020B0604030504040204" pitchFamily="34" charset="-120"/>
              </a:rPr>
              <a:t>RBA</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Members / RBA</a:t>
            </a:r>
            <a:r>
              <a:rPr lang="zh-TW" altLang="en-US" dirty="0">
                <a:latin typeface="微軟正黑體" panose="020B0604030504040204" pitchFamily="34" charset="-120"/>
                <a:ea typeface="微軟正黑體" panose="020B0604030504040204" pitchFamily="34" charset="-120"/>
              </a:rPr>
              <a:t>會員</a:t>
            </a:r>
          </a:p>
        </p:txBody>
      </p:sp>
      <p:sp>
        <p:nvSpPr>
          <p:cNvPr id="8" name="文字方塊 7"/>
          <p:cNvSpPr txBox="1"/>
          <p:nvPr/>
        </p:nvSpPr>
        <p:spPr>
          <a:xfrm>
            <a:off x="-10286" y="6221577"/>
            <a:ext cx="10241280" cy="300666"/>
          </a:xfrm>
          <a:prstGeom prst="rect">
            <a:avLst/>
          </a:prstGeom>
          <a:noFill/>
          <a:ln>
            <a:noFill/>
          </a:ln>
        </p:spPr>
        <p:txBody>
          <a:bodyPr wrap="square" lIns="84396" tIns="42199" rIns="84396" bIns="42199" rtlCol="0">
            <a:spAutoFit/>
          </a:bodyPr>
          <a:lstStyle/>
          <a:p>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[NOTE] RBA Members (</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會員</a:t>
            </a:r>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)=&gt;</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截至</a:t>
            </a:r>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2023/01/05:</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a:t>
            </a:r>
            <a:r>
              <a:rPr lang="zh-TW" altLang="en-US"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總計有</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a:t>
            </a:r>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215</a:t>
            </a:r>
            <a:r>
              <a:rPr lang="zh-TW" altLang="en-US"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會員公司</a:t>
            </a:r>
            <a:r>
              <a:rPr lang="en-US" altLang="zh-TW"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較</a:t>
            </a:r>
            <a:r>
              <a:rPr lang="en-US" altLang="zh-TW"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2022/6/20 </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增加</a:t>
            </a:r>
            <a:r>
              <a:rPr lang="en-US" altLang="zh-TW" sz="14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 17</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家，減少 </a:t>
            </a:r>
            <a:r>
              <a:rPr lang="en-US" altLang="zh-TW" sz="14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6</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家</a:t>
            </a:r>
            <a:r>
              <a:rPr lang="en-US" altLang="zh-TW"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a:t>
            </a:r>
            <a:endParaRPr lang="zh-TW" altLang="en-US"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endParaRPr>
          </a:p>
        </p:txBody>
      </p:sp>
      <p:sp>
        <p:nvSpPr>
          <p:cNvPr id="7" name="文字方塊 6">
            <a:hlinkClick r:id="rId4"/>
          </p:cNvPr>
          <p:cNvSpPr txBox="1"/>
          <p:nvPr/>
        </p:nvSpPr>
        <p:spPr>
          <a:xfrm>
            <a:off x="6276736" y="6508733"/>
            <a:ext cx="3522118" cy="246221"/>
          </a:xfrm>
          <a:prstGeom prst="rect">
            <a:avLst/>
          </a:prstGeom>
          <a:noFill/>
        </p:spPr>
        <p:txBody>
          <a:bodyPr wrap="none" rtlCol="0">
            <a:spAutoFit/>
          </a:bodyPr>
          <a:lstStyle/>
          <a:p>
            <a:pPr algn="l"/>
            <a:r>
              <a:rPr lang="en-US" altLang="zh-TW" sz="1000" b="1" dirty="0">
                <a:latin typeface="Century Gothic" panose="020B0502020202020204" pitchFamily="34" charset="0"/>
              </a:rPr>
              <a:t>http://www.responsiblebusiness.org/about/members/</a:t>
            </a:r>
            <a:endParaRPr lang="zh-TW" altLang="en-US" sz="1000" b="1" dirty="0">
              <a:latin typeface="Century Gothic" panose="020B0502020202020204" pitchFamily="34" charset="0"/>
            </a:endParaRPr>
          </a:p>
        </p:txBody>
      </p:sp>
      <p:pic>
        <p:nvPicPr>
          <p:cNvPr id="1026" name="Picture 2" descr="new-icon-yellow-flag-250x126 - Trividia Health Australia">
            <a:extLst>
              <a:ext uri="{FF2B5EF4-FFF2-40B4-BE49-F238E27FC236}">
                <a16:creationId xmlns:a16="http://schemas.microsoft.com/office/drawing/2014/main" id="{32A514C6-C4A2-4B23-AC2F-91B386DAB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791" y="-72389"/>
            <a:ext cx="1673236" cy="84331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FE03CB66-ECAA-4E60-87F2-A30B8A6D141F}"/>
              </a:ext>
            </a:extLst>
          </p:cNvPr>
          <p:cNvSpPr txBox="1"/>
          <p:nvPr/>
        </p:nvSpPr>
        <p:spPr>
          <a:xfrm>
            <a:off x="7588203" y="349267"/>
            <a:ext cx="1143262" cy="276999"/>
          </a:xfrm>
          <a:prstGeom prst="rect">
            <a:avLst/>
          </a:prstGeom>
          <a:noFill/>
        </p:spPr>
        <p:txBody>
          <a:bodyPr wrap="none" rtlCol="0">
            <a:spAutoFit/>
          </a:bodyPr>
          <a:lstStyle/>
          <a:p>
            <a:r>
              <a:rPr lang="en-US" altLang="zh-TW" sz="1200" b="1" dirty="0">
                <a:solidFill>
                  <a:schemeClr val="bg1"/>
                </a:solidFill>
                <a:latin typeface="Tahoma" panose="020B0604030504040204" pitchFamily="34" charset="0"/>
                <a:ea typeface="Tahoma" panose="020B0604030504040204" pitchFamily="34" charset="0"/>
                <a:cs typeface="Tahoma" panose="020B0604030504040204" pitchFamily="34" charset="0"/>
              </a:rPr>
              <a:t>2023/01/05</a:t>
            </a:r>
            <a:endParaRPr lang="zh-TW" altLang="en-US" sz="1200" b="1" dirty="0">
              <a:solidFill>
                <a:schemeClr val="bg1"/>
              </a:solidFill>
              <a:latin typeface="Tahoma" panose="020B0604030504040204" pitchFamily="34" charset="0"/>
              <a:cs typeface="Tahoma" panose="020B0604030504040204" pitchFamily="34" charset="0"/>
            </a:endParaRPr>
          </a:p>
        </p:txBody>
      </p:sp>
      <p:sp>
        <p:nvSpPr>
          <p:cNvPr id="11" name="文字方塊 10">
            <a:extLst>
              <a:ext uri="{FF2B5EF4-FFF2-40B4-BE49-F238E27FC236}">
                <a16:creationId xmlns:a16="http://schemas.microsoft.com/office/drawing/2014/main" id="{FD175DF0-0644-4CBD-A907-099AEC3F8E38}"/>
              </a:ext>
            </a:extLst>
          </p:cNvPr>
          <p:cNvSpPr txBox="1"/>
          <p:nvPr/>
        </p:nvSpPr>
        <p:spPr>
          <a:xfrm>
            <a:off x="9287497" y="5643493"/>
            <a:ext cx="2868460" cy="707886"/>
          </a:xfrm>
          <a:prstGeom prst="rect">
            <a:avLst/>
          </a:prstGeom>
          <a:noFill/>
        </p:spPr>
        <p:txBody>
          <a:bodyPr wrap="square">
            <a:spAutoFit/>
          </a:bodyPr>
          <a:lstStyle/>
          <a:p>
            <a:pPr marL="171446" indent="-171446">
              <a:buClr>
                <a:srgbClr val="FF0000"/>
              </a:buClr>
              <a:buFont typeface="Wingdings" panose="05000000000000000000" pitchFamily="2" charset="2"/>
              <a:buChar char="u"/>
            </a:pPr>
            <a:r>
              <a:rPr lang="en-US" altLang="zh-TW" sz="1000" b="1" dirty="0">
                <a:solidFill>
                  <a:schemeClr val="bg2">
                    <a:lumMod val="50000"/>
                  </a:schemeClr>
                </a:solidFill>
                <a:latin typeface="+mn-ea"/>
                <a:cs typeface="Times New Roman" panose="02020603050405020304" pitchFamily="18" charset="0"/>
              </a:rPr>
              <a:t>RBA </a:t>
            </a:r>
            <a:r>
              <a:rPr lang="zh-TW" altLang="zh-TW" sz="1000" b="1" dirty="0">
                <a:solidFill>
                  <a:schemeClr val="bg2">
                    <a:lumMod val="50000"/>
                  </a:schemeClr>
                </a:solidFill>
                <a:latin typeface="+mn-ea"/>
                <a:cs typeface="Times New Roman" panose="02020603050405020304" pitchFamily="18" charset="0"/>
              </a:rPr>
              <a:t>的會員不僅限於電子行業，汽車產業</a:t>
            </a:r>
            <a:r>
              <a:rPr lang="en-US" altLang="zh-TW" sz="1000" b="1" dirty="0">
                <a:solidFill>
                  <a:schemeClr val="bg2">
                    <a:lumMod val="50000"/>
                  </a:schemeClr>
                </a:solidFill>
                <a:latin typeface="+mn-ea"/>
                <a:cs typeface="Times New Roman" panose="02020603050405020304" pitchFamily="18" charset="0"/>
              </a:rPr>
              <a:t> Bosch</a:t>
            </a:r>
            <a:r>
              <a:rPr lang="zh-TW" altLang="en-US"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Ford</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Volvo</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Tesla</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BMW</a:t>
            </a:r>
            <a:r>
              <a:rPr lang="zh-TW" altLang="zh-TW" sz="1000" b="1" dirty="0">
                <a:solidFill>
                  <a:schemeClr val="bg2">
                    <a:lumMod val="50000"/>
                  </a:schemeClr>
                </a:solidFill>
                <a:latin typeface="+mn-ea"/>
                <a:cs typeface="Times New Roman" panose="02020603050405020304" pitchFamily="18" charset="0"/>
              </a:rPr>
              <a:t>；通路商</a:t>
            </a:r>
            <a:r>
              <a:rPr lang="en-US" altLang="zh-TW" sz="1000" b="1" dirty="0">
                <a:solidFill>
                  <a:schemeClr val="bg2">
                    <a:lumMod val="50000"/>
                  </a:schemeClr>
                </a:solidFill>
                <a:latin typeface="+mn-ea"/>
                <a:cs typeface="Times New Roman" panose="02020603050405020304" pitchFamily="18" charset="0"/>
              </a:rPr>
              <a:t> Amazon</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Walmart </a:t>
            </a:r>
            <a:r>
              <a:rPr lang="zh-TW" altLang="zh-TW" sz="1000" b="1" dirty="0">
                <a:solidFill>
                  <a:schemeClr val="bg2">
                    <a:lumMod val="50000"/>
                  </a:schemeClr>
                </a:solidFill>
                <a:latin typeface="+mn-ea"/>
                <a:cs typeface="Times New Roman" panose="02020603050405020304" pitchFamily="18" charset="0"/>
              </a:rPr>
              <a:t>目前也都是會員之一，知名品牌</a:t>
            </a:r>
            <a:r>
              <a:rPr lang="en-US" altLang="zh-TW" sz="1000" b="1" dirty="0">
                <a:solidFill>
                  <a:schemeClr val="bg2">
                    <a:lumMod val="50000"/>
                  </a:schemeClr>
                </a:solidFill>
                <a:latin typeface="+mn-ea"/>
                <a:cs typeface="Times New Roman" panose="02020603050405020304" pitchFamily="18" charset="0"/>
              </a:rPr>
              <a:t> 3M, LOGO</a:t>
            </a:r>
            <a:r>
              <a:rPr lang="zh-TW" altLang="zh-TW" sz="1000" b="1" dirty="0">
                <a:solidFill>
                  <a:schemeClr val="bg2">
                    <a:lumMod val="50000"/>
                  </a:schemeClr>
                </a:solidFill>
                <a:latin typeface="+mn-ea"/>
                <a:cs typeface="Times New Roman" panose="02020603050405020304" pitchFamily="18" charset="0"/>
              </a:rPr>
              <a:t>也是會員</a:t>
            </a:r>
            <a:r>
              <a:rPr lang="zh-TW" altLang="en-US" sz="1000" b="1" dirty="0">
                <a:solidFill>
                  <a:srgbClr val="FF0000"/>
                </a:solidFill>
                <a:latin typeface="+mn-ea"/>
                <a:cs typeface="Times New Roman" panose="02020603050405020304" pitchFamily="18" charset="0"/>
              </a:rPr>
              <a:t>。</a:t>
            </a:r>
            <a:endParaRPr lang="zh-TW" altLang="en-US" sz="1000" b="1" dirty="0">
              <a:solidFill>
                <a:srgbClr val="FF0000"/>
              </a:solidFill>
              <a:latin typeface="+mn-ea"/>
            </a:endParaRPr>
          </a:p>
        </p:txBody>
      </p:sp>
      <p:grpSp>
        <p:nvGrpSpPr>
          <p:cNvPr id="2" name="群組 1">
            <a:extLst>
              <a:ext uri="{FF2B5EF4-FFF2-40B4-BE49-F238E27FC236}">
                <a16:creationId xmlns:a16="http://schemas.microsoft.com/office/drawing/2014/main" id="{0CFB9BE4-777A-4661-B57B-CEBC0AF67C30}"/>
              </a:ext>
            </a:extLst>
          </p:cNvPr>
          <p:cNvGrpSpPr/>
          <p:nvPr/>
        </p:nvGrpSpPr>
        <p:grpSpPr>
          <a:xfrm>
            <a:off x="8963128" y="168223"/>
            <a:ext cx="3067508" cy="1207886"/>
            <a:chOff x="6928759" y="157141"/>
            <a:chExt cx="2300631" cy="905915"/>
          </a:xfrm>
        </p:grpSpPr>
        <p:sp>
          <p:nvSpPr>
            <p:cNvPr id="10" name="語音泡泡: 圓角矩形 9">
              <a:extLst>
                <a:ext uri="{FF2B5EF4-FFF2-40B4-BE49-F238E27FC236}">
                  <a16:creationId xmlns:a16="http://schemas.microsoft.com/office/drawing/2014/main" id="{CF9B794D-7DE8-434F-975A-E0414B230A38}"/>
                </a:ext>
              </a:extLst>
            </p:cNvPr>
            <p:cNvSpPr/>
            <p:nvPr/>
          </p:nvSpPr>
          <p:spPr bwMode="auto">
            <a:xfrm>
              <a:off x="7567547" y="157141"/>
              <a:ext cx="1661843" cy="413121"/>
            </a:xfrm>
            <a:prstGeom prst="wedgeRoundRectCallout">
              <a:avLst>
                <a:gd name="adj1" fmla="val -83027"/>
                <a:gd name="adj2" fmla="val 9490"/>
                <a:gd name="adj3" fmla="val 16667"/>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zh-TW" altLang="en-US" sz="1600" b="1" dirty="0">
                  <a:solidFill>
                    <a:schemeClr val="bg1"/>
                  </a:solidFill>
                  <a:latin typeface="+mn-ea"/>
                </a:rPr>
                <a:t>年費至少</a:t>
              </a:r>
              <a:r>
                <a:rPr lang="en-US" altLang="zh-TW" sz="1000" b="1" dirty="0">
                  <a:solidFill>
                    <a:schemeClr val="bg1"/>
                  </a:solidFill>
                  <a:latin typeface="+mn-ea"/>
                </a:rPr>
                <a:t>Annual fee at least</a:t>
              </a:r>
              <a:endParaRPr lang="en-US" altLang="zh-TW" sz="1600" b="1" dirty="0">
                <a:solidFill>
                  <a:schemeClr val="bg1"/>
                </a:solidFill>
                <a:latin typeface="+mn-ea"/>
              </a:endParaRPr>
            </a:p>
            <a:p>
              <a:pPr algn="ctr" defTabSz="914377"/>
              <a:r>
                <a:rPr lang="en-US" altLang="zh-TW" sz="1600" b="1" dirty="0">
                  <a:solidFill>
                    <a:schemeClr val="bg1"/>
                  </a:solidFill>
                  <a:latin typeface="+mn-ea"/>
                </a:rPr>
                <a:t>US$</a:t>
              </a:r>
              <a:r>
                <a:rPr lang="en-US" altLang="zh-TW" sz="1600" b="1" dirty="0">
                  <a:solidFill>
                    <a:schemeClr val="bg1"/>
                  </a:solidFill>
                  <a:latin typeface="Arial Black" panose="020B0A04020102020204" pitchFamily="34" charset="0"/>
                </a:rPr>
                <a:t>35,000</a:t>
              </a:r>
              <a:endParaRPr lang="zh-TW" altLang="en-US" sz="1600" b="1" dirty="0">
                <a:solidFill>
                  <a:schemeClr val="bg1"/>
                </a:solidFill>
                <a:latin typeface="Arial Black" panose="020B0A04020102020204" pitchFamily="34" charset="0"/>
              </a:endParaRPr>
            </a:p>
          </p:txBody>
        </p:sp>
        <p:grpSp>
          <p:nvGrpSpPr>
            <p:cNvPr id="13" name="组合 97">
              <a:extLst>
                <a:ext uri="{FF2B5EF4-FFF2-40B4-BE49-F238E27FC236}">
                  <a16:creationId xmlns:a16="http://schemas.microsoft.com/office/drawing/2014/main" id="{49195861-8C36-41BA-9973-C961605F02A5}"/>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14" name="Freeform 52">
                <a:extLst>
                  <a:ext uri="{FF2B5EF4-FFF2-40B4-BE49-F238E27FC236}">
                    <a16:creationId xmlns:a16="http://schemas.microsoft.com/office/drawing/2014/main" id="{AF9076F4-FF83-4A5E-AF8F-ECEA30B14B74}"/>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5" name="Freeform 53">
                <a:extLst>
                  <a:ext uri="{FF2B5EF4-FFF2-40B4-BE49-F238E27FC236}">
                    <a16:creationId xmlns:a16="http://schemas.microsoft.com/office/drawing/2014/main" id="{3051FD39-7D9F-4D0E-B49F-A59A06DA4191}"/>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grpSp>
    </p:spTree>
    <p:extLst>
      <p:ext uri="{BB962C8B-B14F-4D97-AF65-F5344CB8AC3E}">
        <p14:creationId xmlns:p14="http://schemas.microsoft.com/office/powerpoint/2010/main" val="2684139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363092"/>
            <a:ext cx="2593340" cy="57404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3600" spc="-25" dirty="0">
                <a:latin typeface="Arial"/>
                <a:cs typeface="Arial"/>
              </a:rPr>
              <a:t>D2)</a:t>
            </a:r>
            <a:r>
              <a:rPr sz="3600" spc="-15" dirty="0"/>
              <a:t>信息公開</a:t>
            </a:r>
            <a:endParaRPr sz="3600">
              <a:latin typeface="Arial"/>
              <a:cs typeface="Arial"/>
            </a:endParaRPr>
          </a:p>
        </p:txBody>
      </p:sp>
      <p:sp>
        <p:nvSpPr>
          <p:cNvPr id="3" name="object 3"/>
          <p:cNvSpPr/>
          <p:nvPr/>
        </p:nvSpPr>
        <p:spPr>
          <a:xfrm>
            <a:off x="1928875" y="1133475"/>
            <a:ext cx="8430260" cy="1283970"/>
          </a:xfrm>
          <a:custGeom>
            <a:avLst/>
            <a:gdLst/>
            <a:ahLst/>
            <a:cxnLst/>
            <a:rect l="l" t="t" r="r" b="b"/>
            <a:pathLst>
              <a:path w="8430260" h="1283970">
                <a:moveTo>
                  <a:pt x="8215757" y="0"/>
                </a:moveTo>
                <a:lnTo>
                  <a:pt x="213969" y="0"/>
                </a:lnTo>
                <a:lnTo>
                  <a:pt x="164907" y="5655"/>
                </a:lnTo>
                <a:lnTo>
                  <a:pt x="119870" y="21764"/>
                </a:lnTo>
                <a:lnTo>
                  <a:pt x="80141" y="47036"/>
                </a:lnTo>
                <a:lnTo>
                  <a:pt x="47006" y="80184"/>
                </a:lnTo>
                <a:lnTo>
                  <a:pt x="21747" y="119918"/>
                </a:lnTo>
                <a:lnTo>
                  <a:pt x="5651" y="164951"/>
                </a:lnTo>
                <a:lnTo>
                  <a:pt x="0" y="213995"/>
                </a:lnTo>
                <a:lnTo>
                  <a:pt x="0" y="1069848"/>
                </a:lnTo>
                <a:lnTo>
                  <a:pt x="5651" y="1118931"/>
                </a:lnTo>
                <a:lnTo>
                  <a:pt x="21747" y="1163979"/>
                </a:lnTo>
                <a:lnTo>
                  <a:pt x="47006" y="1203712"/>
                </a:lnTo>
                <a:lnTo>
                  <a:pt x="80141" y="1236846"/>
                </a:lnTo>
                <a:lnTo>
                  <a:pt x="119870" y="1262101"/>
                </a:lnTo>
                <a:lnTo>
                  <a:pt x="164907" y="1278193"/>
                </a:lnTo>
                <a:lnTo>
                  <a:pt x="213969" y="1283842"/>
                </a:lnTo>
                <a:lnTo>
                  <a:pt x="8215757" y="1283842"/>
                </a:lnTo>
                <a:lnTo>
                  <a:pt x="8264800" y="1278193"/>
                </a:lnTo>
                <a:lnTo>
                  <a:pt x="8309833" y="1262101"/>
                </a:lnTo>
                <a:lnTo>
                  <a:pt x="8349567" y="1236846"/>
                </a:lnTo>
                <a:lnTo>
                  <a:pt x="8382715" y="1203712"/>
                </a:lnTo>
                <a:lnTo>
                  <a:pt x="8407987" y="1163979"/>
                </a:lnTo>
                <a:lnTo>
                  <a:pt x="8424096" y="1118931"/>
                </a:lnTo>
                <a:lnTo>
                  <a:pt x="8429752" y="1069848"/>
                </a:lnTo>
                <a:lnTo>
                  <a:pt x="8429752" y="213995"/>
                </a:lnTo>
                <a:lnTo>
                  <a:pt x="8424096" y="164951"/>
                </a:lnTo>
                <a:lnTo>
                  <a:pt x="8407987" y="119918"/>
                </a:lnTo>
                <a:lnTo>
                  <a:pt x="8382715" y="80184"/>
                </a:lnTo>
                <a:lnTo>
                  <a:pt x="8349567" y="47036"/>
                </a:lnTo>
                <a:lnTo>
                  <a:pt x="8309833" y="21764"/>
                </a:lnTo>
                <a:lnTo>
                  <a:pt x="8264800" y="5655"/>
                </a:lnTo>
                <a:lnTo>
                  <a:pt x="8215757" y="0"/>
                </a:lnTo>
                <a:close/>
              </a:path>
            </a:pathLst>
          </a:custGeom>
          <a:solidFill>
            <a:srgbClr val="D5E2BA">
              <a:alpha val="49803"/>
            </a:srgbClr>
          </a:solidFill>
        </p:spPr>
        <p:txBody>
          <a:bodyPr wrap="square" lIns="0" tIns="0" rIns="0" bIns="0" rtlCol="0"/>
          <a:lstStyle/>
          <a:p>
            <a:endParaRPr/>
          </a:p>
        </p:txBody>
      </p:sp>
      <p:sp>
        <p:nvSpPr>
          <p:cNvPr id="4" name="object 4"/>
          <p:cNvSpPr txBox="1"/>
          <p:nvPr/>
        </p:nvSpPr>
        <p:spPr>
          <a:xfrm>
            <a:off x="2070303" y="1397890"/>
            <a:ext cx="8026400" cy="649473"/>
          </a:xfrm>
          <a:prstGeom prst="rect">
            <a:avLst/>
          </a:prstGeom>
        </p:spPr>
        <p:txBody>
          <a:bodyPr vert="horz" wrap="square" lIns="0" tIns="12700" rIns="0" bIns="0" rtlCol="0">
            <a:spAutoFit/>
          </a:bodyPr>
          <a:lstStyle/>
          <a:p>
            <a:pPr marL="12700" marR="5080">
              <a:lnSpc>
                <a:spcPct val="120000"/>
              </a:lnSpc>
              <a:spcBef>
                <a:spcPts val="100"/>
              </a:spcBef>
            </a:pPr>
            <a:r>
              <a:rPr sz="1800" b="1" spc="-5" dirty="0">
                <a:solidFill>
                  <a:srgbClr val="68686C"/>
                </a:solidFill>
                <a:latin typeface="Microsoft YaHei"/>
                <a:cs typeface="Microsoft YaHei"/>
              </a:rPr>
              <a:t>依照適用法規和主要的行業慣例公開有關商業活動、組織結構、財務狀況和績效</a:t>
            </a:r>
            <a:r>
              <a:rPr sz="1800" b="1" dirty="0">
                <a:solidFill>
                  <a:srgbClr val="68686C"/>
                </a:solidFill>
                <a:latin typeface="Microsoft YaHei"/>
                <a:cs typeface="Microsoft YaHei"/>
              </a:rPr>
              <a:t>的資訊。在</a:t>
            </a:r>
            <a:r>
              <a:rPr sz="1800" b="1" dirty="0">
                <a:solidFill>
                  <a:srgbClr val="FF6600"/>
                </a:solidFill>
                <a:latin typeface="Microsoft YaHei"/>
                <a:cs typeface="Microsoft YaHei"/>
              </a:rPr>
              <a:t>供應鏈中僞造記錄或對情況或操作進行虛假陳述都是不可接受的</a:t>
            </a:r>
            <a:r>
              <a:rPr sz="1800" b="1" spc="-50" dirty="0">
                <a:solidFill>
                  <a:srgbClr val="68686C"/>
                </a:solidFill>
                <a:latin typeface="Microsoft YaHei"/>
                <a:cs typeface="Microsoft YaHei"/>
              </a:rPr>
              <a:t>。</a:t>
            </a:r>
            <a:endParaRPr sz="1800">
              <a:latin typeface="Microsoft YaHei"/>
              <a:cs typeface="Microsoft YaHei"/>
            </a:endParaRPr>
          </a:p>
        </p:txBody>
      </p:sp>
      <p:pic>
        <p:nvPicPr>
          <p:cNvPr id="5" name="object 5"/>
          <p:cNvPicPr/>
          <p:nvPr/>
        </p:nvPicPr>
        <p:blipFill>
          <a:blip r:embed="rId2" cstate="print"/>
          <a:stretch>
            <a:fillRect/>
          </a:stretch>
        </p:blipFill>
        <p:spPr>
          <a:xfrm>
            <a:off x="2143226" y="2204859"/>
            <a:ext cx="8001000" cy="4076700"/>
          </a:xfrm>
          <a:prstGeom prst="rect">
            <a:avLst/>
          </a:prstGeom>
        </p:spPr>
      </p:pic>
      <p:sp>
        <p:nvSpPr>
          <p:cNvPr id="6" name="object 6"/>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7" name="object 7"/>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8" name="object 8"/>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70</a:t>
            </a:fld>
            <a:endParaRPr spc="-25" dirty="0"/>
          </a:p>
        </p:txBody>
      </p:sp>
    </p:spTree>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70304" y="2327860"/>
            <a:ext cx="5335905" cy="574675"/>
          </a:xfrm>
          <a:prstGeom prst="rect">
            <a:avLst/>
          </a:prstGeom>
        </p:spPr>
        <p:txBody>
          <a:bodyPr vert="horz" wrap="square" lIns="0" tIns="12700" rIns="0" bIns="0" rtlCol="0">
            <a:spAutoFit/>
          </a:bodyPr>
          <a:lstStyle/>
          <a:p>
            <a:pPr marL="12700">
              <a:spcBef>
                <a:spcPts val="100"/>
              </a:spcBef>
            </a:pPr>
            <a:r>
              <a:rPr sz="3600" dirty="0">
                <a:solidFill>
                  <a:srgbClr val="006FC0"/>
                </a:solidFill>
                <a:latin typeface="Arial"/>
                <a:cs typeface="Arial"/>
              </a:rPr>
              <a:t>D4)</a:t>
            </a:r>
            <a:r>
              <a:rPr sz="3600" spc="-15" dirty="0">
                <a:solidFill>
                  <a:srgbClr val="006FC0"/>
                </a:solidFill>
                <a:latin typeface="微軟正黑體"/>
                <a:cs typeface="微軟正黑體"/>
              </a:rPr>
              <a:t>公平交易、廣告和競爭</a:t>
            </a:r>
            <a:endParaRPr sz="3600">
              <a:latin typeface="微軟正黑體"/>
              <a:cs typeface="微軟正黑體"/>
            </a:endParaRPr>
          </a:p>
        </p:txBody>
      </p:sp>
      <p:sp>
        <p:nvSpPr>
          <p:cNvPr id="3" name="object 3"/>
          <p:cNvSpPr/>
          <p:nvPr/>
        </p:nvSpPr>
        <p:spPr>
          <a:xfrm>
            <a:off x="1919528" y="1268730"/>
            <a:ext cx="8430260" cy="970280"/>
          </a:xfrm>
          <a:custGeom>
            <a:avLst/>
            <a:gdLst/>
            <a:ahLst/>
            <a:cxnLst/>
            <a:rect l="l" t="t" r="r" b="b"/>
            <a:pathLst>
              <a:path w="8430260" h="970280">
                <a:moveTo>
                  <a:pt x="8268030" y="0"/>
                </a:moveTo>
                <a:lnTo>
                  <a:pt x="161721" y="0"/>
                </a:lnTo>
                <a:lnTo>
                  <a:pt x="118733" y="5776"/>
                </a:lnTo>
                <a:lnTo>
                  <a:pt x="80102" y="22079"/>
                </a:lnTo>
                <a:lnTo>
                  <a:pt x="47371" y="47370"/>
                </a:lnTo>
                <a:lnTo>
                  <a:pt x="22082" y="80113"/>
                </a:lnTo>
                <a:lnTo>
                  <a:pt x="5777" y="118768"/>
                </a:lnTo>
                <a:lnTo>
                  <a:pt x="0" y="161798"/>
                </a:lnTo>
                <a:lnTo>
                  <a:pt x="0" y="808609"/>
                </a:lnTo>
                <a:lnTo>
                  <a:pt x="5777" y="851584"/>
                </a:lnTo>
                <a:lnTo>
                  <a:pt x="22082" y="890204"/>
                </a:lnTo>
                <a:lnTo>
                  <a:pt x="47371" y="922924"/>
                </a:lnTo>
                <a:lnTo>
                  <a:pt x="80102" y="948205"/>
                </a:lnTo>
                <a:lnTo>
                  <a:pt x="118733" y="964504"/>
                </a:lnTo>
                <a:lnTo>
                  <a:pt x="161721" y="970280"/>
                </a:lnTo>
                <a:lnTo>
                  <a:pt x="8268030" y="970280"/>
                </a:lnTo>
                <a:lnTo>
                  <a:pt x="8311006" y="964504"/>
                </a:lnTo>
                <a:lnTo>
                  <a:pt x="8349625" y="948205"/>
                </a:lnTo>
                <a:lnTo>
                  <a:pt x="8382346" y="922924"/>
                </a:lnTo>
                <a:lnTo>
                  <a:pt x="8407626" y="890204"/>
                </a:lnTo>
                <a:lnTo>
                  <a:pt x="8423925" y="851584"/>
                </a:lnTo>
                <a:lnTo>
                  <a:pt x="8429701" y="808609"/>
                </a:lnTo>
                <a:lnTo>
                  <a:pt x="8429701" y="161798"/>
                </a:lnTo>
                <a:lnTo>
                  <a:pt x="8423925" y="118768"/>
                </a:lnTo>
                <a:lnTo>
                  <a:pt x="8407626" y="80113"/>
                </a:lnTo>
                <a:lnTo>
                  <a:pt x="8382346" y="47371"/>
                </a:lnTo>
                <a:lnTo>
                  <a:pt x="8349625" y="22079"/>
                </a:lnTo>
                <a:lnTo>
                  <a:pt x="8311006" y="5776"/>
                </a:lnTo>
                <a:lnTo>
                  <a:pt x="8268030" y="0"/>
                </a:lnTo>
                <a:close/>
              </a:path>
            </a:pathLst>
          </a:custGeom>
          <a:solidFill>
            <a:srgbClr val="F5DBF0">
              <a:alpha val="49803"/>
            </a:srgbClr>
          </a:solidFill>
        </p:spPr>
        <p:txBody>
          <a:bodyPr wrap="square" lIns="0" tIns="0" rIns="0" bIns="0" rtlCol="0"/>
          <a:lstStyle/>
          <a:p>
            <a:endParaRPr/>
          </a:p>
        </p:txBody>
      </p:sp>
      <p:sp>
        <p:nvSpPr>
          <p:cNvPr id="4" name="object 4"/>
          <p:cNvSpPr txBox="1"/>
          <p:nvPr/>
        </p:nvSpPr>
        <p:spPr>
          <a:xfrm>
            <a:off x="2045614" y="1596390"/>
            <a:ext cx="8256270" cy="299720"/>
          </a:xfrm>
          <a:prstGeom prst="rect">
            <a:avLst/>
          </a:prstGeom>
        </p:spPr>
        <p:txBody>
          <a:bodyPr vert="horz" wrap="square" lIns="0" tIns="12700" rIns="0" bIns="0" rtlCol="0">
            <a:spAutoFit/>
          </a:bodyPr>
          <a:lstStyle/>
          <a:p>
            <a:pPr marL="12700">
              <a:spcBef>
                <a:spcPts val="100"/>
              </a:spcBef>
            </a:pPr>
            <a:r>
              <a:rPr sz="1800" b="1" dirty="0">
                <a:solidFill>
                  <a:srgbClr val="68686C"/>
                </a:solidFill>
                <a:latin typeface="Microsoft YaHei"/>
                <a:cs typeface="Microsoft YaHei"/>
              </a:rPr>
              <a:t>不存在【</a:t>
            </a:r>
            <a:r>
              <a:rPr sz="1800" b="1" dirty="0">
                <a:solidFill>
                  <a:srgbClr val="FF6600"/>
                </a:solidFill>
                <a:latin typeface="Microsoft YaHei"/>
                <a:cs typeface="Microsoft YaHei"/>
              </a:rPr>
              <a:t>遺失或未經授權的洩露知識産權</a:t>
            </a:r>
            <a:r>
              <a:rPr sz="1800" b="1" dirty="0">
                <a:solidFill>
                  <a:srgbClr val="68686C"/>
                </a:solidFill>
                <a:latin typeface="Microsoft YaHei"/>
                <a:cs typeface="Microsoft YaHei"/>
              </a:rPr>
              <a:t>（公司和公司的客戶或供應商）</a:t>
            </a:r>
            <a:r>
              <a:rPr sz="1800" b="1" spc="-15" dirty="0">
                <a:solidFill>
                  <a:srgbClr val="68686C"/>
                </a:solidFill>
                <a:latin typeface="Microsoft YaHei"/>
                <a:cs typeface="Microsoft YaHei"/>
              </a:rPr>
              <a:t>】風險。</a:t>
            </a:r>
            <a:endParaRPr sz="1800">
              <a:latin typeface="Microsoft YaHei"/>
              <a:cs typeface="Microsoft YaHei"/>
            </a:endParaRPr>
          </a:p>
        </p:txBody>
      </p:sp>
      <p:sp>
        <p:nvSpPr>
          <p:cNvPr id="5" name="object 5"/>
          <p:cNvSpPr txBox="1">
            <a:spLocks noGrp="1"/>
          </p:cNvSpPr>
          <p:nvPr>
            <p:ph type="title"/>
          </p:nvPr>
        </p:nvSpPr>
        <p:spPr>
          <a:xfrm>
            <a:off x="2213559" y="579246"/>
            <a:ext cx="2592070" cy="57404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3600" spc="-25" dirty="0">
                <a:latin typeface="Arial"/>
                <a:cs typeface="Arial"/>
              </a:rPr>
              <a:t>D3)</a:t>
            </a:r>
            <a:r>
              <a:rPr sz="3600" spc="-15" dirty="0"/>
              <a:t>知識產權</a:t>
            </a:r>
            <a:endParaRPr sz="3600">
              <a:latin typeface="Arial"/>
              <a:cs typeface="Arial"/>
            </a:endParaRPr>
          </a:p>
        </p:txBody>
      </p:sp>
      <p:sp>
        <p:nvSpPr>
          <p:cNvPr id="6" name="object 6"/>
          <p:cNvSpPr/>
          <p:nvPr/>
        </p:nvSpPr>
        <p:spPr>
          <a:xfrm>
            <a:off x="1919528" y="3068954"/>
            <a:ext cx="8430260" cy="1705610"/>
          </a:xfrm>
          <a:custGeom>
            <a:avLst/>
            <a:gdLst/>
            <a:ahLst/>
            <a:cxnLst/>
            <a:rect l="l" t="t" r="r" b="b"/>
            <a:pathLst>
              <a:path w="8430260" h="1705610">
                <a:moveTo>
                  <a:pt x="8145475" y="0"/>
                </a:moveTo>
                <a:lnTo>
                  <a:pt x="284276" y="0"/>
                </a:lnTo>
                <a:lnTo>
                  <a:pt x="238166" y="3720"/>
                </a:lnTo>
                <a:lnTo>
                  <a:pt x="194425" y="14490"/>
                </a:lnTo>
                <a:lnTo>
                  <a:pt x="153637" y="31725"/>
                </a:lnTo>
                <a:lnTo>
                  <a:pt x="116388" y="54839"/>
                </a:lnTo>
                <a:lnTo>
                  <a:pt x="83264" y="83248"/>
                </a:lnTo>
                <a:lnTo>
                  <a:pt x="54850" y="116366"/>
                </a:lnTo>
                <a:lnTo>
                  <a:pt x="31731" y="153608"/>
                </a:lnTo>
                <a:lnTo>
                  <a:pt x="14493" y="194389"/>
                </a:lnTo>
                <a:lnTo>
                  <a:pt x="3720" y="238123"/>
                </a:lnTo>
                <a:lnTo>
                  <a:pt x="0" y="284225"/>
                </a:lnTo>
                <a:lnTo>
                  <a:pt x="0" y="1421384"/>
                </a:lnTo>
                <a:lnTo>
                  <a:pt x="3720" y="1467486"/>
                </a:lnTo>
                <a:lnTo>
                  <a:pt x="14493" y="1511220"/>
                </a:lnTo>
                <a:lnTo>
                  <a:pt x="31731" y="1552001"/>
                </a:lnTo>
                <a:lnTo>
                  <a:pt x="54850" y="1589243"/>
                </a:lnTo>
                <a:lnTo>
                  <a:pt x="83264" y="1622361"/>
                </a:lnTo>
                <a:lnTo>
                  <a:pt x="116388" y="1650770"/>
                </a:lnTo>
                <a:lnTo>
                  <a:pt x="153637" y="1673884"/>
                </a:lnTo>
                <a:lnTo>
                  <a:pt x="194425" y="1691119"/>
                </a:lnTo>
                <a:lnTo>
                  <a:pt x="238166" y="1701889"/>
                </a:lnTo>
                <a:lnTo>
                  <a:pt x="284276" y="1705610"/>
                </a:lnTo>
                <a:lnTo>
                  <a:pt x="8145475" y="1705610"/>
                </a:lnTo>
                <a:lnTo>
                  <a:pt x="8191577" y="1701889"/>
                </a:lnTo>
                <a:lnTo>
                  <a:pt x="8235311" y="1691119"/>
                </a:lnTo>
                <a:lnTo>
                  <a:pt x="8276092" y="1673884"/>
                </a:lnTo>
                <a:lnTo>
                  <a:pt x="8313334" y="1650770"/>
                </a:lnTo>
                <a:lnTo>
                  <a:pt x="8346452" y="1622361"/>
                </a:lnTo>
                <a:lnTo>
                  <a:pt x="8374861" y="1589243"/>
                </a:lnTo>
                <a:lnTo>
                  <a:pt x="8397976" y="1552001"/>
                </a:lnTo>
                <a:lnTo>
                  <a:pt x="8415211" y="1511220"/>
                </a:lnTo>
                <a:lnTo>
                  <a:pt x="8425981" y="1467486"/>
                </a:lnTo>
                <a:lnTo>
                  <a:pt x="8429701" y="1421384"/>
                </a:lnTo>
                <a:lnTo>
                  <a:pt x="8429701" y="284225"/>
                </a:lnTo>
                <a:lnTo>
                  <a:pt x="8425981" y="238123"/>
                </a:lnTo>
                <a:lnTo>
                  <a:pt x="8415211" y="194389"/>
                </a:lnTo>
                <a:lnTo>
                  <a:pt x="8397976" y="153608"/>
                </a:lnTo>
                <a:lnTo>
                  <a:pt x="8374861" y="116366"/>
                </a:lnTo>
                <a:lnTo>
                  <a:pt x="8346452" y="83248"/>
                </a:lnTo>
                <a:lnTo>
                  <a:pt x="8313334" y="54839"/>
                </a:lnTo>
                <a:lnTo>
                  <a:pt x="8276092" y="31725"/>
                </a:lnTo>
                <a:lnTo>
                  <a:pt x="8235311" y="14490"/>
                </a:lnTo>
                <a:lnTo>
                  <a:pt x="8191577" y="3720"/>
                </a:lnTo>
                <a:lnTo>
                  <a:pt x="8145475" y="0"/>
                </a:lnTo>
                <a:close/>
              </a:path>
            </a:pathLst>
          </a:custGeom>
          <a:solidFill>
            <a:srgbClr val="D3DFEB">
              <a:alpha val="49803"/>
            </a:srgbClr>
          </a:solidFill>
        </p:spPr>
        <p:txBody>
          <a:bodyPr wrap="square" lIns="0" tIns="0" rIns="0" bIns="0" rtlCol="0"/>
          <a:lstStyle/>
          <a:p>
            <a:endParaRPr/>
          </a:p>
        </p:txBody>
      </p:sp>
      <p:sp>
        <p:nvSpPr>
          <p:cNvPr id="7" name="object 7"/>
          <p:cNvSpPr txBox="1"/>
          <p:nvPr/>
        </p:nvSpPr>
        <p:spPr>
          <a:xfrm>
            <a:off x="2081580" y="3379723"/>
            <a:ext cx="8255000" cy="1014730"/>
          </a:xfrm>
          <a:prstGeom prst="rect">
            <a:avLst/>
          </a:prstGeom>
        </p:spPr>
        <p:txBody>
          <a:bodyPr vert="horz" wrap="square" lIns="0" tIns="11430" rIns="0" bIns="0" rtlCol="0">
            <a:spAutoFit/>
          </a:bodyPr>
          <a:lstStyle/>
          <a:p>
            <a:pPr marL="12700" marR="5080">
              <a:lnSpc>
                <a:spcPct val="120300"/>
              </a:lnSpc>
              <a:spcBef>
                <a:spcPts val="90"/>
              </a:spcBef>
            </a:pPr>
            <a:r>
              <a:rPr sz="1800" b="1" spc="-5" dirty="0">
                <a:solidFill>
                  <a:srgbClr val="68686C"/>
                </a:solidFill>
                <a:latin typeface="Microsoft YaHei"/>
                <a:cs typeface="Microsoft YaHei"/>
              </a:rPr>
              <a:t>必須堅持公平交易、廣告和競爭的標準。參與者必須已制定保護客戶資訊的措施。</a:t>
            </a:r>
            <a:r>
              <a:rPr sz="1800" b="1" dirty="0">
                <a:solidFill>
                  <a:srgbClr val="FF6600"/>
                </a:solidFill>
                <a:latin typeface="Microsoft YaHei"/>
                <a:cs typeface="Microsoft YaHei"/>
              </a:rPr>
              <a:t>不得以不實之陳述或以不實廣告</a:t>
            </a:r>
            <a:r>
              <a:rPr sz="1800" b="1" dirty="0">
                <a:solidFill>
                  <a:srgbClr val="68686C"/>
                </a:solidFill>
                <a:latin typeface="Microsoft YaHei"/>
                <a:cs typeface="Microsoft YaHei"/>
              </a:rPr>
              <a:t>、</a:t>
            </a:r>
            <a:r>
              <a:rPr sz="1800" b="1" dirty="0">
                <a:solidFill>
                  <a:srgbClr val="FF6600"/>
                </a:solidFill>
                <a:latin typeface="Microsoft YaHei"/>
                <a:cs typeface="Microsoft YaHei"/>
              </a:rPr>
              <a:t>聯合壟斷或行賄等不公平方式</a:t>
            </a:r>
            <a:r>
              <a:rPr sz="1800" b="1" spc="-10" dirty="0">
                <a:solidFill>
                  <a:srgbClr val="68686C"/>
                </a:solidFill>
                <a:latin typeface="Microsoft YaHei"/>
                <a:cs typeface="Microsoft YaHei"/>
              </a:rPr>
              <a:t>，獲取競爭優勢</a:t>
            </a:r>
            <a:r>
              <a:rPr sz="1800" b="1" spc="-50" dirty="0">
                <a:solidFill>
                  <a:srgbClr val="68686C"/>
                </a:solidFill>
                <a:latin typeface="Microsoft YaHei"/>
                <a:cs typeface="Microsoft YaHei"/>
              </a:rPr>
              <a:t> </a:t>
            </a:r>
            <a:r>
              <a:rPr sz="1800" b="1" spc="-10" dirty="0">
                <a:solidFill>
                  <a:srgbClr val="68686C"/>
                </a:solidFill>
                <a:latin typeface="Microsoft YaHei"/>
                <a:cs typeface="Microsoft YaHei"/>
              </a:rPr>
              <a:t>或獲取不當利益。</a:t>
            </a:r>
            <a:endParaRPr sz="1800">
              <a:latin typeface="Microsoft YaHei"/>
              <a:cs typeface="Microsoft YaHei"/>
            </a:endParaRPr>
          </a:p>
        </p:txBody>
      </p:sp>
      <p:pic>
        <p:nvPicPr>
          <p:cNvPr id="8" name="object 8"/>
          <p:cNvPicPr/>
          <p:nvPr/>
        </p:nvPicPr>
        <p:blipFill>
          <a:blip r:embed="rId2" cstate="print"/>
          <a:stretch>
            <a:fillRect/>
          </a:stretch>
        </p:blipFill>
        <p:spPr>
          <a:xfrm>
            <a:off x="7327520" y="1753871"/>
            <a:ext cx="1800225" cy="1800225"/>
          </a:xfrm>
          <a:prstGeom prst="rect">
            <a:avLst/>
          </a:prstGeom>
        </p:spPr>
      </p:pic>
      <p:grpSp>
        <p:nvGrpSpPr>
          <p:cNvPr id="9" name="object 9"/>
          <p:cNvGrpSpPr/>
          <p:nvPr/>
        </p:nvGrpSpPr>
        <p:grpSpPr>
          <a:xfrm>
            <a:off x="4151758" y="337058"/>
            <a:ext cx="2644775" cy="5765800"/>
            <a:chOff x="2627757" y="337058"/>
            <a:chExt cx="2644775" cy="5765800"/>
          </a:xfrm>
        </p:grpSpPr>
        <p:pic>
          <p:nvPicPr>
            <p:cNvPr id="10" name="object 10"/>
            <p:cNvPicPr/>
            <p:nvPr/>
          </p:nvPicPr>
          <p:blipFill>
            <a:blip r:embed="rId3" cstate="print"/>
            <a:stretch>
              <a:fillRect/>
            </a:stretch>
          </p:blipFill>
          <p:spPr>
            <a:xfrm>
              <a:off x="2627757" y="4221086"/>
              <a:ext cx="2644647" cy="1881377"/>
            </a:xfrm>
            <a:prstGeom prst="rect">
              <a:avLst/>
            </a:prstGeom>
          </p:spPr>
        </p:pic>
        <p:pic>
          <p:nvPicPr>
            <p:cNvPr id="11" name="object 11"/>
            <p:cNvPicPr/>
            <p:nvPr/>
          </p:nvPicPr>
          <p:blipFill>
            <a:blip r:embed="rId4" cstate="print"/>
            <a:stretch>
              <a:fillRect/>
            </a:stretch>
          </p:blipFill>
          <p:spPr>
            <a:xfrm>
              <a:off x="3950081" y="337058"/>
              <a:ext cx="1085341" cy="1085342"/>
            </a:xfrm>
            <a:prstGeom prst="rect">
              <a:avLst/>
            </a:prstGeom>
          </p:spPr>
        </p:pic>
      </p:grpSp>
      <p:sp>
        <p:nvSpPr>
          <p:cNvPr id="12" name="object 12"/>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13" name="object 13"/>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14" name="object 14"/>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71</a:t>
            </a:fld>
            <a:endParaRPr spc="-25" dirty="0"/>
          </a:p>
        </p:txBody>
      </p:sp>
    </p:spTree>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1" y="333374"/>
            <a:ext cx="9138285" cy="6328410"/>
            <a:chOff x="0" y="333374"/>
            <a:chExt cx="9138285" cy="6328410"/>
          </a:xfrm>
        </p:grpSpPr>
        <p:pic>
          <p:nvPicPr>
            <p:cNvPr id="3" name="object 3"/>
            <p:cNvPicPr/>
            <p:nvPr/>
          </p:nvPicPr>
          <p:blipFill>
            <a:blip r:embed="rId2" cstate="print"/>
            <a:stretch>
              <a:fillRect/>
            </a:stretch>
          </p:blipFill>
          <p:spPr>
            <a:xfrm>
              <a:off x="0" y="333374"/>
              <a:ext cx="9138046" cy="6328170"/>
            </a:xfrm>
            <a:prstGeom prst="rect">
              <a:avLst/>
            </a:prstGeom>
          </p:spPr>
        </p:pic>
        <p:sp>
          <p:nvSpPr>
            <p:cNvPr id="4" name="object 4"/>
            <p:cNvSpPr/>
            <p:nvPr/>
          </p:nvSpPr>
          <p:spPr>
            <a:xfrm>
              <a:off x="1870297" y="3028187"/>
              <a:ext cx="3319779" cy="1345565"/>
            </a:xfrm>
            <a:custGeom>
              <a:avLst/>
              <a:gdLst/>
              <a:ahLst/>
              <a:cxnLst/>
              <a:rect l="l" t="t" r="r" b="b"/>
              <a:pathLst>
                <a:path w="3319779" h="1345564">
                  <a:moveTo>
                    <a:pt x="2338863" y="288416"/>
                  </a:moveTo>
                  <a:lnTo>
                    <a:pt x="2446686" y="690880"/>
                  </a:lnTo>
                  <a:lnTo>
                    <a:pt x="2559208" y="660781"/>
                  </a:lnTo>
                  <a:lnTo>
                    <a:pt x="2583662" y="653518"/>
                  </a:lnTo>
                  <a:lnTo>
                    <a:pt x="2623234" y="637706"/>
                  </a:lnTo>
                  <a:lnTo>
                    <a:pt x="2661856" y="610298"/>
                  </a:lnTo>
                  <a:lnTo>
                    <a:pt x="2686409" y="572555"/>
                  </a:lnTo>
                  <a:lnTo>
                    <a:pt x="2696747" y="534074"/>
                  </a:lnTo>
                  <a:lnTo>
                    <a:pt x="2699202" y="488471"/>
                  </a:lnTo>
                  <a:lnTo>
                    <a:pt x="2697035" y="463026"/>
                  </a:lnTo>
                  <a:lnTo>
                    <a:pt x="2685700" y="406908"/>
                  </a:lnTo>
                  <a:lnTo>
                    <a:pt x="2673582" y="368425"/>
                  </a:lnTo>
                  <a:lnTo>
                    <a:pt x="2642963" y="308556"/>
                  </a:lnTo>
                  <a:lnTo>
                    <a:pt x="2604722" y="270599"/>
                  </a:lnTo>
                  <a:lnTo>
                    <a:pt x="2563764" y="249695"/>
                  </a:lnTo>
                  <a:lnTo>
                    <a:pt x="2525186" y="244929"/>
                  </a:lnTo>
                  <a:lnTo>
                    <a:pt x="2503884" y="247030"/>
                  </a:lnTo>
                  <a:lnTo>
                    <a:pt x="2478653" y="251632"/>
                  </a:lnTo>
                  <a:lnTo>
                    <a:pt x="2449480" y="258699"/>
                  </a:lnTo>
                  <a:lnTo>
                    <a:pt x="2338863" y="288416"/>
                  </a:lnTo>
                  <a:close/>
                </a:path>
                <a:path w="3319779" h="1345564">
                  <a:moveTo>
                    <a:pt x="739806" y="704469"/>
                  </a:moveTo>
                  <a:lnTo>
                    <a:pt x="674385" y="735615"/>
                  </a:lnTo>
                  <a:lnTo>
                    <a:pt x="626014" y="789432"/>
                  </a:lnTo>
                  <a:lnTo>
                    <a:pt x="610657" y="825384"/>
                  </a:lnTo>
                  <a:lnTo>
                    <a:pt x="604218" y="868076"/>
                  </a:lnTo>
                  <a:lnTo>
                    <a:pt x="606708" y="917483"/>
                  </a:lnTo>
                  <a:lnTo>
                    <a:pt x="618140" y="973582"/>
                  </a:lnTo>
                  <a:lnTo>
                    <a:pt x="633428" y="1017823"/>
                  </a:lnTo>
                  <a:lnTo>
                    <a:pt x="653764" y="1055290"/>
                  </a:lnTo>
                  <a:lnTo>
                    <a:pt x="679148" y="1085971"/>
                  </a:lnTo>
                  <a:lnTo>
                    <a:pt x="709580" y="1109853"/>
                  </a:lnTo>
                  <a:lnTo>
                    <a:pt x="778351" y="1135554"/>
                  </a:lnTo>
                  <a:lnTo>
                    <a:pt x="814879" y="1136802"/>
                  </a:lnTo>
                  <a:lnTo>
                    <a:pt x="852836" y="1130300"/>
                  </a:lnTo>
                  <a:lnTo>
                    <a:pt x="889507" y="1116748"/>
                  </a:lnTo>
                  <a:lnTo>
                    <a:pt x="946848" y="1071739"/>
                  </a:lnTo>
                  <a:lnTo>
                    <a:pt x="981567" y="1003728"/>
                  </a:lnTo>
                  <a:lnTo>
                    <a:pt x="987710" y="963104"/>
                  </a:lnTo>
                  <a:lnTo>
                    <a:pt x="985948" y="918384"/>
                  </a:lnTo>
                  <a:lnTo>
                    <a:pt x="976280" y="869569"/>
                  </a:lnTo>
                  <a:lnTo>
                    <a:pt x="954706" y="810768"/>
                  </a:lnTo>
                  <a:lnTo>
                    <a:pt x="924464" y="763016"/>
                  </a:lnTo>
                  <a:lnTo>
                    <a:pt x="886253" y="727662"/>
                  </a:lnTo>
                  <a:lnTo>
                    <a:pt x="840898" y="705738"/>
                  </a:lnTo>
                  <a:lnTo>
                    <a:pt x="791162" y="697817"/>
                  </a:lnTo>
                  <a:lnTo>
                    <a:pt x="765692" y="699327"/>
                  </a:lnTo>
                  <a:lnTo>
                    <a:pt x="739806" y="704469"/>
                  </a:lnTo>
                  <a:close/>
                </a:path>
                <a:path w="3319779" h="1345564">
                  <a:moveTo>
                    <a:pt x="2785268" y="102108"/>
                  </a:moveTo>
                  <a:lnTo>
                    <a:pt x="3166268" y="0"/>
                  </a:lnTo>
                  <a:lnTo>
                    <a:pt x="3182905" y="62229"/>
                  </a:lnTo>
                  <a:lnTo>
                    <a:pt x="2871755" y="145541"/>
                  </a:lnTo>
                  <a:lnTo>
                    <a:pt x="2914935" y="306959"/>
                  </a:lnTo>
                  <a:lnTo>
                    <a:pt x="3206400" y="228853"/>
                  </a:lnTo>
                  <a:lnTo>
                    <a:pt x="3222910" y="290702"/>
                  </a:lnTo>
                  <a:lnTo>
                    <a:pt x="2931445" y="368808"/>
                  </a:lnTo>
                  <a:lnTo>
                    <a:pt x="2979578" y="548132"/>
                  </a:lnTo>
                  <a:lnTo>
                    <a:pt x="3303047" y="461390"/>
                  </a:lnTo>
                  <a:lnTo>
                    <a:pt x="3319684" y="523621"/>
                  </a:lnTo>
                  <a:lnTo>
                    <a:pt x="2926492" y="628904"/>
                  </a:lnTo>
                  <a:lnTo>
                    <a:pt x="2785268" y="102108"/>
                  </a:lnTo>
                  <a:close/>
                </a:path>
                <a:path w="3319779" h="1345564">
                  <a:moveTo>
                    <a:pt x="2252503" y="244856"/>
                  </a:moveTo>
                  <a:lnTo>
                    <a:pt x="2433986" y="196214"/>
                  </a:lnTo>
                  <a:lnTo>
                    <a:pt x="2488628" y="183641"/>
                  </a:lnTo>
                  <a:lnTo>
                    <a:pt x="2529744" y="178688"/>
                  </a:lnTo>
                  <a:lnTo>
                    <a:pt x="2553273" y="179097"/>
                  </a:lnTo>
                  <a:lnTo>
                    <a:pt x="2596949" y="187582"/>
                  </a:lnTo>
                  <a:lnTo>
                    <a:pt x="2641742" y="209282"/>
                  </a:lnTo>
                  <a:lnTo>
                    <a:pt x="2684986" y="245909"/>
                  </a:lnTo>
                  <a:lnTo>
                    <a:pt x="2720278" y="294967"/>
                  </a:lnTo>
                  <a:lnTo>
                    <a:pt x="2747381" y="354836"/>
                  </a:lnTo>
                  <a:lnTo>
                    <a:pt x="2764813" y="418131"/>
                  </a:lnTo>
                  <a:lnTo>
                    <a:pt x="2772052" y="473186"/>
                  </a:lnTo>
                  <a:lnTo>
                    <a:pt x="2772314" y="498856"/>
                  </a:lnTo>
                  <a:lnTo>
                    <a:pt x="2770788" y="523047"/>
                  </a:lnTo>
                  <a:lnTo>
                    <a:pt x="2763117" y="566239"/>
                  </a:lnTo>
                  <a:lnTo>
                    <a:pt x="2749611" y="602577"/>
                  </a:lnTo>
                  <a:lnTo>
                    <a:pt x="2721768" y="645922"/>
                  </a:lnTo>
                  <a:lnTo>
                    <a:pt x="2682370" y="679336"/>
                  </a:lnTo>
                  <a:lnTo>
                    <a:pt x="2647942" y="698152"/>
                  </a:lnTo>
                  <a:lnTo>
                    <a:pt x="2606794" y="714015"/>
                  </a:lnTo>
                  <a:lnTo>
                    <a:pt x="2393600" y="771779"/>
                  </a:lnTo>
                  <a:lnTo>
                    <a:pt x="2252503" y="244856"/>
                  </a:lnTo>
                  <a:close/>
                </a:path>
                <a:path w="3319779" h="1345564">
                  <a:moveTo>
                    <a:pt x="2059717" y="296545"/>
                  </a:moveTo>
                  <a:lnTo>
                    <a:pt x="2129440" y="277875"/>
                  </a:lnTo>
                  <a:lnTo>
                    <a:pt x="2270537" y="804672"/>
                  </a:lnTo>
                  <a:lnTo>
                    <a:pt x="2200941" y="823341"/>
                  </a:lnTo>
                  <a:lnTo>
                    <a:pt x="2059717" y="296545"/>
                  </a:lnTo>
                  <a:close/>
                </a:path>
                <a:path w="3319779" h="1345564">
                  <a:moveTo>
                    <a:pt x="1602517" y="418973"/>
                  </a:moveTo>
                  <a:lnTo>
                    <a:pt x="1957863" y="323850"/>
                  </a:lnTo>
                  <a:lnTo>
                    <a:pt x="1974500" y="385952"/>
                  </a:lnTo>
                  <a:lnTo>
                    <a:pt x="1688877" y="462534"/>
                  </a:lnTo>
                  <a:lnTo>
                    <a:pt x="1732565" y="625729"/>
                  </a:lnTo>
                  <a:lnTo>
                    <a:pt x="1979834" y="559435"/>
                  </a:lnTo>
                  <a:lnTo>
                    <a:pt x="1996471" y="621664"/>
                  </a:lnTo>
                  <a:lnTo>
                    <a:pt x="1749202" y="687832"/>
                  </a:lnTo>
                  <a:lnTo>
                    <a:pt x="1813337" y="927226"/>
                  </a:lnTo>
                  <a:lnTo>
                    <a:pt x="1743614" y="945895"/>
                  </a:lnTo>
                  <a:lnTo>
                    <a:pt x="1602517" y="418973"/>
                  </a:lnTo>
                  <a:close/>
                </a:path>
                <a:path w="3319779" h="1345564">
                  <a:moveTo>
                    <a:pt x="1066704" y="562610"/>
                  </a:moveTo>
                  <a:lnTo>
                    <a:pt x="1138205" y="543433"/>
                  </a:lnTo>
                  <a:lnTo>
                    <a:pt x="1525809" y="882904"/>
                  </a:lnTo>
                  <a:lnTo>
                    <a:pt x="1414938" y="469264"/>
                  </a:lnTo>
                  <a:lnTo>
                    <a:pt x="1481867" y="451358"/>
                  </a:lnTo>
                  <a:lnTo>
                    <a:pt x="1622964" y="978281"/>
                  </a:lnTo>
                  <a:lnTo>
                    <a:pt x="1551463" y="997331"/>
                  </a:lnTo>
                  <a:lnTo>
                    <a:pt x="1163859" y="657479"/>
                  </a:lnTo>
                  <a:lnTo>
                    <a:pt x="1274730" y="1071499"/>
                  </a:lnTo>
                  <a:lnTo>
                    <a:pt x="1207928" y="1089406"/>
                  </a:lnTo>
                  <a:lnTo>
                    <a:pt x="1066704" y="562610"/>
                  </a:lnTo>
                  <a:close/>
                </a:path>
                <a:path w="3319779" h="1345564">
                  <a:moveTo>
                    <a:pt x="189515" y="788035"/>
                  </a:moveTo>
                  <a:lnTo>
                    <a:pt x="228159" y="780337"/>
                  </a:lnTo>
                  <a:lnTo>
                    <a:pt x="265017" y="778557"/>
                  </a:lnTo>
                  <a:lnTo>
                    <a:pt x="300065" y="782659"/>
                  </a:lnTo>
                  <a:lnTo>
                    <a:pt x="364164" y="808134"/>
                  </a:lnTo>
                  <a:lnTo>
                    <a:pt x="416933" y="854668"/>
                  </a:lnTo>
                  <a:lnTo>
                    <a:pt x="438816" y="885698"/>
                  </a:lnTo>
                  <a:lnTo>
                    <a:pt x="374427" y="920242"/>
                  </a:lnTo>
                  <a:lnTo>
                    <a:pt x="357066" y="896189"/>
                  </a:lnTo>
                  <a:lnTo>
                    <a:pt x="338693" y="876601"/>
                  </a:lnTo>
                  <a:lnTo>
                    <a:pt x="319295" y="861466"/>
                  </a:lnTo>
                  <a:lnTo>
                    <a:pt x="298862" y="850773"/>
                  </a:lnTo>
                  <a:lnTo>
                    <a:pt x="277219" y="844246"/>
                  </a:lnTo>
                  <a:lnTo>
                    <a:pt x="254206" y="841613"/>
                  </a:lnTo>
                  <a:lnTo>
                    <a:pt x="229836" y="842861"/>
                  </a:lnTo>
                  <a:lnTo>
                    <a:pt x="175474" y="857646"/>
                  </a:lnTo>
                  <a:lnTo>
                    <a:pt x="128611" y="885840"/>
                  </a:lnTo>
                  <a:lnTo>
                    <a:pt x="95752" y="925222"/>
                  </a:lnTo>
                  <a:lnTo>
                    <a:pt x="77515" y="971982"/>
                  </a:lnTo>
                  <a:lnTo>
                    <a:pt x="73380" y="1024510"/>
                  </a:lnTo>
                  <a:lnTo>
                    <a:pt x="74945" y="1051004"/>
                  </a:lnTo>
                  <a:lnTo>
                    <a:pt x="84613" y="1103503"/>
                  </a:lnTo>
                  <a:lnTo>
                    <a:pt x="106330" y="1165129"/>
                  </a:lnTo>
                  <a:lnTo>
                    <a:pt x="135667" y="1215517"/>
                  </a:lnTo>
                  <a:lnTo>
                    <a:pt x="172354" y="1252664"/>
                  </a:lnTo>
                  <a:lnTo>
                    <a:pt x="216566" y="1274191"/>
                  </a:lnTo>
                  <a:lnTo>
                    <a:pt x="264588" y="1281239"/>
                  </a:lnTo>
                  <a:lnTo>
                    <a:pt x="288629" y="1279763"/>
                  </a:lnTo>
                  <a:lnTo>
                    <a:pt x="340332" y="1265330"/>
                  </a:lnTo>
                  <a:lnTo>
                    <a:pt x="385393" y="1235180"/>
                  </a:lnTo>
                  <a:lnTo>
                    <a:pt x="416476" y="1190722"/>
                  </a:lnTo>
                  <a:lnTo>
                    <a:pt x="430486" y="1133242"/>
                  </a:lnTo>
                  <a:lnTo>
                    <a:pt x="430942" y="1099693"/>
                  </a:lnTo>
                  <a:lnTo>
                    <a:pt x="505491" y="1098550"/>
                  </a:lnTo>
                  <a:lnTo>
                    <a:pt x="503110" y="1142486"/>
                  </a:lnTo>
                  <a:lnTo>
                    <a:pt x="495014" y="1182481"/>
                  </a:lnTo>
                  <a:lnTo>
                    <a:pt x="481202" y="1218547"/>
                  </a:lnTo>
                  <a:lnTo>
                    <a:pt x="436864" y="1278487"/>
                  </a:lnTo>
                  <a:lnTo>
                    <a:pt x="373237" y="1319686"/>
                  </a:lnTo>
                  <a:lnTo>
                    <a:pt x="334422" y="1333119"/>
                  </a:lnTo>
                  <a:lnTo>
                    <a:pt x="293250" y="1341836"/>
                  </a:lnTo>
                  <a:lnTo>
                    <a:pt x="254888" y="1345136"/>
                  </a:lnTo>
                  <a:lnTo>
                    <a:pt x="219336" y="1343030"/>
                  </a:lnTo>
                  <a:lnTo>
                    <a:pt x="156348" y="1322980"/>
                  </a:lnTo>
                  <a:lnTo>
                    <a:pt x="102334" y="1283686"/>
                  </a:lnTo>
                  <a:lnTo>
                    <a:pt x="57344" y="1226681"/>
                  </a:lnTo>
                  <a:lnTo>
                    <a:pt x="24475" y="1159728"/>
                  </a:lnTo>
                  <a:lnTo>
                    <a:pt x="12731" y="1123061"/>
                  </a:lnTo>
                  <a:lnTo>
                    <a:pt x="4067" y="1082698"/>
                  </a:lnTo>
                  <a:lnTo>
                    <a:pt x="0" y="1043908"/>
                  </a:lnTo>
                  <a:lnTo>
                    <a:pt x="551" y="1006689"/>
                  </a:lnTo>
                  <a:lnTo>
                    <a:pt x="15416" y="937585"/>
                  </a:lnTo>
                  <a:lnTo>
                    <a:pt x="47662" y="879101"/>
                  </a:lnTo>
                  <a:lnTo>
                    <a:pt x="96289" y="832165"/>
                  </a:lnTo>
                  <a:lnTo>
                    <a:pt x="155916" y="799157"/>
                  </a:lnTo>
                  <a:lnTo>
                    <a:pt x="189515" y="788035"/>
                  </a:lnTo>
                  <a:close/>
                </a:path>
                <a:path w="3319779" h="1345564">
                  <a:moveTo>
                    <a:pt x="723423" y="644525"/>
                  </a:moveTo>
                  <a:lnTo>
                    <a:pt x="759592" y="637214"/>
                  </a:lnTo>
                  <a:lnTo>
                    <a:pt x="795131" y="634714"/>
                  </a:lnTo>
                  <a:lnTo>
                    <a:pt x="830026" y="637024"/>
                  </a:lnTo>
                  <a:lnTo>
                    <a:pt x="896965" y="655933"/>
                  </a:lnTo>
                  <a:lnTo>
                    <a:pt x="954599" y="692560"/>
                  </a:lnTo>
                  <a:lnTo>
                    <a:pt x="1001676" y="746043"/>
                  </a:lnTo>
                  <a:lnTo>
                    <a:pt x="1036054" y="812667"/>
                  </a:lnTo>
                  <a:lnTo>
                    <a:pt x="1048289" y="850645"/>
                  </a:lnTo>
                  <a:lnTo>
                    <a:pt x="1056671" y="890222"/>
                  </a:lnTo>
                  <a:lnTo>
                    <a:pt x="1060481" y="928751"/>
                  </a:lnTo>
                  <a:lnTo>
                    <a:pt x="1059719" y="966231"/>
                  </a:lnTo>
                  <a:lnTo>
                    <a:pt x="1044477" y="1037193"/>
                  </a:lnTo>
                  <a:lnTo>
                    <a:pt x="1011469" y="1097391"/>
                  </a:lnTo>
                  <a:lnTo>
                    <a:pt x="961907" y="1145375"/>
                  </a:lnTo>
                  <a:lnTo>
                    <a:pt x="902317" y="1178764"/>
                  </a:lnTo>
                  <a:lnTo>
                    <a:pt x="832306" y="1197342"/>
                  </a:lnTo>
                  <a:lnTo>
                    <a:pt x="796258" y="1199784"/>
                  </a:lnTo>
                  <a:lnTo>
                    <a:pt x="760972" y="1197203"/>
                  </a:lnTo>
                  <a:lnTo>
                    <a:pt x="693705" y="1177319"/>
                  </a:lnTo>
                  <a:lnTo>
                    <a:pt x="636174" y="1140120"/>
                  </a:lnTo>
                  <a:lnTo>
                    <a:pt x="589760" y="1087183"/>
                  </a:lnTo>
                  <a:lnTo>
                    <a:pt x="557081" y="1025461"/>
                  </a:lnTo>
                  <a:lnTo>
                    <a:pt x="535398" y="940827"/>
                  </a:lnTo>
                  <a:lnTo>
                    <a:pt x="531626" y="892934"/>
                  </a:lnTo>
                  <a:lnTo>
                    <a:pt x="534693" y="848072"/>
                  </a:lnTo>
                  <a:lnTo>
                    <a:pt x="544606" y="806245"/>
                  </a:lnTo>
                  <a:lnTo>
                    <a:pt x="561371" y="767461"/>
                  </a:lnTo>
                  <a:lnTo>
                    <a:pt x="590496" y="724910"/>
                  </a:lnTo>
                  <a:lnTo>
                    <a:pt x="627205" y="690229"/>
                  </a:lnTo>
                  <a:lnTo>
                    <a:pt x="671510" y="663430"/>
                  </a:lnTo>
                  <a:lnTo>
                    <a:pt x="723423" y="644525"/>
                  </a:lnTo>
                  <a:close/>
                </a:path>
              </a:pathLst>
            </a:custGeom>
            <a:ln w="9144">
              <a:solidFill>
                <a:srgbClr val="F1F1F1"/>
              </a:solidFill>
            </a:ln>
          </p:spPr>
          <p:txBody>
            <a:bodyPr wrap="square" lIns="0" tIns="0" rIns="0" bIns="0" rtlCol="0"/>
            <a:lstStyle/>
            <a:p>
              <a:endParaRPr/>
            </a:p>
          </p:txBody>
        </p:sp>
      </p:grpSp>
      <p:sp>
        <p:nvSpPr>
          <p:cNvPr id="5" name="object 5"/>
          <p:cNvSpPr txBox="1">
            <a:spLocks noGrp="1"/>
          </p:cNvSpPr>
          <p:nvPr>
            <p:ph type="title"/>
          </p:nvPr>
        </p:nvSpPr>
        <p:spPr>
          <a:xfrm>
            <a:off x="1524000" y="210035"/>
            <a:ext cx="12192000" cy="290464"/>
          </a:xfrm>
          <a:prstGeom prst="rect">
            <a:avLst/>
          </a:prstGeom>
        </p:spPr>
        <p:txBody>
          <a:bodyPr vert="horz" wrap="square" lIns="0" tIns="13335" rIns="0" bIns="0" numCol="1" rtlCol="0" anchor="ctr" anchorCtr="0" compatLnSpc="1">
            <a:prstTxWarp prst="textNoShape">
              <a:avLst/>
            </a:prstTxWarp>
            <a:spAutoFit/>
          </a:bodyPr>
          <a:lstStyle/>
          <a:p>
            <a:pPr marL="12700">
              <a:spcBef>
                <a:spcPts val="105"/>
              </a:spcBef>
            </a:pPr>
            <a:r>
              <a:rPr dirty="0">
                <a:latin typeface="Arial"/>
                <a:cs typeface="Arial"/>
              </a:rPr>
              <a:t>D5)</a:t>
            </a:r>
            <a:r>
              <a:rPr spc="-10" dirty="0"/>
              <a:t>身份保密及杜絕打擊報復、</a:t>
            </a:r>
            <a:r>
              <a:rPr dirty="0">
                <a:latin typeface="Arial"/>
                <a:cs typeface="Arial"/>
              </a:rPr>
              <a:t>D.M.3</a:t>
            </a:r>
            <a:r>
              <a:rPr spc="-50" dirty="0">
                <a:latin typeface="Arial"/>
                <a:cs typeface="Arial"/>
              </a:rPr>
              <a:t> </a:t>
            </a:r>
            <a:r>
              <a:rPr spc="-25" dirty="0"/>
              <a:t>溝通</a:t>
            </a:r>
          </a:p>
        </p:txBody>
      </p:sp>
      <p:grpSp>
        <p:nvGrpSpPr>
          <p:cNvPr id="6" name="object 6"/>
          <p:cNvGrpSpPr/>
          <p:nvPr/>
        </p:nvGrpSpPr>
        <p:grpSpPr>
          <a:xfrm>
            <a:off x="2266874" y="1491614"/>
            <a:ext cx="7370445" cy="2051050"/>
            <a:chOff x="742873" y="1491614"/>
            <a:chExt cx="7370445" cy="2051050"/>
          </a:xfrm>
        </p:grpSpPr>
        <p:sp>
          <p:nvSpPr>
            <p:cNvPr id="7" name="object 7"/>
            <p:cNvSpPr/>
            <p:nvPr/>
          </p:nvSpPr>
          <p:spPr>
            <a:xfrm>
              <a:off x="755573" y="1734184"/>
              <a:ext cx="7345045" cy="1795780"/>
            </a:xfrm>
            <a:custGeom>
              <a:avLst/>
              <a:gdLst/>
              <a:ahLst/>
              <a:cxnLst/>
              <a:rect l="l" t="t" r="r" b="b"/>
              <a:pathLst>
                <a:path w="7345045" h="1795779">
                  <a:moveTo>
                    <a:pt x="7344791" y="0"/>
                  </a:moveTo>
                  <a:lnTo>
                    <a:pt x="0" y="0"/>
                  </a:lnTo>
                  <a:lnTo>
                    <a:pt x="0" y="1795526"/>
                  </a:lnTo>
                  <a:lnTo>
                    <a:pt x="7344791" y="1795526"/>
                  </a:lnTo>
                  <a:lnTo>
                    <a:pt x="7344791" y="0"/>
                  </a:lnTo>
                  <a:close/>
                </a:path>
              </a:pathLst>
            </a:custGeom>
            <a:solidFill>
              <a:srgbClr val="FFFFFF">
                <a:alpha val="90194"/>
              </a:srgbClr>
            </a:solidFill>
          </p:spPr>
          <p:txBody>
            <a:bodyPr wrap="square" lIns="0" tIns="0" rIns="0" bIns="0" rtlCol="0"/>
            <a:lstStyle/>
            <a:p>
              <a:endParaRPr/>
            </a:p>
          </p:txBody>
        </p:sp>
        <p:sp>
          <p:nvSpPr>
            <p:cNvPr id="8" name="object 8"/>
            <p:cNvSpPr/>
            <p:nvPr/>
          </p:nvSpPr>
          <p:spPr>
            <a:xfrm>
              <a:off x="755573" y="1734184"/>
              <a:ext cx="7345045" cy="1795780"/>
            </a:xfrm>
            <a:custGeom>
              <a:avLst/>
              <a:gdLst/>
              <a:ahLst/>
              <a:cxnLst/>
              <a:rect l="l" t="t" r="r" b="b"/>
              <a:pathLst>
                <a:path w="7345045" h="1795779">
                  <a:moveTo>
                    <a:pt x="0" y="1795526"/>
                  </a:moveTo>
                  <a:lnTo>
                    <a:pt x="7344791" y="1795526"/>
                  </a:lnTo>
                  <a:lnTo>
                    <a:pt x="7344791" y="0"/>
                  </a:lnTo>
                  <a:lnTo>
                    <a:pt x="0" y="0"/>
                  </a:lnTo>
                  <a:lnTo>
                    <a:pt x="0" y="1795526"/>
                  </a:lnTo>
                  <a:close/>
                </a:path>
              </a:pathLst>
            </a:custGeom>
            <a:ln w="25399">
              <a:solidFill>
                <a:srgbClr val="4F81BC"/>
              </a:solidFill>
            </a:ln>
          </p:spPr>
          <p:txBody>
            <a:bodyPr wrap="square" lIns="0" tIns="0" rIns="0" bIns="0" rtlCol="0"/>
            <a:lstStyle/>
            <a:p>
              <a:endParaRPr/>
            </a:p>
          </p:txBody>
        </p:sp>
        <p:sp>
          <p:nvSpPr>
            <p:cNvPr id="9" name="object 9"/>
            <p:cNvSpPr/>
            <p:nvPr/>
          </p:nvSpPr>
          <p:spPr>
            <a:xfrm>
              <a:off x="1122819" y="1504314"/>
              <a:ext cx="5141595" cy="443230"/>
            </a:xfrm>
            <a:custGeom>
              <a:avLst/>
              <a:gdLst/>
              <a:ahLst/>
              <a:cxnLst/>
              <a:rect l="l" t="t" r="r" b="b"/>
              <a:pathLst>
                <a:path w="5141595" h="443230">
                  <a:moveTo>
                    <a:pt x="5067541" y="0"/>
                  </a:moveTo>
                  <a:lnTo>
                    <a:pt x="73799" y="0"/>
                  </a:lnTo>
                  <a:lnTo>
                    <a:pt x="45069" y="5816"/>
                  </a:lnTo>
                  <a:lnTo>
                    <a:pt x="21612" y="21669"/>
                  </a:lnTo>
                  <a:lnTo>
                    <a:pt x="5798" y="45166"/>
                  </a:lnTo>
                  <a:lnTo>
                    <a:pt x="0" y="73913"/>
                  </a:lnTo>
                  <a:lnTo>
                    <a:pt x="0" y="369062"/>
                  </a:lnTo>
                  <a:lnTo>
                    <a:pt x="5798" y="397789"/>
                  </a:lnTo>
                  <a:lnTo>
                    <a:pt x="21612" y="421243"/>
                  </a:lnTo>
                  <a:lnTo>
                    <a:pt x="45069" y="437052"/>
                  </a:lnTo>
                  <a:lnTo>
                    <a:pt x="73799" y="442849"/>
                  </a:lnTo>
                  <a:lnTo>
                    <a:pt x="5067541" y="442849"/>
                  </a:lnTo>
                  <a:lnTo>
                    <a:pt x="5096269" y="437052"/>
                  </a:lnTo>
                  <a:lnTo>
                    <a:pt x="5119722" y="421243"/>
                  </a:lnTo>
                  <a:lnTo>
                    <a:pt x="5135531" y="397789"/>
                  </a:lnTo>
                  <a:lnTo>
                    <a:pt x="5141328" y="369062"/>
                  </a:lnTo>
                  <a:lnTo>
                    <a:pt x="5141328" y="73913"/>
                  </a:lnTo>
                  <a:lnTo>
                    <a:pt x="5135531" y="45166"/>
                  </a:lnTo>
                  <a:lnTo>
                    <a:pt x="5119722" y="21669"/>
                  </a:lnTo>
                  <a:lnTo>
                    <a:pt x="5096269" y="5816"/>
                  </a:lnTo>
                  <a:lnTo>
                    <a:pt x="5067541" y="0"/>
                  </a:lnTo>
                  <a:close/>
                </a:path>
              </a:pathLst>
            </a:custGeom>
            <a:solidFill>
              <a:srgbClr val="4F81BC"/>
            </a:solidFill>
          </p:spPr>
          <p:txBody>
            <a:bodyPr wrap="square" lIns="0" tIns="0" rIns="0" bIns="0" rtlCol="0"/>
            <a:lstStyle/>
            <a:p>
              <a:endParaRPr/>
            </a:p>
          </p:txBody>
        </p:sp>
        <p:sp>
          <p:nvSpPr>
            <p:cNvPr id="10" name="object 10"/>
            <p:cNvSpPr/>
            <p:nvPr/>
          </p:nvSpPr>
          <p:spPr>
            <a:xfrm>
              <a:off x="1122819" y="1504314"/>
              <a:ext cx="5141595" cy="443230"/>
            </a:xfrm>
            <a:custGeom>
              <a:avLst/>
              <a:gdLst/>
              <a:ahLst/>
              <a:cxnLst/>
              <a:rect l="l" t="t" r="r" b="b"/>
              <a:pathLst>
                <a:path w="5141595" h="443230">
                  <a:moveTo>
                    <a:pt x="0" y="73913"/>
                  </a:moveTo>
                  <a:lnTo>
                    <a:pt x="5798" y="45166"/>
                  </a:lnTo>
                  <a:lnTo>
                    <a:pt x="21612" y="21669"/>
                  </a:lnTo>
                  <a:lnTo>
                    <a:pt x="45069" y="5816"/>
                  </a:lnTo>
                  <a:lnTo>
                    <a:pt x="73799" y="0"/>
                  </a:lnTo>
                  <a:lnTo>
                    <a:pt x="5067541" y="0"/>
                  </a:lnTo>
                  <a:lnTo>
                    <a:pt x="5096269" y="5816"/>
                  </a:lnTo>
                  <a:lnTo>
                    <a:pt x="5119722" y="21669"/>
                  </a:lnTo>
                  <a:lnTo>
                    <a:pt x="5135531" y="45166"/>
                  </a:lnTo>
                  <a:lnTo>
                    <a:pt x="5141328" y="73913"/>
                  </a:lnTo>
                  <a:lnTo>
                    <a:pt x="5141328" y="369062"/>
                  </a:lnTo>
                  <a:lnTo>
                    <a:pt x="5135531" y="397789"/>
                  </a:lnTo>
                  <a:lnTo>
                    <a:pt x="5119722" y="421243"/>
                  </a:lnTo>
                  <a:lnTo>
                    <a:pt x="5096269" y="437052"/>
                  </a:lnTo>
                  <a:lnTo>
                    <a:pt x="5067541" y="442849"/>
                  </a:lnTo>
                  <a:lnTo>
                    <a:pt x="73799" y="442849"/>
                  </a:lnTo>
                  <a:lnTo>
                    <a:pt x="45069" y="437052"/>
                  </a:lnTo>
                  <a:lnTo>
                    <a:pt x="21612" y="421243"/>
                  </a:lnTo>
                  <a:lnTo>
                    <a:pt x="5798" y="397789"/>
                  </a:lnTo>
                  <a:lnTo>
                    <a:pt x="0" y="369062"/>
                  </a:lnTo>
                  <a:lnTo>
                    <a:pt x="0" y="73913"/>
                  </a:lnTo>
                  <a:close/>
                </a:path>
              </a:pathLst>
            </a:custGeom>
            <a:ln w="25400">
              <a:solidFill>
                <a:srgbClr val="FFFFFF"/>
              </a:solidFill>
            </a:ln>
          </p:spPr>
          <p:txBody>
            <a:bodyPr wrap="square" lIns="0" tIns="0" rIns="0" bIns="0" rtlCol="0"/>
            <a:lstStyle/>
            <a:p>
              <a:endParaRPr/>
            </a:p>
          </p:txBody>
        </p:sp>
      </p:grpSp>
      <p:sp>
        <p:nvSpPr>
          <p:cNvPr id="11" name="object 11"/>
          <p:cNvSpPr txBox="1"/>
          <p:nvPr/>
        </p:nvSpPr>
        <p:spPr>
          <a:xfrm>
            <a:off x="2837181" y="1592708"/>
            <a:ext cx="6236335" cy="1679947"/>
          </a:xfrm>
          <a:prstGeom prst="rect">
            <a:avLst/>
          </a:prstGeom>
        </p:spPr>
        <p:txBody>
          <a:bodyPr vert="horz" wrap="square" lIns="0" tIns="12700" rIns="0" bIns="0" rtlCol="0">
            <a:spAutoFit/>
          </a:bodyPr>
          <a:lstStyle/>
          <a:p>
            <a:pPr marL="25400">
              <a:spcBef>
                <a:spcPts val="100"/>
              </a:spcBef>
            </a:pPr>
            <a:r>
              <a:rPr sz="1500" spc="-10" dirty="0">
                <a:solidFill>
                  <a:srgbClr val="FFFFFF"/>
                </a:solidFill>
                <a:latin typeface="微軟正黑體"/>
                <a:cs typeface="微軟正黑體"/>
              </a:rPr>
              <a:t>檢舉制度之目的</a:t>
            </a:r>
            <a:endParaRPr sz="1500">
              <a:latin typeface="微軟正黑體"/>
              <a:cs typeface="微軟正黑體"/>
            </a:endParaRPr>
          </a:p>
          <a:p>
            <a:pPr>
              <a:spcBef>
                <a:spcPts val="50"/>
              </a:spcBef>
            </a:pPr>
            <a:endParaRPr sz="1000">
              <a:latin typeface="微軟正黑體"/>
              <a:cs typeface="微軟正黑體"/>
            </a:endParaRPr>
          </a:p>
          <a:p>
            <a:pPr marL="127000" indent="-114300">
              <a:spcBef>
                <a:spcPts val="5"/>
              </a:spcBef>
              <a:buFont typeface="Arial"/>
              <a:buChar char="•"/>
              <a:tabLst>
                <a:tab pos="127000" algn="l"/>
              </a:tabLst>
            </a:pPr>
            <a:r>
              <a:rPr sz="1500" dirty="0">
                <a:latin typeface="微軟正黑體"/>
                <a:cs typeface="微軟正黑體"/>
              </a:rPr>
              <a:t>落實本公司及子公司</a:t>
            </a:r>
            <a:r>
              <a:rPr sz="1500" b="1" dirty="0">
                <a:solidFill>
                  <a:srgbClr val="001F5F"/>
                </a:solidFill>
                <a:latin typeface="微軟正黑體"/>
                <a:cs typeface="微軟正黑體"/>
              </a:rPr>
              <a:t>誠信正直之經營政策</a:t>
            </a:r>
            <a:r>
              <a:rPr sz="1500" spc="-50" dirty="0">
                <a:latin typeface="微軟正黑體"/>
                <a:cs typeface="微軟正黑體"/>
              </a:rPr>
              <a:t>。</a:t>
            </a:r>
            <a:endParaRPr sz="1500">
              <a:latin typeface="微軟正黑體"/>
              <a:cs typeface="微軟正黑體"/>
            </a:endParaRPr>
          </a:p>
          <a:p>
            <a:pPr marL="127000" indent="-114300">
              <a:spcBef>
                <a:spcPts val="925"/>
              </a:spcBef>
              <a:buFont typeface="Arial"/>
              <a:buChar char="•"/>
              <a:tabLst>
                <a:tab pos="127000" algn="l"/>
              </a:tabLst>
            </a:pPr>
            <a:r>
              <a:rPr sz="1500" b="1" spc="-5" dirty="0">
                <a:solidFill>
                  <a:srgbClr val="001F5F"/>
                </a:solidFill>
                <a:latin typeface="微軟正黑體"/>
                <a:cs typeface="微軟正黑體"/>
              </a:rPr>
              <a:t>防範貪污及其他任何形式之舞弊行為。</a:t>
            </a:r>
            <a:endParaRPr sz="1500">
              <a:latin typeface="微軟正黑體"/>
              <a:cs typeface="微軟正黑體"/>
            </a:endParaRPr>
          </a:p>
          <a:p>
            <a:pPr marL="127000" indent="-114300">
              <a:spcBef>
                <a:spcPts val="925"/>
              </a:spcBef>
              <a:buFont typeface="Arial"/>
              <a:buChar char="•"/>
              <a:tabLst>
                <a:tab pos="127000" algn="l"/>
              </a:tabLst>
            </a:pPr>
            <a:r>
              <a:rPr sz="1500" b="1" spc="-5" dirty="0">
                <a:solidFill>
                  <a:srgbClr val="001F5F"/>
                </a:solidFill>
                <a:latin typeface="微軟正黑體"/>
                <a:cs typeface="微軟正黑體"/>
              </a:rPr>
              <a:t>保障股東、員工之權益。</a:t>
            </a:r>
            <a:endParaRPr sz="1500">
              <a:latin typeface="微軟正黑體"/>
              <a:cs typeface="微軟正黑體"/>
            </a:endParaRPr>
          </a:p>
          <a:p>
            <a:pPr marL="127000" indent="-114300">
              <a:spcBef>
                <a:spcPts val="925"/>
              </a:spcBef>
              <a:buFont typeface="Arial"/>
              <a:buChar char="•"/>
              <a:tabLst>
                <a:tab pos="127000" algn="l"/>
              </a:tabLst>
            </a:pPr>
            <a:r>
              <a:rPr sz="1500" b="1" dirty="0">
                <a:solidFill>
                  <a:srgbClr val="001F5F"/>
                </a:solidFill>
                <a:latin typeface="微軟正黑體"/>
                <a:cs typeface="微軟正黑體"/>
              </a:rPr>
              <a:t>建立暢通且秘密的檢舉申訴流程</a:t>
            </a:r>
            <a:r>
              <a:rPr sz="1500" spc="-5" dirty="0">
                <a:latin typeface="微軟正黑體"/>
                <a:cs typeface="微軟正黑體"/>
              </a:rPr>
              <a:t>，無需擔心遭到報復或恐嚇之檢舉管道。</a:t>
            </a:r>
            <a:endParaRPr sz="1500">
              <a:latin typeface="微軟正黑體"/>
              <a:cs typeface="微軟正黑體"/>
            </a:endParaRPr>
          </a:p>
        </p:txBody>
      </p:sp>
      <p:grpSp>
        <p:nvGrpSpPr>
          <p:cNvPr id="12" name="object 12"/>
          <p:cNvGrpSpPr/>
          <p:nvPr/>
        </p:nvGrpSpPr>
        <p:grpSpPr>
          <a:xfrm>
            <a:off x="2266874" y="3589528"/>
            <a:ext cx="7370445" cy="1701800"/>
            <a:chOff x="742873" y="3589528"/>
            <a:chExt cx="7370445" cy="1701800"/>
          </a:xfrm>
        </p:grpSpPr>
        <p:sp>
          <p:nvSpPr>
            <p:cNvPr id="13" name="object 13"/>
            <p:cNvSpPr/>
            <p:nvPr/>
          </p:nvSpPr>
          <p:spPr>
            <a:xfrm>
              <a:off x="755573" y="3861054"/>
              <a:ext cx="7345045" cy="1417955"/>
            </a:xfrm>
            <a:custGeom>
              <a:avLst/>
              <a:gdLst/>
              <a:ahLst/>
              <a:cxnLst/>
              <a:rect l="l" t="t" r="r" b="b"/>
              <a:pathLst>
                <a:path w="7345045" h="1417954">
                  <a:moveTo>
                    <a:pt x="7344791" y="0"/>
                  </a:moveTo>
                  <a:lnTo>
                    <a:pt x="0" y="0"/>
                  </a:lnTo>
                  <a:lnTo>
                    <a:pt x="0" y="1417447"/>
                  </a:lnTo>
                  <a:lnTo>
                    <a:pt x="7344791" y="1417447"/>
                  </a:lnTo>
                  <a:lnTo>
                    <a:pt x="7344791" y="0"/>
                  </a:lnTo>
                  <a:close/>
                </a:path>
              </a:pathLst>
            </a:custGeom>
            <a:solidFill>
              <a:srgbClr val="FFFFFF">
                <a:alpha val="90194"/>
              </a:srgbClr>
            </a:solidFill>
          </p:spPr>
          <p:txBody>
            <a:bodyPr wrap="square" lIns="0" tIns="0" rIns="0" bIns="0" rtlCol="0"/>
            <a:lstStyle/>
            <a:p>
              <a:endParaRPr/>
            </a:p>
          </p:txBody>
        </p:sp>
        <p:sp>
          <p:nvSpPr>
            <p:cNvPr id="14" name="object 14"/>
            <p:cNvSpPr/>
            <p:nvPr/>
          </p:nvSpPr>
          <p:spPr>
            <a:xfrm>
              <a:off x="755573" y="3861054"/>
              <a:ext cx="7345045" cy="1417955"/>
            </a:xfrm>
            <a:custGeom>
              <a:avLst/>
              <a:gdLst/>
              <a:ahLst/>
              <a:cxnLst/>
              <a:rect l="l" t="t" r="r" b="b"/>
              <a:pathLst>
                <a:path w="7345045" h="1417954">
                  <a:moveTo>
                    <a:pt x="0" y="1417447"/>
                  </a:moveTo>
                  <a:lnTo>
                    <a:pt x="7344791" y="1417447"/>
                  </a:lnTo>
                  <a:lnTo>
                    <a:pt x="7344791" y="0"/>
                  </a:lnTo>
                  <a:lnTo>
                    <a:pt x="0" y="0"/>
                  </a:lnTo>
                  <a:lnTo>
                    <a:pt x="0" y="1417447"/>
                  </a:lnTo>
                  <a:close/>
                </a:path>
              </a:pathLst>
            </a:custGeom>
            <a:ln w="25399">
              <a:solidFill>
                <a:srgbClr val="4F81BC"/>
              </a:solidFill>
            </a:ln>
          </p:spPr>
          <p:txBody>
            <a:bodyPr wrap="square" lIns="0" tIns="0" rIns="0" bIns="0" rtlCol="0"/>
            <a:lstStyle/>
            <a:p>
              <a:endParaRPr/>
            </a:p>
          </p:txBody>
        </p:sp>
        <p:sp>
          <p:nvSpPr>
            <p:cNvPr id="15" name="object 15"/>
            <p:cNvSpPr/>
            <p:nvPr/>
          </p:nvSpPr>
          <p:spPr>
            <a:xfrm>
              <a:off x="1122819" y="3602228"/>
              <a:ext cx="5141595" cy="443230"/>
            </a:xfrm>
            <a:custGeom>
              <a:avLst/>
              <a:gdLst/>
              <a:ahLst/>
              <a:cxnLst/>
              <a:rect l="l" t="t" r="r" b="b"/>
              <a:pathLst>
                <a:path w="5141595" h="443229">
                  <a:moveTo>
                    <a:pt x="5067541" y="0"/>
                  </a:moveTo>
                  <a:lnTo>
                    <a:pt x="73799" y="0"/>
                  </a:lnTo>
                  <a:lnTo>
                    <a:pt x="45069" y="5796"/>
                  </a:lnTo>
                  <a:lnTo>
                    <a:pt x="21612" y="21605"/>
                  </a:lnTo>
                  <a:lnTo>
                    <a:pt x="5798" y="45059"/>
                  </a:lnTo>
                  <a:lnTo>
                    <a:pt x="0" y="73787"/>
                  </a:lnTo>
                  <a:lnTo>
                    <a:pt x="0" y="369062"/>
                  </a:lnTo>
                  <a:lnTo>
                    <a:pt x="5798" y="397789"/>
                  </a:lnTo>
                  <a:lnTo>
                    <a:pt x="21612" y="421243"/>
                  </a:lnTo>
                  <a:lnTo>
                    <a:pt x="45069" y="437052"/>
                  </a:lnTo>
                  <a:lnTo>
                    <a:pt x="73799" y="442849"/>
                  </a:lnTo>
                  <a:lnTo>
                    <a:pt x="5067541" y="442849"/>
                  </a:lnTo>
                  <a:lnTo>
                    <a:pt x="5096269" y="437052"/>
                  </a:lnTo>
                  <a:lnTo>
                    <a:pt x="5119722" y="421243"/>
                  </a:lnTo>
                  <a:lnTo>
                    <a:pt x="5135531" y="397789"/>
                  </a:lnTo>
                  <a:lnTo>
                    <a:pt x="5141328" y="369062"/>
                  </a:lnTo>
                  <a:lnTo>
                    <a:pt x="5141328" y="73787"/>
                  </a:lnTo>
                  <a:lnTo>
                    <a:pt x="5135531" y="45059"/>
                  </a:lnTo>
                  <a:lnTo>
                    <a:pt x="5119722" y="21605"/>
                  </a:lnTo>
                  <a:lnTo>
                    <a:pt x="5096269" y="5796"/>
                  </a:lnTo>
                  <a:lnTo>
                    <a:pt x="5067541" y="0"/>
                  </a:lnTo>
                  <a:close/>
                </a:path>
              </a:pathLst>
            </a:custGeom>
            <a:solidFill>
              <a:srgbClr val="4F81BC"/>
            </a:solidFill>
          </p:spPr>
          <p:txBody>
            <a:bodyPr wrap="square" lIns="0" tIns="0" rIns="0" bIns="0" rtlCol="0"/>
            <a:lstStyle/>
            <a:p>
              <a:endParaRPr/>
            </a:p>
          </p:txBody>
        </p:sp>
        <p:sp>
          <p:nvSpPr>
            <p:cNvPr id="16" name="object 16"/>
            <p:cNvSpPr/>
            <p:nvPr/>
          </p:nvSpPr>
          <p:spPr>
            <a:xfrm>
              <a:off x="1122819" y="3602228"/>
              <a:ext cx="5141595" cy="443230"/>
            </a:xfrm>
            <a:custGeom>
              <a:avLst/>
              <a:gdLst/>
              <a:ahLst/>
              <a:cxnLst/>
              <a:rect l="l" t="t" r="r" b="b"/>
              <a:pathLst>
                <a:path w="5141595" h="443229">
                  <a:moveTo>
                    <a:pt x="0" y="73787"/>
                  </a:moveTo>
                  <a:lnTo>
                    <a:pt x="5798" y="45059"/>
                  </a:lnTo>
                  <a:lnTo>
                    <a:pt x="21612" y="21605"/>
                  </a:lnTo>
                  <a:lnTo>
                    <a:pt x="45069" y="5796"/>
                  </a:lnTo>
                  <a:lnTo>
                    <a:pt x="73799" y="0"/>
                  </a:lnTo>
                  <a:lnTo>
                    <a:pt x="5067541" y="0"/>
                  </a:lnTo>
                  <a:lnTo>
                    <a:pt x="5096269" y="5796"/>
                  </a:lnTo>
                  <a:lnTo>
                    <a:pt x="5119722" y="21605"/>
                  </a:lnTo>
                  <a:lnTo>
                    <a:pt x="5135531" y="45059"/>
                  </a:lnTo>
                  <a:lnTo>
                    <a:pt x="5141328" y="73787"/>
                  </a:lnTo>
                  <a:lnTo>
                    <a:pt x="5141328" y="369062"/>
                  </a:lnTo>
                  <a:lnTo>
                    <a:pt x="5135531" y="397789"/>
                  </a:lnTo>
                  <a:lnTo>
                    <a:pt x="5119722" y="421243"/>
                  </a:lnTo>
                  <a:lnTo>
                    <a:pt x="5096269" y="437052"/>
                  </a:lnTo>
                  <a:lnTo>
                    <a:pt x="5067541" y="442849"/>
                  </a:lnTo>
                  <a:lnTo>
                    <a:pt x="73799" y="442849"/>
                  </a:lnTo>
                  <a:lnTo>
                    <a:pt x="45069" y="437052"/>
                  </a:lnTo>
                  <a:lnTo>
                    <a:pt x="21612" y="421243"/>
                  </a:lnTo>
                  <a:lnTo>
                    <a:pt x="5798" y="397789"/>
                  </a:lnTo>
                  <a:lnTo>
                    <a:pt x="0" y="369062"/>
                  </a:lnTo>
                  <a:lnTo>
                    <a:pt x="0" y="73787"/>
                  </a:lnTo>
                  <a:close/>
                </a:path>
              </a:pathLst>
            </a:custGeom>
            <a:ln w="25400">
              <a:solidFill>
                <a:srgbClr val="FFFFFF"/>
              </a:solidFill>
            </a:ln>
          </p:spPr>
          <p:txBody>
            <a:bodyPr wrap="square" lIns="0" tIns="0" rIns="0" bIns="0" rtlCol="0"/>
            <a:lstStyle/>
            <a:p>
              <a:endParaRPr/>
            </a:p>
          </p:txBody>
        </p:sp>
      </p:grpSp>
      <p:sp>
        <p:nvSpPr>
          <p:cNvPr id="17" name="object 17"/>
          <p:cNvSpPr txBox="1"/>
          <p:nvPr/>
        </p:nvSpPr>
        <p:spPr>
          <a:xfrm>
            <a:off x="2837180" y="3690950"/>
            <a:ext cx="5854700" cy="1343958"/>
          </a:xfrm>
          <a:prstGeom prst="rect">
            <a:avLst/>
          </a:prstGeom>
        </p:spPr>
        <p:txBody>
          <a:bodyPr vert="horz" wrap="square" lIns="0" tIns="12700" rIns="0" bIns="0" rtlCol="0">
            <a:spAutoFit/>
          </a:bodyPr>
          <a:lstStyle/>
          <a:p>
            <a:pPr marL="25400">
              <a:spcBef>
                <a:spcPts val="100"/>
              </a:spcBef>
            </a:pPr>
            <a:r>
              <a:rPr sz="1500" spc="-15" dirty="0">
                <a:solidFill>
                  <a:srgbClr val="FFFFFF"/>
                </a:solidFill>
                <a:latin typeface="微軟正黑體"/>
                <a:cs typeface="微軟正黑體"/>
              </a:rPr>
              <a:t>檢舉制度之適用對象</a:t>
            </a:r>
            <a:endParaRPr sz="1500">
              <a:latin typeface="微軟正黑體"/>
              <a:cs typeface="微軟正黑體"/>
            </a:endParaRPr>
          </a:p>
          <a:p>
            <a:pPr>
              <a:spcBef>
                <a:spcPts val="5"/>
              </a:spcBef>
            </a:pPr>
            <a:endParaRPr sz="1150">
              <a:latin typeface="微軟正黑體"/>
              <a:cs typeface="微軟正黑體"/>
            </a:endParaRPr>
          </a:p>
          <a:p>
            <a:pPr marL="127000" indent="-114300">
              <a:buFont typeface="Arial"/>
              <a:buChar char="•"/>
              <a:tabLst>
                <a:tab pos="127000" algn="l"/>
              </a:tabLst>
            </a:pPr>
            <a:r>
              <a:rPr sz="1500" spc="-5" dirty="0">
                <a:latin typeface="微軟正黑體"/>
                <a:cs typeface="微軟正黑體"/>
              </a:rPr>
              <a:t>本公司及其子公司，包含董事、經理人、全體同仁。</a:t>
            </a:r>
            <a:endParaRPr sz="1500">
              <a:latin typeface="微軟正黑體"/>
              <a:cs typeface="微軟正黑體"/>
            </a:endParaRPr>
          </a:p>
          <a:p>
            <a:pPr marL="127000" indent="-114300">
              <a:spcBef>
                <a:spcPts val="925"/>
              </a:spcBef>
              <a:buFont typeface="Arial"/>
              <a:buChar char="•"/>
              <a:tabLst>
                <a:tab pos="127000" algn="l"/>
              </a:tabLst>
            </a:pPr>
            <a:r>
              <a:rPr sz="1500" spc="-5" dirty="0">
                <a:latin typeface="微軟正黑體"/>
                <a:cs typeface="微軟正黑體"/>
              </a:rPr>
              <a:t>與本公司及其子公司有業務往來或有利害關係之外部其他人員。</a:t>
            </a:r>
            <a:endParaRPr sz="1500">
              <a:latin typeface="微軟正黑體"/>
              <a:cs typeface="微軟正黑體"/>
            </a:endParaRPr>
          </a:p>
          <a:p>
            <a:pPr marL="127000" indent="-114300">
              <a:spcBef>
                <a:spcPts val="930"/>
              </a:spcBef>
              <a:buFont typeface="Arial"/>
              <a:buChar char="•"/>
              <a:tabLst>
                <a:tab pos="127000" algn="l"/>
              </a:tabLst>
            </a:pPr>
            <a:r>
              <a:rPr sz="1500" spc="-15" dirty="0">
                <a:latin typeface="微軟正黑體"/>
                <a:cs typeface="微軟正黑體"/>
              </a:rPr>
              <a:t>發現本公司及其子公司之人員有貪污及其他任何形式之舞弊行為者。</a:t>
            </a:r>
            <a:endParaRPr sz="1500">
              <a:latin typeface="微軟正黑體"/>
              <a:cs typeface="微軟正黑體"/>
            </a:endParaRPr>
          </a:p>
        </p:txBody>
      </p:sp>
      <p:pic>
        <p:nvPicPr>
          <p:cNvPr id="18" name="object 18"/>
          <p:cNvPicPr/>
          <p:nvPr/>
        </p:nvPicPr>
        <p:blipFill>
          <a:blip r:embed="rId3" cstate="print"/>
          <a:stretch>
            <a:fillRect/>
          </a:stretch>
        </p:blipFill>
        <p:spPr>
          <a:xfrm>
            <a:off x="7615555" y="1268731"/>
            <a:ext cx="1646047" cy="1646047"/>
          </a:xfrm>
          <a:prstGeom prst="rect">
            <a:avLst/>
          </a:prstGeom>
        </p:spPr>
      </p:pic>
      <p:pic>
        <p:nvPicPr>
          <p:cNvPr id="19" name="object 19"/>
          <p:cNvPicPr/>
          <p:nvPr/>
        </p:nvPicPr>
        <p:blipFill>
          <a:blip r:embed="rId4" cstate="print"/>
          <a:stretch>
            <a:fillRect/>
          </a:stretch>
        </p:blipFill>
        <p:spPr>
          <a:xfrm>
            <a:off x="8431149" y="3861093"/>
            <a:ext cx="1141945" cy="1141945"/>
          </a:xfrm>
          <a:prstGeom prst="rect">
            <a:avLst/>
          </a:prstGeom>
        </p:spPr>
      </p:pic>
      <p:sp>
        <p:nvSpPr>
          <p:cNvPr id="20" name="object 20"/>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21" name="object 21"/>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22" name="object 22"/>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72</a:t>
            </a:fld>
            <a:endParaRPr spc="-25" dirty="0"/>
          </a:p>
        </p:txBody>
      </p:sp>
    </p:spTree>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210035"/>
            <a:ext cx="12192000" cy="290464"/>
          </a:xfrm>
          <a:prstGeom prst="rect">
            <a:avLst/>
          </a:prstGeom>
        </p:spPr>
        <p:txBody>
          <a:bodyPr vert="horz" wrap="square" lIns="0" tIns="13335" rIns="0" bIns="0" numCol="1" rtlCol="0" anchor="ctr" anchorCtr="0" compatLnSpc="1">
            <a:prstTxWarp prst="textNoShape">
              <a:avLst/>
            </a:prstTxWarp>
            <a:spAutoFit/>
          </a:bodyPr>
          <a:lstStyle/>
          <a:p>
            <a:pPr marL="12700">
              <a:spcBef>
                <a:spcPts val="105"/>
              </a:spcBef>
            </a:pPr>
            <a:r>
              <a:rPr dirty="0">
                <a:latin typeface="Arial"/>
                <a:cs typeface="Arial"/>
              </a:rPr>
              <a:t>D5)</a:t>
            </a:r>
            <a:r>
              <a:rPr spc="-15" dirty="0"/>
              <a:t>身份保密及杜絕打擊報復、</a:t>
            </a:r>
            <a:r>
              <a:rPr dirty="0">
                <a:latin typeface="Arial"/>
                <a:cs typeface="Arial"/>
              </a:rPr>
              <a:t>D.M.3</a:t>
            </a:r>
            <a:r>
              <a:rPr spc="-45" dirty="0">
                <a:latin typeface="Arial"/>
                <a:cs typeface="Arial"/>
              </a:rPr>
              <a:t> </a:t>
            </a:r>
            <a:r>
              <a:rPr spc="-25" dirty="0"/>
              <a:t>溝通</a:t>
            </a:r>
          </a:p>
        </p:txBody>
      </p:sp>
      <p:sp>
        <p:nvSpPr>
          <p:cNvPr id="3" name="object 3"/>
          <p:cNvSpPr txBox="1"/>
          <p:nvPr/>
        </p:nvSpPr>
        <p:spPr>
          <a:xfrm>
            <a:off x="2059941" y="1543634"/>
            <a:ext cx="4693285" cy="422909"/>
          </a:xfrm>
          <a:prstGeom prst="rect">
            <a:avLst/>
          </a:prstGeom>
        </p:spPr>
        <p:txBody>
          <a:bodyPr vert="horz" wrap="square" lIns="0" tIns="13335" rIns="0" bIns="0" rtlCol="0">
            <a:spAutoFit/>
          </a:bodyPr>
          <a:lstStyle/>
          <a:p>
            <a:pPr marL="12700">
              <a:spcBef>
                <a:spcPts val="105"/>
              </a:spcBef>
            </a:pPr>
            <a:r>
              <a:rPr sz="2600" spc="-10" dirty="0">
                <a:latin typeface="微軟正黑體"/>
                <a:cs typeface="微軟正黑體"/>
              </a:rPr>
              <a:t>新北市土城區中央路四段</a:t>
            </a:r>
            <a:r>
              <a:rPr sz="2600" dirty="0">
                <a:latin typeface="Arial"/>
                <a:cs typeface="Arial"/>
              </a:rPr>
              <a:t>2</a:t>
            </a:r>
            <a:r>
              <a:rPr sz="2600" spc="-10" dirty="0">
                <a:latin typeface="微軟正黑體"/>
                <a:cs typeface="微軟正黑體"/>
              </a:rPr>
              <a:t>號</a:t>
            </a:r>
            <a:r>
              <a:rPr sz="2600" dirty="0">
                <a:latin typeface="Arial"/>
                <a:cs typeface="Arial"/>
              </a:rPr>
              <a:t>9</a:t>
            </a:r>
            <a:r>
              <a:rPr sz="2600" spc="-50" dirty="0">
                <a:latin typeface="微軟正黑體"/>
                <a:cs typeface="微軟正黑體"/>
              </a:rPr>
              <a:t>樓</a:t>
            </a:r>
            <a:endParaRPr sz="2600">
              <a:latin typeface="微軟正黑體"/>
              <a:cs typeface="微軟正黑體"/>
            </a:endParaRPr>
          </a:p>
        </p:txBody>
      </p:sp>
      <p:sp>
        <p:nvSpPr>
          <p:cNvPr id="4" name="object 4"/>
          <p:cNvSpPr txBox="1"/>
          <p:nvPr/>
        </p:nvSpPr>
        <p:spPr>
          <a:xfrm>
            <a:off x="7051928" y="1543634"/>
            <a:ext cx="2340610" cy="422909"/>
          </a:xfrm>
          <a:prstGeom prst="rect">
            <a:avLst/>
          </a:prstGeom>
        </p:spPr>
        <p:txBody>
          <a:bodyPr vert="horz" wrap="square" lIns="0" tIns="13335" rIns="0" bIns="0" rtlCol="0">
            <a:spAutoFit/>
          </a:bodyPr>
          <a:lstStyle/>
          <a:p>
            <a:pPr marL="12700">
              <a:spcBef>
                <a:spcPts val="105"/>
              </a:spcBef>
            </a:pPr>
            <a:r>
              <a:rPr sz="2600" spc="-20" dirty="0">
                <a:latin typeface="微軟正黑體"/>
                <a:cs typeface="微軟正黑體"/>
              </a:rPr>
              <a:t>稽核主管親啟。</a:t>
            </a:r>
            <a:endParaRPr sz="2600">
              <a:latin typeface="微軟正黑體"/>
              <a:cs typeface="微軟正黑體"/>
            </a:endParaRPr>
          </a:p>
        </p:txBody>
      </p:sp>
      <p:sp>
        <p:nvSpPr>
          <p:cNvPr id="5" name="object 5"/>
          <p:cNvSpPr txBox="1"/>
          <p:nvPr/>
        </p:nvSpPr>
        <p:spPr>
          <a:xfrm>
            <a:off x="2059940" y="2415668"/>
            <a:ext cx="7352030" cy="2924519"/>
          </a:xfrm>
          <a:prstGeom prst="rect">
            <a:avLst/>
          </a:prstGeom>
        </p:spPr>
        <p:txBody>
          <a:bodyPr vert="horz" wrap="square" lIns="0" tIns="13335" rIns="0" bIns="0" rtlCol="0">
            <a:spAutoFit/>
          </a:bodyPr>
          <a:lstStyle/>
          <a:p>
            <a:pPr marL="12700">
              <a:spcBef>
                <a:spcPts val="105"/>
              </a:spcBef>
            </a:pPr>
            <a:r>
              <a:rPr sz="2600" dirty="0">
                <a:latin typeface="Arial"/>
                <a:cs typeface="Arial"/>
                <a:hlinkClick r:id="rId2"/>
              </a:rPr>
              <a:t>GDAudit@gudeng.com</a:t>
            </a:r>
            <a:r>
              <a:rPr sz="2600" spc="-25" dirty="0">
                <a:latin typeface="Arial"/>
                <a:cs typeface="Arial"/>
              </a:rPr>
              <a:t> </a:t>
            </a:r>
            <a:r>
              <a:rPr sz="2600" spc="-50" dirty="0">
                <a:latin typeface="微軟正黑體"/>
                <a:cs typeface="微軟正黑體"/>
              </a:rPr>
              <a:t>。</a:t>
            </a:r>
            <a:endParaRPr sz="2600">
              <a:latin typeface="微軟正黑體"/>
              <a:cs typeface="微軟正黑體"/>
            </a:endParaRPr>
          </a:p>
          <a:p>
            <a:pPr>
              <a:spcBef>
                <a:spcPts val="65"/>
              </a:spcBef>
            </a:pPr>
            <a:endParaRPr sz="2000">
              <a:latin typeface="微軟正黑體"/>
              <a:cs typeface="微軟正黑體"/>
            </a:endParaRPr>
          </a:p>
          <a:p>
            <a:pPr marL="12700"/>
            <a:r>
              <a:rPr sz="2600" dirty="0">
                <a:latin typeface="Arial"/>
                <a:cs typeface="Arial"/>
              </a:rPr>
              <a:t>02-</a:t>
            </a:r>
            <a:r>
              <a:rPr sz="2600" spc="-25" dirty="0">
                <a:latin typeface="Arial"/>
                <a:cs typeface="Arial"/>
              </a:rPr>
              <a:t>22689141#1116</a:t>
            </a:r>
            <a:r>
              <a:rPr sz="2600" spc="-75" dirty="0">
                <a:latin typeface="Arial"/>
                <a:cs typeface="Arial"/>
              </a:rPr>
              <a:t> </a:t>
            </a:r>
            <a:r>
              <a:rPr sz="2600" spc="-10" dirty="0">
                <a:latin typeface="微軟正黑體"/>
                <a:cs typeface="微軟正黑體"/>
              </a:rPr>
              <a:t>稽核室主管。</a:t>
            </a:r>
            <a:endParaRPr sz="2600">
              <a:latin typeface="微軟正黑體"/>
              <a:cs typeface="微軟正黑體"/>
            </a:endParaRPr>
          </a:p>
          <a:p>
            <a:pPr>
              <a:spcBef>
                <a:spcPts val="70"/>
              </a:spcBef>
            </a:pPr>
            <a:endParaRPr sz="2000">
              <a:latin typeface="微軟正黑體"/>
              <a:cs typeface="微軟正黑體"/>
            </a:endParaRPr>
          </a:p>
          <a:p>
            <a:pPr marL="12700"/>
            <a:r>
              <a:rPr sz="2600" spc="-15" dirty="0">
                <a:latin typeface="微軟正黑體"/>
                <a:cs typeface="微軟正黑體"/>
              </a:rPr>
              <a:t>公司官網之檢舉系統。</a:t>
            </a:r>
            <a:endParaRPr sz="2600">
              <a:latin typeface="微軟正黑體"/>
              <a:cs typeface="微軟正黑體"/>
            </a:endParaRPr>
          </a:p>
          <a:p>
            <a:pPr>
              <a:spcBef>
                <a:spcPts val="50"/>
              </a:spcBef>
            </a:pPr>
            <a:endParaRPr sz="2200">
              <a:latin typeface="微軟正黑體"/>
              <a:cs typeface="微軟正黑體"/>
            </a:endParaRPr>
          </a:p>
          <a:p>
            <a:pPr marL="12700" marR="5080">
              <a:lnSpc>
                <a:spcPts val="2810"/>
              </a:lnSpc>
            </a:pPr>
            <a:r>
              <a:rPr sz="2600" spc="-5" dirty="0">
                <a:latin typeface="微軟正黑體"/>
                <a:cs typeface="微軟正黑體"/>
              </a:rPr>
              <a:t>檢舉系統</a:t>
            </a:r>
            <a:r>
              <a:rPr sz="2600" dirty="0">
                <a:latin typeface="Arial"/>
                <a:cs typeface="Arial"/>
              </a:rPr>
              <a:t>QR</a:t>
            </a:r>
            <a:r>
              <a:rPr sz="2600" spc="-5" dirty="0">
                <a:latin typeface="Arial"/>
                <a:cs typeface="Arial"/>
              </a:rPr>
              <a:t> </a:t>
            </a:r>
            <a:r>
              <a:rPr sz="2600" dirty="0">
                <a:latin typeface="Arial"/>
                <a:cs typeface="Arial"/>
              </a:rPr>
              <a:t>CODE</a:t>
            </a:r>
            <a:r>
              <a:rPr sz="2600" spc="-15" dirty="0">
                <a:latin typeface="微軟正黑體"/>
                <a:cs typeface="微軟正黑體"/>
              </a:rPr>
              <a:t>：於南北廠區張貼檢舉系統</a:t>
            </a:r>
            <a:r>
              <a:rPr sz="2600" spc="-25" dirty="0">
                <a:latin typeface="Arial"/>
                <a:cs typeface="Arial"/>
              </a:rPr>
              <a:t>QR </a:t>
            </a:r>
            <a:r>
              <a:rPr sz="2600" dirty="0">
                <a:latin typeface="Arial"/>
                <a:cs typeface="Arial"/>
              </a:rPr>
              <a:t>CODE</a:t>
            </a:r>
            <a:r>
              <a:rPr sz="2600" spc="-15" dirty="0">
                <a:latin typeface="Arial"/>
                <a:cs typeface="Arial"/>
              </a:rPr>
              <a:t> </a:t>
            </a:r>
            <a:r>
              <a:rPr sz="2600" spc="-50" dirty="0">
                <a:latin typeface="微軟正黑體"/>
                <a:cs typeface="微軟正黑體"/>
              </a:rPr>
              <a:t>。</a:t>
            </a:r>
            <a:endParaRPr sz="2600">
              <a:latin typeface="微軟正黑體"/>
              <a:cs typeface="微軟正黑體"/>
            </a:endParaRPr>
          </a:p>
        </p:txBody>
      </p:sp>
      <p:pic>
        <p:nvPicPr>
          <p:cNvPr id="6" name="object 6"/>
          <p:cNvPicPr/>
          <p:nvPr/>
        </p:nvPicPr>
        <p:blipFill>
          <a:blip r:embed="rId3" cstate="print"/>
          <a:stretch>
            <a:fillRect/>
          </a:stretch>
        </p:blipFill>
        <p:spPr>
          <a:xfrm>
            <a:off x="2017091" y="1844879"/>
            <a:ext cx="802817" cy="802817"/>
          </a:xfrm>
          <a:prstGeom prst="rect">
            <a:avLst/>
          </a:prstGeom>
        </p:spPr>
      </p:pic>
      <p:pic>
        <p:nvPicPr>
          <p:cNvPr id="7" name="object 7"/>
          <p:cNvPicPr/>
          <p:nvPr/>
        </p:nvPicPr>
        <p:blipFill>
          <a:blip r:embed="rId4" cstate="print"/>
          <a:stretch>
            <a:fillRect/>
          </a:stretch>
        </p:blipFill>
        <p:spPr>
          <a:xfrm>
            <a:off x="2186217" y="3633394"/>
            <a:ext cx="651205" cy="651205"/>
          </a:xfrm>
          <a:prstGeom prst="rect">
            <a:avLst/>
          </a:prstGeom>
        </p:spPr>
      </p:pic>
      <p:grpSp>
        <p:nvGrpSpPr>
          <p:cNvPr id="8" name="object 8"/>
          <p:cNvGrpSpPr/>
          <p:nvPr/>
        </p:nvGrpSpPr>
        <p:grpSpPr>
          <a:xfrm>
            <a:off x="2096008" y="952475"/>
            <a:ext cx="741680" cy="4063365"/>
            <a:chOff x="572008" y="952474"/>
            <a:chExt cx="741680" cy="4063365"/>
          </a:xfrm>
        </p:grpSpPr>
        <p:pic>
          <p:nvPicPr>
            <p:cNvPr id="9" name="object 9"/>
            <p:cNvPicPr/>
            <p:nvPr/>
          </p:nvPicPr>
          <p:blipFill>
            <a:blip r:embed="rId5" cstate="print"/>
            <a:stretch>
              <a:fillRect/>
            </a:stretch>
          </p:blipFill>
          <p:spPr>
            <a:xfrm>
              <a:off x="572008" y="952474"/>
              <a:ext cx="741426" cy="622325"/>
            </a:xfrm>
            <a:prstGeom prst="rect">
              <a:avLst/>
            </a:prstGeom>
          </p:spPr>
        </p:pic>
        <p:pic>
          <p:nvPicPr>
            <p:cNvPr id="10" name="object 10"/>
            <p:cNvPicPr/>
            <p:nvPr/>
          </p:nvPicPr>
          <p:blipFill>
            <a:blip r:embed="rId6" cstate="print"/>
            <a:stretch>
              <a:fillRect/>
            </a:stretch>
          </p:blipFill>
          <p:spPr>
            <a:xfrm>
              <a:off x="732269" y="2780906"/>
              <a:ext cx="563638" cy="563638"/>
            </a:xfrm>
            <a:prstGeom prst="rect">
              <a:avLst/>
            </a:prstGeom>
          </p:spPr>
        </p:pic>
        <p:pic>
          <p:nvPicPr>
            <p:cNvPr id="11" name="object 11"/>
            <p:cNvPicPr/>
            <p:nvPr/>
          </p:nvPicPr>
          <p:blipFill>
            <a:blip r:embed="rId7" cstate="print"/>
            <a:stretch>
              <a:fillRect/>
            </a:stretch>
          </p:blipFill>
          <p:spPr>
            <a:xfrm>
              <a:off x="644702" y="4509135"/>
              <a:ext cx="651205" cy="506666"/>
            </a:xfrm>
            <a:prstGeom prst="rect">
              <a:avLst/>
            </a:prstGeom>
          </p:spPr>
        </p:pic>
      </p:grpSp>
      <p:sp>
        <p:nvSpPr>
          <p:cNvPr id="12" name="object 12"/>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13" name="object 13"/>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14" name="object 14"/>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73</a:t>
            </a:fld>
            <a:endParaRPr spc="-25" dirty="0"/>
          </a:p>
        </p:txBody>
      </p:sp>
    </p:spTree>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1" y="333374"/>
            <a:ext cx="9138285" cy="6328410"/>
            <a:chOff x="0" y="333374"/>
            <a:chExt cx="9138285" cy="6328410"/>
          </a:xfrm>
        </p:grpSpPr>
        <p:pic>
          <p:nvPicPr>
            <p:cNvPr id="3" name="object 3"/>
            <p:cNvPicPr/>
            <p:nvPr/>
          </p:nvPicPr>
          <p:blipFill>
            <a:blip r:embed="rId2" cstate="print"/>
            <a:stretch>
              <a:fillRect/>
            </a:stretch>
          </p:blipFill>
          <p:spPr>
            <a:xfrm>
              <a:off x="0" y="333374"/>
              <a:ext cx="9138046" cy="6328170"/>
            </a:xfrm>
            <a:prstGeom prst="rect">
              <a:avLst/>
            </a:prstGeom>
          </p:spPr>
        </p:pic>
        <p:sp>
          <p:nvSpPr>
            <p:cNvPr id="4" name="object 4"/>
            <p:cNvSpPr/>
            <p:nvPr/>
          </p:nvSpPr>
          <p:spPr>
            <a:xfrm>
              <a:off x="2474515" y="2532506"/>
              <a:ext cx="4812665" cy="1632585"/>
            </a:xfrm>
            <a:custGeom>
              <a:avLst/>
              <a:gdLst/>
              <a:ahLst/>
              <a:cxnLst/>
              <a:rect l="l" t="t" r="r" b="b"/>
              <a:pathLst>
                <a:path w="4812665" h="1632585">
                  <a:moveTo>
                    <a:pt x="4050109" y="156337"/>
                  </a:moveTo>
                  <a:lnTo>
                    <a:pt x="4051373" y="183102"/>
                  </a:lnTo>
                  <a:lnTo>
                    <a:pt x="4051554" y="210057"/>
                  </a:lnTo>
                  <a:lnTo>
                    <a:pt x="4050663" y="237204"/>
                  </a:lnTo>
                  <a:lnTo>
                    <a:pt x="4048712" y="264540"/>
                  </a:lnTo>
                  <a:lnTo>
                    <a:pt x="4032202" y="434593"/>
                  </a:lnTo>
                  <a:lnTo>
                    <a:pt x="4210891" y="386714"/>
                  </a:lnTo>
                  <a:lnTo>
                    <a:pt x="4116784" y="255523"/>
                  </a:lnTo>
                  <a:lnTo>
                    <a:pt x="4096472" y="226899"/>
                  </a:lnTo>
                  <a:lnTo>
                    <a:pt x="4078589" y="200834"/>
                  </a:lnTo>
                  <a:lnTo>
                    <a:pt x="4063134" y="177317"/>
                  </a:lnTo>
                  <a:lnTo>
                    <a:pt x="4050109" y="156337"/>
                  </a:lnTo>
                  <a:close/>
                </a:path>
                <a:path w="4812665" h="1632585">
                  <a:moveTo>
                    <a:pt x="135588" y="1200149"/>
                  </a:moveTo>
                  <a:lnTo>
                    <a:pt x="70167" y="1231296"/>
                  </a:lnTo>
                  <a:lnTo>
                    <a:pt x="21796" y="1285112"/>
                  </a:lnTo>
                  <a:lnTo>
                    <a:pt x="6439" y="1321065"/>
                  </a:lnTo>
                  <a:lnTo>
                    <a:pt x="0" y="1363757"/>
                  </a:lnTo>
                  <a:lnTo>
                    <a:pt x="2490" y="1413164"/>
                  </a:lnTo>
                  <a:lnTo>
                    <a:pt x="13922" y="1469262"/>
                  </a:lnTo>
                  <a:lnTo>
                    <a:pt x="29210" y="1513504"/>
                  </a:lnTo>
                  <a:lnTo>
                    <a:pt x="49545" y="1550971"/>
                  </a:lnTo>
                  <a:lnTo>
                    <a:pt x="74930" y="1581652"/>
                  </a:lnTo>
                  <a:lnTo>
                    <a:pt x="105362" y="1605533"/>
                  </a:lnTo>
                  <a:lnTo>
                    <a:pt x="174132" y="1631235"/>
                  </a:lnTo>
                  <a:lnTo>
                    <a:pt x="210661" y="1632483"/>
                  </a:lnTo>
                  <a:lnTo>
                    <a:pt x="248618" y="1625980"/>
                  </a:lnTo>
                  <a:lnTo>
                    <a:pt x="285289" y="1612429"/>
                  </a:lnTo>
                  <a:lnTo>
                    <a:pt x="342630" y="1567420"/>
                  </a:lnTo>
                  <a:lnTo>
                    <a:pt x="377348" y="1499409"/>
                  </a:lnTo>
                  <a:lnTo>
                    <a:pt x="383492" y="1458785"/>
                  </a:lnTo>
                  <a:lnTo>
                    <a:pt x="381730" y="1414065"/>
                  </a:lnTo>
                  <a:lnTo>
                    <a:pt x="372062" y="1365249"/>
                  </a:lnTo>
                  <a:lnTo>
                    <a:pt x="350488" y="1306448"/>
                  </a:lnTo>
                  <a:lnTo>
                    <a:pt x="320246" y="1258696"/>
                  </a:lnTo>
                  <a:lnTo>
                    <a:pt x="282035" y="1223343"/>
                  </a:lnTo>
                  <a:lnTo>
                    <a:pt x="236680" y="1201419"/>
                  </a:lnTo>
                  <a:lnTo>
                    <a:pt x="186944" y="1193498"/>
                  </a:lnTo>
                  <a:lnTo>
                    <a:pt x="161474" y="1195008"/>
                  </a:lnTo>
                  <a:lnTo>
                    <a:pt x="135588" y="1200149"/>
                  </a:lnTo>
                  <a:close/>
                </a:path>
                <a:path w="4812665" h="1632585">
                  <a:moveTo>
                    <a:pt x="4342209" y="18668"/>
                  </a:moveTo>
                  <a:lnTo>
                    <a:pt x="4411932" y="0"/>
                  </a:lnTo>
                  <a:lnTo>
                    <a:pt x="4536392" y="464692"/>
                  </a:lnTo>
                  <a:lnTo>
                    <a:pt x="4795980" y="395223"/>
                  </a:lnTo>
                  <a:lnTo>
                    <a:pt x="4812617" y="457326"/>
                  </a:lnTo>
                  <a:lnTo>
                    <a:pt x="4483433" y="545591"/>
                  </a:lnTo>
                  <a:lnTo>
                    <a:pt x="4342209" y="18668"/>
                  </a:lnTo>
                  <a:close/>
                </a:path>
                <a:path w="4812665" h="1632585">
                  <a:moveTo>
                    <a:pt x="3999309" y="110616"/>
                  </a:moveTo>
                  <a:lnTo>
                    <a:pt x="4074493" y="90423"/>
                  </a:lnTo>
                  <a:lnTo>
                    <a:pt x="4431236" y="559562"/>
                  </a:lnTo>
                  <a:lnTo>
                    <a:pt x="4351861" y="580770"/>
                  </a:lnTo>
                  <a:lnTo>
                    <a:pt x="4247594" y="437768"/>
                  </a:lnTo>
                  <a:lnTo>
                    <a:pt x="4027376" y="496696"/>
                  </a:lnTo>
                  <a:lnTo>
                    <a:pt x="4012263" y="671829"/>
                  </a:lnTo>
                  <a:lnTo>
                    <a:pt x="3938222" y="691641"/>
                  </a:lnTo>
                  <a:lnTo>
                    <a:pt x="3999309" y="110616"/>
                  </a:lnTo>
                  <a:close/>
                </a:path>
                <a:path w="4812665" h="1632585">
                  <a:moveTo>
                    <a:pt x="3662124" y="200913"/>
                  </a:moveTo>
                  <a:lnTo>
                    <a:pt x="3731847" y="182244"/>
                  </a:lnTo>
                  <a:lnTo>
                    <a:pt x="3873071" y="709167"/>
                  </a:lnTo>
                  <a:lnTo>
                    <a:pt x="3803348" y="727837"/>
                  </a:lnTo>
                  <a:lnTo>
                    <a:pt x="3662124" y="200913"/>
                  </a:lnTo>
                  <a:close/>
                </a:path>
                <a:path w="4812665" h="1632585">
                  <a:moveTo>
                    <a:pt x="3161744" y="335025"/>
                  </a:moveTo>
                  <a:lnTo>
                    <a:pt x="3579320" y="223138"/>
                  </a:lnTo>
                  <a:lnTo>
                    <a:pt x="3595957" y="285241"/>
                  </a:lnTo>
                  <a:lnTo>
                    <a:pt x="3421713" y="331977"/>
                  </a:lnTo>
                  <a:lnTo>
                    <a:pt x="3546173" y="796670"/>
                  </a:lnTo>
                  <a:lnTo>
                    <a:pt x="3476450" y="815339"/>
                  </a:lnTo>
                  <a:lnTo>
                    <a:pt x="3351990" y="350646"/>
                  </a:lnTo>
                  <a:lnTo>
                    <a:pt x="3178381" y="397128"/>
                  </a:lnTo>
                  <a:lnTo>
                    <a:pt x="3161744" y="335025"/>
                  </a:lnTo>
                  <a:close/>
                </a:path>
                <a:path w="4812665" h="1632585">
                  <a:moveTo>
                    <a:pt x="2669111" y="466978"/>
                  </a:moveTo>
                  <a:lnTo>
                    <a:pt x="2740612" y="447801"/>
                  </a:lnTo>
                  <a:lnTo>
                    <a:pt x="3128216" y="787400"/>
                  </a:lnTo>
                  <a:lnTo>
                    <a:pt x="3017345" y="373633"/>
                  </a:lnTo>
                  <a:lnTo>
                    <a:pt x="3084274" y="355726"/>
                  </a:lnTo>
                  <a:lnTo>
                    <a:pt x="3225371" y="882650"/>
                  </a:lnTo>
                  <a:lnTo>
                    <a:pt x="3153870" y="901826"/>
                  </a:lnTo>
                  <a:lnTo>
                    <a:pt x="2766266" y="561975"/>
                  </a:lnTo>
                  <a:lnTo>
                    <a:pt x="2877137" y="975994"/>
                  </a:lnTo>
                  <a:lnTo>
                    <a:pt x="2810335" y="993901"/>
                  </a:lnTo>
                  <a:lnTo>
                    <a:pt x="2669111" y="466978"/>
                  </a:lnTo>
                  <a:close/>
                </a:path>
              </a:pathLst>
            </a:custGeom>
            <a:ln w="9144">
              <a:solidFill>
                <a:srgbClr val="F1F1F1"/>
              </a:solidFill>
            </a:ln>
          </p:spPr>
          <p:txBody>
            <a:bodyPr wrap="square" lIns="0" tIns="0" rIns="0" bIns="0" rtlCol="0"/>
            <a:lstStyle/>
            <a:p>
              <a:endParaRPr/>
            </a:p>
          </p:txBody>
        </p:sp>
      </p:grpSp>
      <p:sp>
        <p:nvSpPr>
          <p:cNvPr id="5" name="object 5"/>
          <p:cNvSpPr/>
          <p:nvPr/>
        </p:nvSpPr>
        <p:spPr>
          <a:xfrm>
            <a:off x="6179565" y="3028189"/>
            <a:ext cx="534670" cy="629285"/>
          </a:xfrm>
          <a:custGeom>
            <a:avLst/>
            <a:gdLst/>
            <a:ahLst/>
            <a:cxnLst/>
            <a:rect l="l" t="t" r="r" b="b"/>
            <a:pathLst>
              <a:path w="534670" h="629285">
                <a:moveTo>
                  <a:pt x="0" y="102108"/>
                </a:moveTo>
                <a:lnTo>
                  <a:pt x="381000" y="0"/>
                </a:lnTo>
                <a:lnTo>
                  <a:pt x="397637" y="62229"/>
                </a:lnTo>
                <a:lnTo>
                  <a:pt x="86487" y="145541"/>
                </a:lnTo>
                <a:lnTo>
                  <a:pt x="129667" y="306959"/>
                </a:lnTo>
                <a:lnTo>
                  <a:pt x="421132" y="228853"/>
                </a:lnTo>
                <a:lnTo>
                  <a:pt x="437642" y="290702"/>
                </a:lnTo>
                <a:lnTo>
                  <a:pt x="146176" y="368808"/>
                </a:lnTo>
                <a:lnTo>
                  <a:pt x="194310" y="548132"/>
                </a:lnTo>
                <a:lnTo>
                  <a:pt x="517779" y="461390"/>
                </a:lnTo>
                <a:lnTo>
                  <a:pt x="534416" y="523621"/>
                </a:lnTo>
                <a:lnTo>
                  <a:pt x="141224" y="628904"/>
                </a:lnTo>
                <a:lnTo>
                  <a:pt x="0" y="102108"/>
                </a:lnTo>
                <a:close/>
              </a:path>
            </a:pathLst>
          </a:custGeom>
          <a:ln w="9144">
            <a:solidFill>
              <a:srgbClr val="F1F1F1"/>
            </a:solidFill>
          </a:ln>
        </p:spPr>
        <p:txBody>
          <a:bodyPr wrap="square" lIns="0" tIns="0" rIns="0" bIns="0" rtlCol="0"/>
          <a:lstStyle/>
          <a:p>
            <a:endParaRPr/>
          </a:p>
        </p:txBody>
      </p:sp>
      <p:sp>
        <p:nvSpPr>
          <p:cNvPr id="6" name="object 6"/>
          <p:cNvSpPr/>
          <p:nvPr/>
        </p:nvSpPr>
        <p:spPr>
          <a:xfrm>
            <a:off x="4461001" y="3479547"/>
            <a:ext cx="556260" cy="638175"/>
          </a:xfrm>
          <a:custGeom>
            <a:avLst/>
            <a:gdLst/>
            <a:ahLst/>
            <a:cxnLst/>
            <a:rect l="l" t="t" r="r" b="b"/>
            <a:pathLst>
              <a:path w="556260" h="638175">
                <a:moveTo>
                  <a:pt x="0" y="111251"/>
                </a:moveTo>
                <a:lnTo>
                  <a:pt x="71500" y="92075"/>
                </a:lnTo>
                <a:lnTo>
                  <a:pt x="459105" y="431545"/>
                </a:lnTo>
                <a:lnTo>
                  <a:pt x="348234" y="17906"/>
                </a:lnTo>
                <a:lnTo>
                  <a:pt x="415163" y="0"/>
                </a:lnTo>
                <a:lnTo>
                  <a:pt x="556260" y="526922"/>
                </a:lnTo>
                <a:lnTo>
                  <a:pt x="484759" y="545972"/>
                </a:lnTo>
                <a:lnTo>
                  <a:pt x="97155" y="206120"/>
                </a:lnTo>
                <a:lnTo>
                  <a:pt x="208025" y="620140"/>
                </a:lnTo>
                <a:lnTo>
                  <a:pt x="141224" y="638047"/>
                </a:lnTo>
                <a:lnTo>
                  <a:pt x="0" y="111251"/>
                </a:lnTo>
                <a:close/>
              </a:path>
            </a:pathLst>
          </a:custGeom>
          <a:ln w="9144">
            <a:solidFill>
              <a:srgbClr val="F1F1F1"/>
            </a:solidFill>
          </a:ln>
        </p:spPr>
        <p:txBody>
          <a:bodyPr wrap="square" lIns="0" tIns="0" rIns="0" bIns="0" rtlCol="0"/>
          <a:lstStyle/>
          <a:p>
            <a:endParaRPr/>
          </a:p>
        </p:txBody>
      </p:sp>
      <p:sp>
        <p:nvSpPr>
          <p:cNvPr id="7" name="object 7"/>
          <p:cNvSpPr/>
          <p:nvPr/>
        </p:nvSpPr>
        <p:spPr>
          <a:xfrm>
            <a:off x="3394298" y="3662903"/>
            <a:ext cx="1061085" cy="710565"/>
          </a:xfrm>
          <a:custGeom>
            <a:avLst/>
            <a:gdLst/>
            <a:ahLst/>
            <a:cxnLst/>
            <a:rect l="l" t="t" r="r" b="b"/>
            <a:pathLst>
              <a:path w="1061085" h="710564">
                <a:moveTo>
                  <a:pt x="189515" y="153320"/>
                </a:moveTo>
                <a:lnTo>
                  <a:pt x="228159" y="145623"/>
                </a:lnTo>
                <a:lnTo>
                  <a:pt x="265017" y="143843"/>
                </a:lnTo>
                <a:lnTo>
                  <a:pt x="300065" y="147945"/>
                </a:lnTo>
                <a:lnTo>
                  <a:pt x="364164" y="173420"/>
                </a:lnTo>
                <a:lnTo>
                  <a:pt x="416933" y="219954"/>
                </a:lnTo>
                <a:lnTo>
                  <a:pt x="438816" y="250983"/>
                </a:lnTo>
                <a:lnTo>
                  <a:pt x="374427" y="285527"/>
                </a:lnTo>
                <a:lnTo>
                  <a:pt x="357066" y="261475"/>
                </a:lnTo>
                <a:lnTo>
                  <a:pt x="338693" y="241887"/>
                </a:lnTo>
                <a:lnTo>
                  <a:pt x="319295" y="226752"/>
                </a:lnTo>
                <a:lnTo>
                  <a:pt x="298862" y="216058"/>
                </a:lnTo>
                <a:lnTo>
                  <a:pt x="277219" y="209532"/>
                </a:lnTo>
                <a:lnTo>
                  <a:pt x="254206" y="206898"/>
                </a:lnTo>
                <a:lnTo>
                  <a:pt x="229836" y="208147"/>
                </a:lnTo>
                <a:lnTo>
                  <a:pt x="175474" y="222932"/>
                </a:lnTo>
                <a:lnTo>
                  <a:pt x="128611" y="251126"/>
                </a:lnTo>
                <a:lnTo>
                  <a:pt x="95752" y="290508"/>
                </a:lnTo>
                <a:lnTo>
                  <a:pt x="77515" y="337268"/>
                </a:lnTo>
                <a:lnTo>
                  <a:pt x="73380" y="389796"/>
                </a:lnTo>
                <a:lnTo>
                  <a:pt x="74945" y="416290"/>
                </a:lnTo>
                <a:lnTo>
                  <a:pt x="84613" y="468788"/>
                </a:lnTo>
                <a:lnTo>
                  <a:pt x="106330" y="530415"/>
                </a:lnTo>
                <a:lnTo>
                  <a:pt x="135667" y="580802"/>
                </a:lnTo>
                <a:lnTo>
                  <a:pt x="172354" y="617950"/>
                </a:lnTo>
                <a:lnTo>
                  <a:pt x="216566" y="639476"/>
                </a:lnTo>
                <a:lnTo>
                  <a:pt x="264588" y="646525"/>
                </a:lnTo>
                <a:lnTo>
                  <a:pt x="288629" y="645048"/>
                </a:lnTo>
                <a:lnTo>
                  <a:pt x="340332" y="630616"/>
                </a:lnTo>
                <a:lnTo>
                  <a:pt x="385393" y="600465"/>
                </a:lnTo>
                <a:lnTo>
                  <a:pt x="416476" y="556007"/>
                </a:lnTo>
                <a:lnTo>
                  <a:pt x="430486" y="498528"/>
                </a:lnTo>
                <a:lnTo>
                  <a:pt x="430942" y="464978"/>
                </a:lnTo>
                <a:lnTo>
                  <a:pt x="505491" y="463835"/>
                </a:lnTo>
                <a:lnTo>
                  <a:pt x="503110" y="507771"/>
                </a:lnTo>
                <a:lnTo>
                  <a:pt x="495014" y="547766"/>
                </a:lnTo>
                <a:lnTo>
                  <a:pt x="481202" y="583832"/>
                </a:lnTo>
                <a:lnTo>
                  <a:pt x="436864" y="643772"/>
                </a:lnTo>
                <a:lnTo>
                  <a:pt x="373237" y="684972"/>
                </a:lnTo>
                <a:lnTo>
                  <a:pt x="334422" y="698404"/>
                </a:lnTo>
                <a:lnTo>
                  <a:pt x="293250" y="707122"/>
                </a:lnTo>
                <a:lnTo>
                  <a:pt x="254888" y="710422"/>
                </a:lnTo>
                <a:lnTo>
                  <a:pt x="219336" y="708316"/>
                </a:lnTo>
                <a:lnTo>
                  <a:pt x="156348" y="688266"/>
                </a:lnTo>
                <a:lnTo>
                  <a:pt x="102334" y="648971"/>
                </a:lnTo>
                <a:lnTo>
                  <a:pt x="57344" y="591966"/>
                </a:lnTo>
                <a:lnTo>
                  <a:pt x="24475" y="525014"/>
                </a:lnTo>
                <a:lnTo>
                  <a:pt x="12731" y="488346"/>
                </a:lnTo>
                <a:lnTo>
                  <a:pt x="4067" y="447984"/>
                </a:lnTo>
                <a:lnTo>
                  <a:pt x="0" y="409194"/>
                </a:lnTo>
                <a:lnTo>
                  <a:pt x="551" y="371975"/>
                </a:lnTo>
                <a:lnTo>
                  <a:pt x="15416" y="302871"/>
                </a:lnTo>
                <a:lnTo>
                  <a:pt x="47662" y="244387"/>
                </a:lnTo>
                <a:lnTo>
                  <a:pt x="96289" y="197451"/>
                </a:lnTo>
                <a:lnTo>
                  <a:pt x="155916" y="164443"/>
                </a:lnTo>
                <a:lnTo>
                  <a:pt x="189515" y="153320"/>
                </a:lnTo>
                <a:close/>
              </a:path>
              <a:path w="1061085" h="710564">
                <a:moveTo>
                  <a:pt x="723423" y="9810"/>
                </a:moveTo>
                <a:lnTo>
                  <a:pt x="759592" y="2500"/>
                </a:lnTo>
                <a:lnTo>
                  <a:pt x="795131" y="0"/>
                </a:lnTo>
                <a:lnTo>
                  <a:pt x="830026" y="2309"/>
                </a:lnTo>
                <a:lnTo>
                  <a:pt x="896965" y="21218"/>
                </a:lnTo>
                <a:lnTo>
                  <a:pt x="954599" y="57846"/>
                </a:lnTo>
                <a:lnTo>
                  <a:pt x="1001676" y="111329"/>
                </a:lnTo>
                <a:lnTo>
                  <a:pt x="1036054" y="177952"/>
                </a:lnTo>
                <a:lnTo>
                  <a:pt x="1048289" y="215931"/>
                </a:lnTo>
                <a:lnTo>
                  <a:pt x="1056671" y="255508"/>
                </a:lnTo>
                <a:lnTo>
                  <a:pt x="1060481" y="294036"/>
                </a:lnTo>
                <a:lnTo>
                  <a:pt x="1059719" y="331517"/>
                </a:lnTo>
                <a:lnTo>
                  <a:pt x="1044477" y="402478"/>
                </a:lnTo>
                <a:lnTo>
                  <a:pt x="1011469" y="462676"/>
                </a:lnTo>
                <a:lnTo>
                  <a:pt x="961907" y="510661"/>
                </a:lnTo>
                <a:lnTo>
                  <a:pt x="902317" y="544050"/>
                </a:lnTo>
                <a:lnTo>
                  <a:pt x="832306" y="562627"/>
                </a:lnTo>
                <a:lnTo>
                  <a:pt x="796258" y="565070"/>
                </a:lnTo>
                <a:lnTo>
                  <a:pt x="760972" y="562488"/>
                </a:lnTo>
                <a:lnTo>
                  <a:pt x="693705" y="542605"/>
                </a:lnTo>
                <a:lnTo>
                  <a:pt x="636174" y="505406"/>
                </a:lnTo>
                <a:lnTo>
                  <a:pt x="589760" y="452469"/>
                </a:lnTo>
                <a:lnTo>
                  <a:pt x="557081" y="390747"/>
                </a:lnTo>
                <a:lnTo>
                  <a:pt x="535398" y="306112"/>
                </a:lnTo>
                <a:lnTo>
                  <a:pt x="531626" y="258220"/>
                </a:lnTo>
                <a:lnTo>
                  <a:pt x="534693" y="213358"/>
                </a:lnTo>
                <a:lnTo>
                  <a:pt x="544606" y="171531"/>
                </a:lnTo>
                <a:lnTo>
                  <a:pt x="561371" y="132746"/>
                </a:lnTo>
                <a:lnTo>
                  <a:pt x="590496" y="90195"/>
                </a:lnTo>
                <a:lnTo>
                  <a:pt x="627205" y="55514"/>
                </a:lnTo>
                <a:lnTo>
                  <a:pt x="671510" y="28715"/>
                </a:lnTo>
                <a:lnTo>
                  <a:pt x="723423" y="9810"/>
                </a:lnTo>
                <a:close/>
              </a:path>
            </a:pathLst>
          </a:custGeom>
          <a:ln w="9144">
            <a:solidFill>
              <a:srgbClr val="F1F1F1"/>
            </a:solidFill>
          </a:ln>
        </p:spPr>
        <p:txBody>
          <a:bodyPr wrap="square" lIns="0" tIns="0" rIns="0" bIns="0" rtlCol="0"/>
          <a:lstStyle/>
          <a:p>
            <a:endParaRPr/>
          </a:p>
        </p:txBody>
      </p:sp>
      <p:sp>
        <p:nvSpPr>
          <p:cNvPr id="8" name="object 8"/>
          <p:cNvSpPr txBox="1">
            <a:spLocks noGrp="1"/>
          </p:cNvSpPr>
          <p:nvPr>
            <p:ph type="title"/>
          </p:nvPr>
        </p:nvSpPr>
        <p:spPr>
          <a:xfrm>
            <a:off x="1524000" y="210035"/>
            <a:ext cx="12192000" cy="290464"/>
          </a:xfrm>
          <a:prstGeom prst="rect">
            <a:avLst/>
          </a:prstGeom>
        </p:spPr>
        <p:txBody>
          <a:bodyPr vert="horz" wrap="square" lIns="0" tIns="13335" rIns="0" bIns="0" numCol="1" rtlCol="0" anchor="ctr" anchorCtr="0" compatLnSpc="1">
            <a:prstTxWarp prst="textNoShape">
              <a:avLst/>
            </a:prstTxWarp>
            <a:spAutoFit/>
          </a:bodyPr>
          <a:lstStyle/>
          <a:p>
            <a:pPr marL="12700">
              <a:spcBef>
                <a:spcPts val="105"/>
              </a:spcBef>
            </a:pPr>
            <a:r>
              <a:rPr dirty="0">
                <a:latin typeface="Arial"/>
                <a:cs typeface="Arial"/>
              </a:rPr>
              <a:t>D5)</a:t>
            </a:r>
            <a:r>
              <a:rPr spc="-15" dirty="0"/>
              <a:t>身份保密及杜絕打擊報復、</a:t>
            </a:r>
            <a:r>
              <a:rPr dirty="0">
                <a:latin typeface="Arial"/>
                <a:cs typeface="Arial"/>
              </a:rPr>
              <a:t>D.M.3</a:t>
            </a:r>
            <a:r>
              <a:rPr spc="-45" dirty="0">
                <a:latin typeface="Arial"/>
                <a:cs typeface="Arial"/>
              </a:rPr>
              <a:t> </a:t>
            </a:r>
            <a:r>
              <a:rPr spc="-25" dirty="0"/>
              <a:t>溝通</a:t>
            </a:r>
          </a:p>
        </p:txBody>
      </p:sp>
      <p:sp>
        <p:nvSpPr>
          <p:cNvPr id="9" name="object 9"/>
          <p:cNvSpPr/>
          <p:nvPr/>
        </p:nvSpPr>
        <p:spPr>
          <a:xfrm>
            <a:off x="2392680" y="1689100"/>
            <a:ext cx="5760720" cy="325120"/>
          </a:xfrm>
          <a:custGeom>
            <a:avLst/>
            <a:gdLst/>
            <a:ahLst/>
            <a:cxnLst/>
            <a:rect l="l" t="t" r="r" b="b"/>
            <a:pathLst>
              <a:path w="5760720" h="325119">
                <a:moveTo>
                  <a:pt x="5706618" y="0"/>
                </a:moveTo>
                <a:lnTo>
                  <a:pt x="54114" y="0"/>
                </a:lnTo>
                <a:lnTo>
                  <a:pt x="33052" y="4256"/>
                </a:lnTo>
                <a:lnTo>
                  <a:pt x="15851" y="15859"/>
                </a:lnTo>
                <a:lnTo>
                  <a:pt x="4253" y="33057"/>
                </a:lnTo>
                <a:lnTo>
                  <a:pt x="0" y="54101"/>
                </a:lnTo>
                <a:lnTo>
                  <a:pt x="0" y="270637"/>
                </a:lnTo>
                <a:lnTo>
                  <a:pt x="4253" y="291681"/>
                </a:lnTo>
                <a:lnTo>
                  <a:pt x="15851" y="308879"/>
                </a:lnTo>
                <a:lnTo>
                  <a:pt x="33052" y="320482"/>
                </a:lnTo>
                <a:lnTo>
                  <a:pt x="54114" y="324738"/>
                </a:lnTo>
                <a:lnTo>
                  <a:pt x="5706618" y="324738"/>
                </a:lnTo>
                <a:lnTo>
                  <a:pt x="5727662" y="320482"/>
                </a:lnTo>
                <a:lnTo>
                  <a:pt x="5744860" y="308879"/>
                </a:lnTo>
                <a:lnTo>
                  <a:pt x="5756463" y="291681"/>
                </a:lnTo>
                <a:lnTo>
                  <a:pt x="5760720" y="270637"/>
                </a:lnTo>
                <a:lnTo>
                  <a:pt x="5760720" y="54101"/>
                </a:lnTo>
                <a:lnTo>
                  <a:pt x="5756463" y="33057"/>
                </a:lnTo>
                <a:lnTo>
                  <a:pt x="5744860" y="15859"/>
                </a:lnTo>
                <a:lnTo>
                  <a:pt x="5727662" y="4256"/>
                </a:lnTo>
                <a:lnTo>
                  <a:pt x="5706618" y="0"/>
                </a:lnTo>
                <a:close/>
              </a:path>
            </a:pathLst>
          </a:custGeom>
          <a:solidFill>
            <a:srgbClr val="4F81BC"/>
          </a:solidFill>
        </p:spPr>
        <p:txBody>
          <a:bodyPr wrap="square" lIns="0" tIns="0" rIns="0" bIns="0" rtlCol="0"/>
          <a:lstStyle/>
          <a:p>
            <a:endParaRPr/>
          </a:p>
        </p:txBody>
      </p:sp>
      <p:graphicFrame>
        <p:nvGraphicFramePr>
          <p:cNvPr id="10" name="object 10"/>
          <p:cNvGraphicFramePr>
            <a:graphicFrameLocks noGrp="1"/>
          </p:cNvGraphicFramePr>
          <p:nvPr/>
        </p:nvGraphicFramePr>
        <p:xfrm>
          <a:off x="1968500" y="1680656"/>
          <a:ext cx="8229600" cy="1162050"/>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57607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58115">
                <a:tc>
                  <a:txBody>
                    <a:bodyPr/>
                    <a:lstStyle/>
                    <a:p>
                      <a:pPr>
                        <a:lnSpc>
                          <a:spcPct val="100000"/>
                        </a:lnSpc>
                      </a:pPr>
                      <a:endParaRPr sz="900">
                        <a:latin typeface="Times New Roman"/>
                        <a:cs typeface="Times New Roman"/>
                      </a:endParaRPr>
                    </a:p>
                  </a:txBody>
                  <a:tcPr marL="0" marR="0" marT="0" marB="0">
                    <a:lnR w="57150">
                      <a:solidFill>
                        <a:srgbClr val="FFFFFF"/>
                      </a:solidFill>
                      <a:prstDash val="solid"/>
                    </a:lnR>
                    <a:lnB w="28575">
                      <a:solidFill>
                        <a:srgbClr val="4F81BC"/>
                      </a:solidFill>
                      <a:prstDash val="solid"/>
                    </a:lnB>
                  </a:tcPr>
                </a:tc>
                <a:tc>
                  <a:txBody>
                    <a:bodyPr/>
                    <a:lstStyle/>
                    <a:p>
                      <a:pPr>
                        <a:lnSpc>
                          <a:spcPct val="100000"/>
                        </a:lnSpc>
                      </a:pPr>
                      <a:endParaRPr sz="900">
                        <a:latin typeface="Times New Roman"/>
                        <a:cs typeface="Times New Roman"/>
                      </a:endParaRPr>
                    </a:p>
                  </a:txBody>
                  <a:tcPr marL="0" marR="0" marT="0" marB="0">
                    <a:lnL w="57150">
                      <a:solidFill>
                        <a:srgbClr val="FFFFFF"/>
                      </a:solidFill>
                      <a:prstDash val="solid"/>
                    </a:lnL>
                    <a:lnR w="57150">
                      <a:solidFill>
                        <a:srgbClr val="FFFFFF"/>
                      </a:solidFill>
                      <a:prstDash val="solid"/>
                    </a:lnR>
                    <a:lnB w="28575">
                      <a:solidFill>
                        <a:srgbClr val="4F81BC"/>
                      </a:solidFill>
                      <a:prstDash val="solid"/>
                    </a:lnB>
                  </a:tcPr>
                </a:tc>
                <a:tc>
                  <a:txBody>
                    <a:bodyPr/>
                    <a:lstStyle/>
                    <a:p>
                      <a:pPr>
                        <a:lnSpc>
                          <a:spcPct val="100000"/>
                        </a:lnSpc>
                      </a:pPr>
                      <a:endParaRPr sz="900">
                        <a:latin typeface="Times New Roman"/>
                        <a:cs typeface="Times New Roman"/>
                      </a:endParaRPr>
                    </a:p>
                  </a:txBody>
                  <a:tcPr marL="0" marR="0" marT="0" marB="0">
                    <a:lnL w="57150">
                      <a:solidFill>
                        <a:srgbClr val="FFFFFF"/>
                      </a:solidFill>
                      <a:prstDash val="solid"/>
                    </a:lnL>
                    <a:lnB w="28575">
                      <a:solidFill>
                        <a:srgbClr val="4F81BC"/>
                      </a:solidFill>
                      <a:prstDash val="solid"/>
                    </a:lnB>
                  </a:tcPr>
                </a:tc>
                <a:extLst>
                  <a:ext uri="{0D108BD9-81ED-4DB2-BD59-A6C34878D82A}">
                    <a16:rowId xmlns:a16="http://schemas.microsoft.com/office/drawing/2014/main" val="10000"/>
                  </a:ext>
                </a:extLst>
              </a:tr>
              <a:tr h="146050">
                <a:tc>
                  <a:txBody>
                    <a:bodyPr/>
                    <a:lstStyle/>
                    <a:p>
                      <a:pPr>
                        <a:lnSpc>
                          <a:spcPct val="100000"/>
                        </a:lnSpc>
                      </a:pPr>
                      <a:endParaRPr sz="800">
                        <a:latin typeface="Times New Roman"/>
                        <a:cs typeface="Times New Roman"/>
                      </a:endParaRPr>
                    </a:p>
                  </a:txBody>
                  <a:tcPr marL="0" marR="0" marT="0" marB="0">
                    <a:lnL w="28575">
                      <a:solidFill>
                        <a:srgbClr val="4F81BC"/>
                      </a:solidFill>
                      <a:prstDash val="solid"/>
                    </a:lnL>
                    <a:lnR w="57150">
                      <a:solidFill>
                        <a:srgbClr val="FFFFFF"/>
                      </a:solidFill>
                      <a:prstDash val="solid"/>
                    </a:lnR>
                    <a:lnT w="28575">
                      <a:solidFill>
                        <a:srgbClr val="4F81BC"/>
                      </a:solidFill>
                      <a:prstDash val="solid"/>
                    </a:lnT>
                  </a:tcPr>
                </a:tc>
                <a:tc>
                  <a:txBody>
                    <a:bodyPr/>
                    <a:lstStyle/>
                    <a:p>
                      <a:pPr marL="233679">
                        <a:lnSpc>
                          <a:spcPts val="625"/>
                        </a:lnSpc>
                      </a:pPr>
                      <a:r>
                        <a:rPr sz="1100" spc="-10" dirty="0">
                          <a:solidFill>
                            <a:srgbClr val="FFFFFF"/>
                          </a:solidFill>
                          <a:latin typeface="微軟正黑體"/>
                          <a:cs typeface="微軟正黑體"/>
                        </a:rPr>
                        <a:t>處理過程說明</a:t>
                      </a:r>
                      <a:endParaRPr sz="1100">
                        <a:latin typeface="微軟正黑體"/>
                        <a:cs typeface="微軟正黑體"/>
                      </a:endParaRPr>
                    </a:p>
                  </a:txBody>
                  <a:tcPr marL="0" marR="0" marT="0" marB="0">
                    <a:lnL w="57150">
                      <a:solidFill>
                        <a:srgbClr val="FFFFFF"/>
                      </a:solidFill>
                      <a:prstDash val="solid"/>
                    </a:lnL>
                    <a:lnR w="57150">
                      <a:solidFill>
                        <a:srgbClr val="FFFFFF"/>
                      </a:solidFill>
                      <a:prstDash val="solid"/>
                    </a:lnR>
                    <a:lnT w="28575">
                      <a:solidFill>
                        <a:srgbClr val="4F81BC"/>
                      </a:solidFill>
                      <a:prstDash val="solid"/>
                    </a:lnT>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28575">
                      <a:solidFill>
                        <a:srgbClr val="4F81BC"/>
                      </a:solidFill>
                      <a:prstDash val="solid"/>
                    </a:lnR>
                    <a:lnT w="28575">
                      <a:solidFill>
                        <a:srgbClr val="4F81BC"/>
                      </a:solidFill>
                      <a:prstDash val="solid"/>
                    </a:lnT>
                  </a:tcPr>
                </a:tc>
                <a:extLst>
                  <a:ext uri="{0D108BD9-81ED-4DB2-BD59-A6C34878D82A}">
                    <a16:rowId xmlns:a16="http://schemas.microsoft.com/office/drawing/2014/main" val="10001"/>
                  </a:ext>
                </a:extLst>
              </a:tr>
              <a:tr h="857885">
                <a:tc gridSpan="3">
                  <a:txBody>
                    <a:bodyPr/>
                    <a:lstStyle/>
                    <a:p>
                      <a:pPr marL="696595" indent="-58419">
                        <a:lnSpc>
                          <a:spcPct val="100000"/>
                        </a:lnSpc>
                        <a:spcBef>
                          <a:spcPts val="815"/>
                        </a:spcBef>
                        <a:buSzPct val="90909"/>
                        <a:buFont typeface="Arial"/>
                        <a:buChar char="•"/>
                        <a:tabLst>
                          <a:tab pos="697230" algn="l"/>
                        </a:tabLst>
                      </a:pPr>
                      <a:r>
                        <a:rPr sz="1100" spc="-20" dirty="0">
                          <a:latin typeface="微軟正黑體"/>
                          <a:cs typeface="微軟正黑體"/>
                        </a:rPr>
                        <a:t>任何檢舉案件一經提報，稽核室將立即調查並彙報總經理知悉。</a:t>
                      </a:r>
                      <a:endParaRPr sz="1100">
                        <a:latin typeface="微軟正黑體"/>
                        <a:cs typeface="微軟正黑體"/>
                      </a:endParaRPr>
                    </a:p>
                    <a:p>
                      <a:pPr marL="696595" marR="673735" indent="-58419">
                        <a:lnSpc>
                          <a:spcPct val="129099"/>
                        </a:lnSpc>
                        <a:spcBef>
                          <a:spcPts val="300"/>
                        </a:spcBef>
                        <a:buSzPct val="90909"/>
                        <a:buFont typeface="Arial"/>
                        <a:buChar char="•"/>
                        <a:tabLst>
                          <a:tab pos="697230" algn="l"/>
                        </a:tabLst>
                      </a:pPr>
                      <a:r>
                        <a:rPr sz="1100" spc="-20" dirty="0">
                          <a:latin typeface="微軟正黑體"/>
                          <a:cs typeface="微軟正黑體"/>
                        </a:rPr>
                        <a:t>匿名檢舉如因證據鏈中斷或法律構成要件欠缺，需匿名檢舉人補充說明或提供資料，經聯繫無果或不回應者，得</a:t>
                      </a:r>
                      <a:r>
                        <a:rPr sz="1100" spc="-10" dirty="0">
                          <a:latin typeface="微軟正黑體"/>
                          <a:cs typeface="微軟正黑體"/>
                        </a:rPr>
                        <a:t>逕予結案。</a:t>
                      </a:r>
                      <a:endParaRPr sz="1100">
                        <a:latin typeface="微軟正黑體"/>
                        <a:cs typeface="微軟正黑體"/>
                      </a:endParaRPr>
                    </a:p>
                  </a:txBody>
                  <a:tcPr marL="0" marR="0" marT="103505" marB="0">
                    <a:lnL w="28575">
                      <a:solidFill>
                        <a:srgbClr val="4F81BC"/>
                      </a:solidFill>
                      <a:prstDash val="solid"/>
                    </a:lnL>
                    <a:lnR w="28575">
                      <a:solidFill>
                        <a:srgbClr val="4F81BC"/>
                      </a:solidFill>
                      <a:prstDash val="solid"/>
                    </a:lnR>
                    <a:lnB w="28575">
                      <a:solidFill>
                        <a:srgbClr val="4F81BC"/>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1" name="object 11"/>
          <p:cNvSpPr/>
          <p:nvPr/>
        </p:nvSpPr>
        <p:spPr>
          <a:xfrm>
            <a:off x="2392680" y="2915792"/>
            <a:ext cx="5760720" cy="325120"/>
          </a:xfrm>
          <a:custGeom>
            <a:avLst/>
            <a:gdLst/>
            <a:ahLst/>
            <a:cxnLst/>
            <a:rect l="l" t="t" r="r" b="b"/>
            <a:pathLst>
              <a:path w="5760720" h="325119">
                <a:moveTo>
                  <a:pt x="5706618" y="0"/>
                </a:moveTo>
                <a:lnTo>
                  <a:pt x="54114" y="0"/>
                </a:lnTo>
                <a:lnTo>
                  <a:pt x="33052" y="4238"/>
                </a:lnTo>
                <a:lnTo>
                  <a:pt x="15851" y="15811"/>
                </a:lnTo>
                <a:lnTo>
                  <a:pt x="4253" y="33004"/>
                </a:lnTo>
                <a:lnTo>
                  <a:pt x="0" y="54102"/>
                </a:lnTo>
                <a:lnTo>
                  <a:pt x="0" y="270510"/>
                </a:lnTo>
                <a:lnTo>
                  <a:pt x="4253" y="291627"/>
                </a:lnTo>
                <a:lnTo>
                  <a:pt x="15851" y="308864"/>
                </a:lnTo>
                <a:lnTo>
                  <a:pt x="33052" y="320480"/>
                </a:lnTo>
                <a:lnTo>
                  <a:pt x="54114" y="324739"/>
                </a:lnTo>
                <a:lnTo>
                  <a:pt x="5706618" y="324739"/>
                </a:lnTo>
                <a:lnTo>
                  <a:pt x="5727662" y="320480"/>
                </a:lnTo>
                <a:lnTo>
                  <a:pt x="5744860" y="308864"/>
                </a:lnTo>
                <a:lnTo>
                  <a:pt x="5756463" y="291627"/>
                </a:lnTo>
                <a:lnTo>
                  <a:pt x="5760720" y="270510"/>
                </a:lnTo>
                <a:lnTo>
                  <a:pt x="5760720" y="54102"/>
                </a:lnTo>
                <a:lnTo>
                  <a:pt x="5756463" y="33004"/>
                </a:lnTo>
                <a:lnTo>
                  <a:pt x="5744860" y="15811"/>
                </a:lnTo>
                <a:lnTo>
                  <a:pt x="5727662" y="4238"/>
                </a:lnTo>
                <a:lnTo>
                  <a:pt x="5706618" y="0"/>
                </a:lnTo>
                <a:close/>
              </a:path>
            </a:pathLst>
          </a:custGeom>
          <a:solidFill>
            <a:srgbClr val="4F81BC"/>
          </a:solidFill>
        </p:spPr>
        <p:txBody>
          <a:bodyPr wrap="square" lIns="0" tIns="0" rIns="0" bIns="0" rtlCol="0"/>
          <a:lstStyle/>
          <a:p>
            <a:endParaRPr/>
          </a:p>
        </p:txBody>
      </p:sp>
      <p:graphicFrame>
        <p:nvGraphicFramePr>
          <p:cNvPr id="12" name="object 12"/>
          <p:cNvGraphicFramePr>
            <a:graphicFrameLocks noGrp="1"/>
          </p:cNvGraphicFramePr>
          <p:nvPr/>
        </p:nvGraphicFramePr>
        <p:xfrm>
          <a:off x="1968500" y="2918905"/>
          <a:ext cx="8229600" cy="1149985"/>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57607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46050">
                <a:tc>
                  <a:txBody>
                    <a:bodyPr/>
                    <a:lstStyle/>
                    <a:p>
                      <a:pPr>
                        <a:lnSpc>
                          <a:spcPct val="100000"/>
                        </a:lnSpc>
                      </a:pPr>
                      <a:endParaRPr sz="800">
                        <a:latin typeface="Times New Roman"/>
                        <a:cs typeface="Times New Roman"/>
                      </a:endParaRPr>
                    </a:p>
                  </a:txBody>
                  <a:tcPr marL="0" marR="0" marT="0" marB="0">
                    <a:lnR w="57150">
                      <a:solidFill>
                        <a:srgbClr val="FFFFFF"/>
                      </a:solidFill>
                      <a:prstDash val="solid"/>
                    </a:lnR>
                    <a:lnB w="28575">
                      <a:solidFill>
                        <a:srgbClr val="4F81BC"/>
                      </a:solidFill>
                      <a:prstDash val="solid"/>
                    </a:lnB>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lnB w="28575">
                      <a:solidFill>
                        <a:srgbClr val="4F81BC"/>
                      </a:solidFill>
                      <a:prstDash val="solid"/>
                    </a:lnB>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B w="28575">
                      <a:solidFill>
                        <a:srgbClr val="4F81BC"/>
                      </a:solidFill>
                      <a:prstDash val="solid"/>
                    </a:lnB>
                  </a:tcPr>
                </a:tc>
                <a:extLst>
                  <a:ext uri="{0D108BD9-81ED-4DB2-BD59-A6C34878D82A}">
                    <a16:rowId xmlns:a16="http://schemas.microsoft.com/office/drawing/2014/main" val="10000"/>
                  </a:ext>
                </a:extLst>
              </a:tr>
              <a:tr h="128905">
                <a:tc>
                  <a:txBody>
                    <a:bodyPr/>
                    <a:lstStyle/>
                    <a:p>
                      <a:pPr>
                        <a:lnSpc>
                          <a:spcPct val="100000"/>
                        </a:lnSpc>
                      </a:pPr>
                      <a:endParaRPr sz="700">
                        <a:latin typeface="Times New Roman"/>
                        <a:cs typeface="Times New Roman"/>
                      </a:endParaRPr>
                    </a:p>
                  </a:txBody>
                  <a:tcPr marL="0" marR="0" marT="0" marB="0">
                    <a:lnL w="28575">
                      <a:solidFill>
                        <a:srgbClr val="4F81BC"/>
                      </a:solidFill>
                      <a:prstDash val="solid"/>
                    </a:lnL>
                    <a:lnR w="57150">
                      <a:solidFill>
                        <a:srgbClr val="FFFFFF"/>
                      </a:solidFill>
                      <a:prstDash val="solid"/>
                    </a:lnR>
                    <a:lnT w="28575">
                      <a:solidFill>
                        <a:srgbClr val="4F81BC"/>
                      </a:solidFill>
                      <a:prstDash val="solid"/>
                    </a:lnT>
                    <a:solidFill>
                      <a:srgbClr val="FFFFFF">
                        <a:alpha val="90194"/>
                      </a:srgbClr>
                    </a:solidFill>
                  </a:tcPr>
                </a:tc>
                <a:tc>
                  <a:txBody>
                    <a:bodyPr/>
                    <a:lstStyle/>
                    <a:p>
                      <a:pPr marL="233679">
                        <a:lnSpc>
                          <a:spcPts val="630"/>
                        </a:lnSpc>
                      </a:pPr>
                      <a:r>
                        <a:rPr sz="1100" spc="-15" dirty="0">
                          <a:solidFill>
                            <a:srgbClr val="FFFFFF"/>
                          </a:solidFill>
                          <a:latin typeface="微軟正黑體"/>
                          <a:cs typeface="微軟正黑體"/>
                        </a:rPr>
                        <a:t>保密原則＆不得報復說明</a:t>
                      </a:r>
                      <a:endParaRPr sz="1100">
                        <a:latin typeface="微軟正黑體"/>
                        <a:cs typeface="微軟正黑體"/>
                      </a:endParaRPr>
                    </a:p>
                  </a:txBody>
                  <a:tcPr marL="0" marR="0" marT="0" marB="0">
                    <a:lnL w="57150">
                      <a:solidFill>
                        <a:srgbClr val="FFFFFF"/>
                      </a:solidFill>
                      <a:prstDash val="solid"/>
                    </a:lnL>
                    <a:lnR w="57150">
                      <a:solidFill>
                        <a:srgbClr val="FFFFFF"/>
                      </a:solidFill>
                      <a:prstDash val="solid"/>
                    </a:lnR>
                    <a:lnT w="28575">
                      <a:solidFill>
                        <a:srgbClr val="4F81BC"/>
                      </a:solidFill>
                      <a:prstDash val="solid"/>
                    </a:lnT>
                    <a:solidFill>
                      <a:srgbClr val="FFFFFF">
                        <a:alpha val="90194"/>
                      </a:srgbClr>
                    </a:solidFill>
                  </a:tcPr>
                </a:tc>
                <a:tc>
                  <a:txBody>
                    <a:bodyPr/>
                    <a:lstStyle/>
                    <a:p>
                      <a:pPr>
                        <a:lnSpc>
                          <a:spcPct val="100000"/>
                        </a:lnSpc>
                      </a:pPr>
                      <a:endParaRPr sz="700">
                        <a:latin typeface="Times New Roman"/>
                        <a:cs typeface="Times New Roman"/>
                      </a:endParaRPr>
                    </a:p>
                  </a:txBody>
                  <a:tcPr marL="0" marR="0" marT="0" marB="0">
                    <a:lnL w="57150">
                      <a:solidFill>
                        <a:srgbClr val="FFFFFF"/>
                      </a:solidFill>
                      <a:prstDash val="solid"/>
                    </a:lnL>
                    <a:lnR w="28575">
                      <a:solidFill>
                        <a:srgbClr val="4F81BC"/>
                      </a:solidFill>
                      <a:prstDash val="solid"/>
                    </a:lnR>
                    <a:lnT w="28575">
                      <a:solidFill>
                        <a:srgbClr val="4F81BC"/>
                      </a:solidFill>
                      <a:prstDash val="solid"/>
                    </a:lnT>
                    <a:solidFill>
                      <a:srgbClr val="FFFFFF">
                        <a:alpha val="90194"/>
                      </a:srgbClr>
                    </a:solidFill>
                  </a:tcPr>
                </a:tc>
                <a:extLst>
                  <a:ext uri="{0D108BD9-81ED-4DB2-BD59-A6C34878D82A}">
                    <a16:rowId xmlns:a16="http://schemas.microsoft.com/office/drawing/2014/main" val="10001"/>
                  </a:ext>
                </a:extLst>
              </a:tr>
              <a:tr h="875030">
                <a:tc gridSpan="3">
                  <a:txBody>
                    <a:bodyPr/>
                    <a:lstStyle/>
                    <a:p>
                      <a:pPr marL="696595" indent="-58419">
                        <a:lnSpc>
                          <a:spcPct val="100000"/>
                        </a:lnSpc>
                        <a:spcBef>
                          <a:spcPts val="950"/>
                        </a:spcBef>
                        <a:buSzPct val="90909"/>
                        <a:buFont typeface="Arial"/>
                        <a:buChar char="•"/>
                        <a:tabLst>
                          <a:tab pos="697230" algn="l"/>
                        </a:tabLst>
                      </a:pPr>
                      <a:r>
                        <a:rPr sz="1100" spc="-20" dirty="0">
                          <a:latin typeface="微軟正黑體"/>
                          <a:cs typeface="微軟正黑體"/>
                        </a:rPr>
                        <a:t>檢舉案件從收件至結案，知悉案件內容之相關人員均應嚴格遵守保密原則，不得擅自洩漏。</a:t>
                      </a:r>
                      <a:endParaRPr sz="1100">
                        <a:latin typeface="微軟正黑體"/>
                        <a:cs typeface="微軟正黑體"/>
                      </a:endParaRPr>
                    </a:p>
                    <a:p>
                      <a:pPr marL="696595" marR="675005" indent="-58419">
                        <a:lnSpc>
                          <a:spcPct val="129299"/>
                        </a:lnSpc>
                        <a:spcBef>
                          <a:spcPts val="295"/>
                        </a:spcBef>
                        <a:buSzPct val="90909"/>
                        <a:buFont typeface="Arial"/>
                        <a:buChar char="•"/>
                        <a:tabLst>
                          <a:tab pos="697230" algn="l"/>
                        </a:tabLst>
                      </a:pPr>
                      <a:r>
                        <a:rPr sz="1100" spc="-20" dirty="0">
                          <a:latin typeface="微軟正黑體"/>
                          <a:cs typeface="微軟正黑體"/>
                        </a:rPr>
                        <a:t>公司管理階層、檢舉者所屬部門及其上級部門不得因檢舉行為對檢舉者或其密切關係人施以報復或恐嚇等不當措</a:t>
                      </a:r>
                      <a:r>
                        <a:rPr sz="1100" spc="-25" dirty="0">
                          <a:latin typeface="微軟正黑體"/>
                          <a:cs typeface="微軟正黑體"/>
                        </a:rPr>
                        <a:t>施。</a:t>
                      </a:r>
                      <a:endParaRPr sz="1100">
                        <a:latin typeface="微軟正黑體"/>
                        <a:cs typeface="微軟正黑體"/>
                      </a:endParaRPr>
                    </a:p>
                  </a:txBody>
                  <a:tcPr marL="0" marR="0" marT="120650" marB="0">
                    <a:lnL w="28575">
                      <a:solidFill>
                        <a:srgbClr val="4F81BC"/>
                      </a:solidFill>
                      <a:prstDash val="solid"/>
                    </a:lnL>
                    <a:lnR w="28575">
                      <a:solidFill>
                        <a:srgbClr val="4F81BC"/>
                      </a:solidFill>
                      <a:prstDash val="solid"/>
                    </a:lnR>
                    <a:lnB w="28575">
                      <a:solidFill>
                        <a:srgbClr val="4F81BC"/>
                      </a:solidFill>
                      <a:prstDash val="solid"/>
                    </a:lnB>
                    <a:solidFill>
                      <a:srgbClr val="FFFFFF">
                        <a:alpha val="90194"/>
                      </a:srgb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3" name="object 13"/>
          <p:cNvSpPr/>
          <p:nvPr/>
        </p:nvSpPr>
        <p:spPr>
          <a:xfrm>
            <a:off x="2392680" y="4142359"/>
            <a:ext cx="5760720" cy="325120"/>
          </a:xfrm>
          <a:custGeom>
            <a:avLst/>
            <a:gdLst/>
            <a:ahLst/>
            <a:cxnLst/>
            <a:rect l="l" t="t" r="r" b="b"/>
            <a:pathLst>
              <a:path w="5760720" h="325120">
                <a:moveTo>
                  <a:pt x="5706618" y="0"/>
                </a:moveTo>
                <a:lnTo>
                  <a:pt x="54114" y="0"/>
                </a:lnTo>
                <a:lnTo>
                  <a:pt x="33052" y="4256"/>
                </a:lnTo>
                <a:lnTo>
                  <a:pt x="15851" y="15859"/>
                </a:lnTo>
                <a:lnTo>
                  <a:pt x="4253" y="33057"/>
                </a:lnTo>
                <a:lnTo>
                  <a:pt x="0" y="54102"/>
                </a:lnTo>
                <a:lnTo>
                  <a:pt x="0" y="270637"/>
                </a:lnTo>
                <a:lnTo>
                  <a:pt x="4253" y="291681"/>
                </a:lnTo>
                <a:lnTo>
                  <a:pt x="15851" y="308879"/>
                </a:lnTo>
                <a:lnTo>
                  <a:pt x="33052" y="320482"/>
                </a:lnTo>
                <a:lnTo>
                  <a:pt x="54114" y="324739"/>
                </a:lnTo>
                <a:lnTo>
                  <a:pt x="5706618" y="324739"/>
                </a:lnTo>
                <a:lnTo>
                  <a:pt x="5727662" y="320482"/>
                </a:lnTo>
                <a:lnTo>
                  <a:pt x="5744860" y="308879"/>
                </a:lnTo>
                <a:lnTo>
                  <a:pt x="5756463" y="291681"/>
                </a:lnTo>
                <a:lnTo>
                  <a:pt x="5760720" y="270637"/>
                </a:lnTo>
                <a:lnTo>
                  <a:pt x="5760720" y="54102"/>
                </a:lnTo>
                <a:lnTo>
                  <a:pt x="5756463" y="33057"/>
                </a:lnTo>
                <a:lnTo>
                  <a:pt x="5744860" y="15859"/>
                </a:lnTo>
                <a:lnTo>
                  <a:pt x="5727662" y="4256"/>
                </a:lnTo>
                <a:lnTo>
                  <a:pt x="5706618" y="0"/>
                </a:lnTo>
                <a:close/>
              </a:path>
            </a:pathLst>
          </a:custGeom>
          <a:solidFill>
            <a:srgbClr val="4F81BC"/>
          </a:solidFill>
        </p:spPr>
        <p:txBody>
          <a:bodyPr wrap="square" lIns="0" tIns="0" rIns="0" bIns="0" rtlCol="0"/>
          <a:lstStyle/>
          <a:p>
            <a:endParaRPr/>
          </a:p>
        </p:txBody>
      </p:sp>
      <p:graphicFrame>
        <p:nvGraphicFramePr>
          <p:cNvPr id="14" name="object 14"/>
          <p:cNvGraphicFramePr>
            <a:graphicFrameLocks noGrp="1"/>
          </p:cNvGraphicFramePr>
          <p:nvPr/>
        </p:nvGraphicFramePr>
        <p:xfrm>
          <a:off x="1968500" y="4145519"/>
          <a:ext cx="8229600" cy="1877695"/>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57607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46050">
                <a:tc>
                  <a:txBody>
                    <a:bodyPr/>
                    <a:lstStyle/>
                    <a:p>
                      <a:pPr>
                        <a:lnSpc>
                          <a:spcPct val="100000"/>
                        </a:lnSpc>
                      </a:pPr>
                      <a:endParaRPr sz="800">
                        <a:latin typeface="Times New Roman"/>
                        <a:cs typeface="Times New Roman"/>
                      </a:endParaRPr>
                    </a:p>
                  </a:txBody>
                  <a:tcPr marL="0" marR="0" marT="0" marB="0">
                    <a:lnR w="57150">
                      <a:solidFill>
                        <a:srgbClr val="FFFFFF"/>
                      </a:solidFill>
                      <a:prstDash val="solid"/>
                    </a:lnR>
                    <a:lnB w="28575">
                      <a:solidFill>
                        <a:srgbClr val="4F81BC"/>
                      </a:solidFill>
                      <a:prstDash val="solid"/>
                    </a:lnB>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lnB w="28575">
                      <a:solidFill>
                        <a:srgbClr val="4F81BC"/>
                      </a:solidFill>
                      <a:prstDash val="solid"/>
                    </a:lnB>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B w="28575">
                      <a:solidFill>
                        <a:srgbClr val="4F81BC"/>
                      </a:solidFill>
                      <a:prstDash val="solid"/>
                    </a:lnB>
                  </a:tcPr>
                </a:tc>
                <a:extLst>
                  <a:ext uri="{0D108BD9-81ED-4DB2-BD59-A6C34878D82A}">
                    <a16:rowId xmlns:a16="http://schemas.microsoft.com/office/drawing/2014/main" val="10000"/>
                  </a:ext>
                </a:extLst>
              </a:tr>
              <a:tr h="128905">
                <a:tc>
                  <a:txBody>
                    <a:bodyPr/>
                    <a:lstStyle/>
                    <a:p>
                      <a:pPr>
                        <a:lnSpc>
                          <a:spcPct val="100000"/>
                        </a:lnSpc>
                      </a:pPr>
                      <a:endParaRPr sz="700">
                        <a:latin typeface="Times New Roman"/>
                        <a:cs typeface="Times New Roman"/>
                      </a:endParaRPr>
                    </a:p>
                  </a:txBody>
                  <a:tcPr marL="0" marR="0" marT="0" marB="0">
                    <a:lnL w="28575">
                      <a:solidFill>
                        <a:srgbClr val="4F81BC"/>
                      </a:solidFill>
                      <a:prstDash val="solid"/>
                    </a:lnL>
                    <a:lnR w="57150">
                      <a:solidFill>
                        <a:srgbClr val="FFFFFF"/>
                      </a:solidFill>
                      <a:prstDash val="solid"/>
                    </a:lnR>
                    <a:lnT w="28575">
                      <a:solidFill>
                        <a:srgbClr val="4F81BC"/>
                      </a:solidFill>
                      <a:prstDash val="solid"/>
                    </a:lnT>
                  </a:tcPr>
                </a:tc>
                <a:tc>
                  <a:txBody>
                    <a:bodyPr/>
                    <a:lstStyle/>
                    <a:p>
                      <a:pPr marL="233679">
                        <a:lnSpc>
                          <a:spcPts val="635"/>
                        </a:lnSpc>
                      </a:pPr>
                      <a:r>
                        <a:rPr sz="1100" spc="-15" dirty="0">
                          <a:solidFill>
                            <a:srgbClr val="FFFFFF"/>
                          </a:solidFill>
                          <a:latin typeface="微軟正黑體"/>
                          <a:cs typeface="微軟正黑體"/>
                        </a:rPr>
                        <a:t>獎懲說明</a:t>
                      </a:r>
                      <a:endParaRPr sz="1100">
                        <a:latin typeface="微軟正黑體"/>
                        <a:cs typeface="微軟正黑體"/>
                      </a:endParaRPr>
                    </a:p>
                  </a:txBody>
                  <a:tcPr marL="0" marR="0" marT="0" marB="0">
                    <a:lnL w="57150">
                      <a:solidFill>
                        <a:srgbClr val="FFFFFF"/>
                      </a:solidFill>
                      <a:prstDash val="solid"/>
                    </a:lnL>
                    <a:lnR w="57150">
                      <a:solidFill>
                        <a:srgbClr val="FFFFFF"/>
                      </a:solidFill>
                      <a:prstDash val="solid"/>
                    </a:lnR>
                    <a:lnT w="28575">
                      <a:solidFill>
                        <a:srgbClr val="4F81BC"/>
                      </a:solidFill>
                      <a:prstDash val="solid"/>
                    </a:lnT>
                  </a:tcPr>
                </a:tc>
                <a:tc>
                  <a:txBody>
                    <a:bodyPr/>
                    <a:lstStyle/>
                    <a:p>
                      <a:pPr>
                        <a:lnSpc>
                          <a:spcPct val="100000"/>
                        </a:lnSpc>
                      </a:pPr>
                      <a:endParaRPr sz="700">
                        <a:latin typeface="Times New Roman"/>
                        <a:cs typeface="Times New Roman"/>
                      </a:endParaRPr>
                    </a:p>
                  </a:txBody>
                  <a:tcPr marL="0" marR="0" marT="0" marB="0">
                    <a:lnL w="57150">
                      <a:solidFill>
                        <a:srgbClr val="FFFFFF"/>
                      </a:solidFill>
                      <a:prstDash val="solid"/>
                    </a:lnL>
                    <a:lnR w="28575">
                      <a:solidFill>
                        <a:srgbClr val="4F81BC"/>
                      </a:solidFill>
                      <a:prstDash val="solid"/>
                    </a:lnR>
                    <a:lnT w="28575">
                      <a:solidFill>
                        <a:srgbClr val="4F81BC"/>
                      </a:solidFill>
                      <a:prstDash val="solid"/>
                    </a:lnT>
                  </a:tcPr>
                </a:tc>
                <a:extLst>
                  <a:ext uri="{0D108BD9-81ED-4DB2-BD59-A6C34878D82A}">
                    <a16:rowId xmlns:a16="http://schemas.microsoft.com/office/drawing/2014/main" val="10001"/>
                  </a:ext>
                </a:extLst>
              </a:tr>
              <a:tr h="1602740">
                <a:tc gridSpan="3">
                  <a:txBody>
                    <a:bodyPr/>
                    <a:lstStyle/>
                    <a:p>
                      <a:pPr marL="696595" indent="-58419" algn="just">
                        <a:lnSpc>
                          <a:spcPct val="100000"/>
                        </a:lnSpc>
                        <a:spcBef>
                          <a:spcPts val="955"/>
                        </a:spcBef>
                        <a:buSzPct val="90909"/>
                        <a:buFont typeface="Arial"/>
                        <a:buChar char="•"/>
                        <a:tabLst>
                          <a:tab pos="697230" algn="l"/>
                        </a:tabLst>
                      </a:pPr>
                      <a:r>
                        <a:rPr sz="1100" spc="-20" dirty="0">
                          <a:latin typeface="微軟正黑體"/>
                          <a:cs typeface="微軟正黑體"/>
                        </a:rPr>
                        <a:t>獎勵：為鼓勵檢舉者，依檢舉者所提事證經查證屬實後，獎勵如下：</a:t>
                      </a:r>
                      <a:endParaRPr sz="1100">
                        <a:latin typeface="微軟正黑體"/>
                        <a:cs typeface="微軟正黑體"/>
                      </a:endParaRPr>
                    </a:p>
                    <a:p>
                      <a:pPr marL="696595" indent="-58419" algn="just">
                        <a:lnSpc>
                          <a:spcPct val="100000"/>
                        </a:lnSpc>
                        <a:spcBef>
                          <a:spcPts val="685"/>
                        </a:spcBef>
                        <a:buSzPct val="90909"/>
                        <a:buFont typeface="Arial"/>
                        <a:buChar char="•"/>
                        <a:tabLst>
                          <a:tab pos="697230" algn="l"/>
                        </a:tabLst>
                      </a:pPr>
                      <a:r>
                        <a:rPr sz="1100" spc="-20" dirty="0">
                          <a:latin typeface="微軟正黑體"/>
                          <a:cs typeface="微軟正黑體"/>
                        </a:rPr>
                        <a:t>外部人士：公司依檢舉事件決定致謝之禮品。</a:t>
                      </a:r>
                      <a:endParaRPr sz="1100">
                        <a:latin typeface="微軟正黑體"/>
                        <a:cs typeface="微軟正黑體"/>
                      </a:endParaRPr>
                    </a:p>
                    <a:p>
                      <a:pPr marL="696595" indent="-58419" algn="just">
                        <a:lnSpc>
                          <a:spcPct val="100000"/>
                        </a:lnSpc>
                        <a:spcBef>
                          <a:spcPts val="670"/>
                        </a:spcBef>
                        <a:buSzPct val="90909"/>
                        <a:buFont typeface="Arial"/>
                        <a:buChar char="•"/>
                        <a:tabLst>
                          <a:tab pos="697230" algn="l"/>
                        </a:tabLst>
                      </a:pPr>
                      <a:r>
                        <a:rPr sz="1100" spc="-20" dirty="0">
                          <a:latin typeface="微軟正黑體"/>
                          <a:cs typeface="微軟正黑體"/>
                        </a:rPr>
                        <a:t>內部員工：依公司人事相關規章予以獎勵。</a:t>
                      </a:r>
                      <a:endParaRPr sz="1100">
                        <a:latin typeface="微軟正黑體"/>
                        <a:cs typeface="微軟正黑體"/>
                      </a:endParaRPr>
                    </a:p>
                    <a:p>
                      <a:pPr marL="696595" marR="675005" indent="-58419" algn="just">
                        <a:lnSpc>
                          <a:spcPct val="129600"/>
                        </a:lnSpc>
                        <a:spcBef>
                          <a:spcPts val="295"/>
                        </a:spcBef>
                        <a:buSzPct val="90909"/>
                        <a:buFont typeface="Arial"/>
                        <a:buChar char="•"/>
                        <a:tabLst>
                          <a:tab pos="697230" algn="l"/>
                        </a:tabLst>
                      </a:pPr>
                      <a:r>
                        <a:rPr sz="1100" spc="-20" dirty="0">
                          <a:latin typeface="微軟正黑體"/>
                          <a:cs typeface="微軟正黑體"/>
                        </a:rPr>
                        <a:t>懲處：為避免有人故意或惡意以匿名方式檢舉抹黑他人，經查證後，如為無具體事證任意檢舉者，除將不予受理該項案件外，若發現抹黑他人之事，將依公司相關規定予以嚴懲或移送法辦；若為外部人員的抹黑造謠或黑函等情事，將由公司相關單位予以澄清或移送法辦。</a:t>
                      </a:r>
                      <a:endParaRPr sz="1100">
                        <a:latin typeface="微軟正黑體"/>
                        <a:cs typeface="微軟正黑體"/>
                      </a:endParaRPr>
                    </a:p>
                  </a:txBody>
                  <a:tcPr marL="0" marR="0" marT="121285" marB="0">
                    <a:lnL w="28575">
                      <a:solidFill>
                        <a:srgbClr val="4F81BC"/>
                      </a:solidFill>
                      <a:prstDash val="solid"/>
                    </a:lnL>
                    <a:lnR w="28575">
                      <a:solidFill>
                        <a:srgbClr val="4F81BC"/>
                      </a:solidFill>
                      <a:prstDash val="solid"/>
                    </a:lnR>
                    <a:lnB w="28575">
                      <a:solidFill>
                        <a:srgbClr val="4F81BC"/>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15" name="object 15"/>
          <p:cNvPicPr/>
          <p:nvPr/>
        </p:nvPicPr>
        <p:blipFill>
          <a:blip r:embed="rId3" cstate="print"/>
          <a:stretch>
            <a:fillRect/>
          </a:stretch>
        </p:blipFill>
        <p:spPr>
          <a:xfrm>
            <a:off x="9016872" y="2564842"/>
            <a:ext cx="1080122" cy="900099"/>
          </a:xfrm>
          <a:prstGeom prst="rect">
            <a:avLst/>
          </a:prstGeom>
        </p:spPr>
      </p:pic>
      <p:pic>
        <p:nvPicPr>
          <p:cNvPr id="16" name="object 16"/>
          <p:cNvPicPr/>
          <p:nvPr/>
        </p:nvPicPr>
        <p:blipFill>
          <a:blip r:embed="rId4" cstate="print"/>
          <a:stretch>
            <a:fillRect/>
          </a:stretch>
        </p:blipFill>
        <p:spPr>
          <a:xfrm>
            <a:off x="8440802" y="4149116"/>
            <a:ext cx="1152131" cy="1074775"/>
          </a:xfrm>
          <a:prstGeom prst="rect">
            <a:avLst/>
          </a:prstGeom>
        </p:spPr>
      </p:pic>
      <p:sp>
        <p:nvSpPr>
          <p:cNvPr id="17" name="object 17"/>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18" name="object 18"/>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19" name="object 19"/>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74</a:t>
            </a:fld>
            <a:endParaRPr spc="-25" dirty="0"/>
          </a:p>
        </p:txBody>
      </p:sp>
    </p:spTree>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363092"/>
            <a:ext cx="1678305" cy="57404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3600" spc="-25" dirty="0">
                <a:latin typeface="Arial"/>
                <a:cs typeface="Arial"/>
              </a:rPr>
              <a:t>D6)</a:t>
            </a:r>
            <a:r>
              <a:rPr sz="3600" spc="-25" dirty="0"/>
              <a:t>隱私</a:t>
            </a:r>
            <a:endParaRPr sz="3600">
              <a:latin typeface="Arial"/>
              <a:cs typeface="Arial"/>
            </a:endParaRPr>
          </a:p>
        </p:txBody>
      </p:sp>
      <p:sp>
        <p:nvSpPr>
          <p:cNvPr id="3" name="object 3"/>
          <p:cNvSpPr/>
          <p:nvPr/>
        </p:nvSpPr>
        <p:spPr>
          <a:xfrm>
            <a:off x="1914753" y="1124711"/>
            <a:ext cx="8430260" cy="2004060"/>
          </a:xfrm>
          <a:custGeom>
            <a:avLst/>
            <a:gdLst/>
            <a:ahLst/>
            <a:cxnLst/>
            <a:rect l="l" t="t" r="r" b="b"/>
            <a:pathLst>
              <a:path w="8430260" h="2004060">
                <a:moveTo>
                  <a:pt x="8095767" y="0"/>
                </a:moveTo>
                <a:lnTo>
                  <a:pt x="333997" y="0"/>
                </a:lnTo>
                <a:lnTo>
                  <a:pt x="284643" y="3622"/>
                </a:lnTo>
                <a:lnTo>
                  <a:pt x="237536" y="14146"/>
                </a:lnTo>
                <a:lnTo>
                  <a:pt x="193195" y="31054"/>
                </a:lnTo>
                <a:lnTo>
                  <a:pt x="152135" y="53827"/>
                </a:lnTo>
                <a:lnTo>
                  <a:pt x="114873" y="81948"/>
                </a:lnTo>
                <a:lnTo>
                  <a:pt x="81926" y="114901"/>
                </a:lnTo>
                <a:lnTo>
                  <a:pt x="53810" y="152166"/>
                </a:lnTo>
                <a:lnTo>
                  <a:pt x="31043" y="193227"/>
                </a:lnTo>
                <a:lnTo>
                  <a:pt x="14141" y="237567"/>
                </a:lnTo>
                <a:lnTo>
                  <a:pt x="3621" y="284667"/>
                </a:lnTo>
                <a:lnTo>
                  <a:pt x="0" y="334010"/>
                </a:lnTo>
                <a:lnTo>
                  <a:pt x="0" y="1669923"/>
                </a:lnTo>
                <a:lnTo>
                  <a:pt x="3621" y="1719294"/>
                </a:lnTo>
                <a:lnTo>
                  <a:pt x="14141" y="1766412"/>
                </a:lnTo>
                <a:lnTo>
                  <a:pt x="31043" y="1810760"/>
                </a:lnTo>
                <a:lnTo>
                  <a:pt x="53810" y="1851822"/>
                </a:lnTo>
                <a:lnTo>
                  <a:pt x="81926" y="1889083"/>
                </a:lnTo>
                <a:lnTo>
                  <a:pt x="114873" y="1922027"/>
                </a:lnTo>
                <a:lnTo>
                  <a:pt x="152135" y="1950137"/>
                </a:lnTo>
                <a:lnTo>
                  <a:pt x="193195" y="1972899"/>
                </a:lnTo>
                <a:lnTo>
                  <a:pt x="237536" y="1989796"/>
                </a:lnTo>
                <a:lnTo>
                  <a:pt x="284643" y="2000312"/>
                </a:lnTo>
                <a:lnTo>
                  <a:pt x="333997" y="2003933"/>
                </a:lnTo>
                <a:lnTo>
                  <a:pt x="8095767" y="2003933"/>
                </a:lnTo>
                <a:lnTo>
                  <a:pt x="8145110" y="2000312"/>
                </a:lnTo>
                <a:lnTo>
                  <a:pt x="8192210" y="1989796"/>
                </a:lnTo>
                <a:lnTo>
                  <a:pt x="8236549" y="1972899"/>
                </a:lnTo>
                <a:lnTo>
                  <a:pt x="8277610" y="1950137"/>
                </a:lnTo>
                <a:lnTo>
                  <a:pt x="8314876" y="1922027"/>
                </a:lnTo>
                <a:lnTo>
                  <a:pt x="8347828" y="1889083"/>
                </a:lnTo>
                <a:lnTo>
                  <a:pt x="8375950" y="1851822"/>
                </a:lnTo>
                <a:lnTo>
                  <a:pt x="8398723" y="1810760"/>
                </a:lnTo>
                <a:lnTo>
                  <a:pt x="8415630" y="1766412"/>
                </a:lnTo>
                <a:lnTo>
                  <a:pt x="8426154" y="1719294"/>
                </a:lnTo>
                <a:lnTo>
                  <a:pt x="8429777" y="1669923"/>
                </a:lnTo>
                <a:lnTo>
                  <a:pt x="8429777" y="334010"/>
                </a:lnTo>
                <a:lnTo>
                  <a:pt x="8426154" y="284667"/>
                </a:lnTo>
                <a:lnTo>
                  <a:pt x="8415630" y="237567"/>
                </a:lnTo>
                <a:lnTo>
                  <a:pt x="8398723" y="193227"/>
                </a:lnTo>
                <a:lnTo>
                  <a:pt x="8375950" y="152166"/>
                </a:lnTo>
                <a:lnTo>
                  <a:pt x="8347828" y="114901"/>
                </a:lnTo>
                <a:lnTo>
                  <a:pt x="8314876" y="81948"/>
                </a:lnTo>
                <a:lnTo>
                  <a:pt x="8277610" y="53827"/>
                </a:lnTo>
                <a:lnTo>
                  <a:pt x="8236549" y="31054"/>
                </a:lnTo>
                <a:lnTo>
                  <a:pt x="8192210" y="14146"/>
                </a:lnTo>
                <a:lnTo>
                  <a:pt x="8145110" y="3622"/>
                </a:lnTo>
                <a:lnTo>
                  <a:pt x="8095767" y="0"/>
                </a:lnTo>
                <a:close/>
              </a:path>
            </a:pathLst>
          </a:custGeom>
          <a:solidFill>
            <a:srgbClr val="D5E2BA">
              <a:alpha val="49803"/>
            </a:srgbClr>
          </a:solidFill>
        </p:spPr>
        <p:txBody>
          <a:bodyPr wrap="square" lIns="0" tIns="0" rIns="0" bIns="0" rtlCol="0"/>
          <a:lstStyle/>
          <a:p>
            <a:endParaRPr/>
          </a:p>
        </p:txBody>
      </p:sp>
      <p:sp>
        <p:nvSpPr>
          <p:cNvPr id="4" name="object 4"/>
          <p:cNvSpPr txBox="1">
            <a:spLocks noGrp="1"/>
          </p:cNvSpPr>
          <p:nvPr>
            <p:ph type="body" idx="1"/>
          </p:nvPr>
        </p:nvSpPr>
        <p:spPr>
          <a:xfrm>
            <a:off x="2479737" y="1124745"/>
            <a:ext cx="8815754" cy="2576859"/>
          </a:xfrm>
          <a:prstGeom prst="rect">
            <a:avLst/>
          </a:prstGeom>
        </p:spPr>
        <p:txBody>
          <a:bodyPr vert="horz" wrap="square" lIns="0" tIns="43180" rIns="0" bIns="0" numCol="1" rtlCol="0" anchor="t" anchorCtr="0" compatLnSpc="1">
            <a:prstTxWarp prst="textNoShape">
              <a:avLst/>
            </a:prstTxWarp>
            <a:spAutoFit/>
          </a:bodyPr>
          <a:lstStyle/>
          <a:p>
            <a:pPr marL="30480">
              <a:spcBef>
                <a:spcPts val="340"/>
              </a:spcBef>
            </a:pPr>
            <a:r>
              <a:rPr spc="-10" dirty="0"/>
              <a:t>參與者應對與其有業務往來的所有人士（</a:t>
            </a:r>
            <a:r>
              <a:rPr spc="-5" dirty="0"/>
              <a:t>包括</a:t>
            </a:r>
            <a:r>
              <a:rPr spc="-10" dirty="0">
                <a:solidFill>
                  <a:srgbClr val="FF6600"/>
                </a:solidFill>
              </a:rPr>
              <a:t>供應商、客戶、消費者和員工</a:t>
            </a:r>
            <a:r>
              <a:rPr spc="-10" dirty="0"/>
              <a:t>）</a:t>
            </a:r>
            <a:r>
              <a:rPr spc="-50" dirty="0"/>
              <a:t>的</a:t>
            </a:r>
          </a:p>
          <a:p>
            <a:pPr marL="30480">
              <a:spcBef>
                <a:spcPts val="240"/>
              </a:spcBef>
            </a:pPr>
            <a:r>
              <a:rPr spc="-5" dirty="0"/>
              <a:t>個人資訊保密，該等保密行爲應符合該等人士的合理期望值。</a:t>
            </a:r>
          </a:p>
          <a:p>
            <a:pPr marL="30480" marR="166370">
              <a:lnSpc>
                <a:spcPct val="111100"/>
              </a:lnSpc>
            </a:pPr>
            <a:r>
              <a:rPr spc="-20" dirty="0"/>
              <a:t>收集、存儲、處理、傳輸 和共享個人信息時，參與者應遵守與隱私和資訊安全</a:t>
            </a:r>
            <a:r>
              <a:rPr spc="-10" dirty="0"/>
              <a:t>有關的法規。</a:t>
            </a:r>
          </a:p>
          <a:p>
            <a:pPr marL="30480">
              <a:spcBef>
                <a:spcPts val="244"/>
              </a:spcBef>
            </a:pPr>
            <a:r>
              <a:rPr spc="-15" dirty="0">
                <a:solidFill>
                  <a:srgbClr val="FF6600"/>
                </a:solidFill>
              </a:rPr>
              <a:t>=&gt;不存在【未經授權披露個人信息】的風險</a:t>
            </a:r>
          </a:p>
        </p:txBody>
      </p:sp>
      <p:grpSp>
        <p:nvGrpSpPr>
          <p:cNvPr id="5" name="object 5"/>
          <p:cNvGrpSpPr/>
          <p:nvPr/>
        </p:nvGrpSpPr>
        <p:grpSpPr>
          <a:xfrm>
            <a:off x="2557538" y="116624"/>
            <a:ext cx="6558280" cy="6023610"/>
            <a:chOff x="1033538" y="116624"/>
            <a:chExt cx="6558280" cy="6023610"/>
          </a:xfrm>
        </p:grpSpPr>
        <p:pic>
          <p:nvPicPr>
            <p:cNvPr id="6" name="object 6"/>
            <p:cNvPicPr/>
            <p:nvPr/>
          </p:nvPicPr>
          <p:blipFill>
            <a:blip r:embed="rId2" cstate="print"/>
            <a:stretch>
              <a:fillRect/>
            </a:stretch>
          </p:blipFill>
          <p:spPr>
            <a:xfrm>
              <a:off x="6017260" y="2636901"/>
              <a:ext cx="1574038" cy="1574038"/>
            </a:xfrm>
            <a:prstGeom prst="rect">
              <a:avLst/>
            </a:prstGeom>
          </p:spPr>
        </p:pic>
        <p:pic>
          <p:nvPicPr>
            <p:cNvPr id="7" name="object 7"/>
            <p:cNvPicPr/>
            <p:nvPr/>
          </p:nvPicPr>
          <p:blipFill>
            <a:blip r:embed="rId3" cstate="print"/>
            <a:stretch>
              <a:fillRect/>
            </a:stretch>
          </p:blipFill>
          <p:spPr>
            <a:xfrm>
              <a:off x="2627756" y="116624"/>
              <a:ext cx="1213954" cy="1213954"/>
            </a:xfrm>
            <a:prstGeom prst="rect">
              <a:avLst/>
            </a:prstGeom>
          </p:spPr>
        </p:pic>
        <p:pic>
          <p:nvPicPr>
            <p:cNvPr id="8" name="object 8"/>
            <p:cNvPicPr/>
            <p:nvPr/>
          </p:nvPicPr>
          <p:blipFill>
            <a:blip r:embed="rId4" cstate="print"/>
            <a:stretch>
              <a:fillRect/>
            </a:stretch>
          </p:blipFill>
          <p:spPr>
            <a:xfrm>
              <a:off x="1033538" y="3203638"/>
              <a:ext cx="4402455" cy="2936494"/>
            </a:xfrm>
            <a:prstGeom prst="rect">
              <a:avLst/>
            </a:prstGeom>
          </p:spPr>
        </p:pic>
      </p:grpSp>
      <p:sp>
        <p:nvSpPr>
          <p:cNvPr id="9" name="object 9"/>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10" name="object 10"/>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11" name="object 11"/>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75</a:t>
            </a:fld>
            <a:endParaRPr spc="-25" dirty="0"/>
          </a:p>
        </p:txBody>
      </p:sp>
    </p:spTree>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1" y="333374"/>
            <a:ext cx="9138285" cy="6328410"/>
            <a:chOff x="0" y="333374"/>
            <a:chExt cx="9138285" cy="6328410"/>
          </a:xfrm>
        </p:grpSpPr>
        <p:pic>
          <p:nvPicPr>
            <p:cNvPr id="3" name="object 3"/>
            <p:cNvPicPr/>
            <p:nvPr/>
          </p:nvPicPr>
          <p:blipFill>
            <a:blip r:embed="rId2" cstate="print"/>
            <a:stretch>
              <a:fillRect/>
            </a:stretch>
          </p:blipFill>
          <p:spPr>
            <a:xfrm>
              <a:off x="0" y="333374"/>
              <a:ext cx="9138046" cy="6328170"/>
            </a:xfrm>
            <a:prstGeom prst="rect">
              <a:avLst/>
            </a:prstGeom>
          </p:spPr>
        </p:pic>
        <p:sp>
          <p:nvSpPr>
            <p:cNvPr id="4" name="object 4"/>
            <p:cNvSpPr/>
            <p:nvPr/>
          </p:nvSpPr>
          <p:spPr>
            <a:xfrm>
              <a:off x="1870297" y="2532506"/>
              <a:ext cx="5417185" cy="1840864"/>
            </a:xfrm>
            <a:custGeom>
              <a:avLst/>
              <a:gdLst/>
              <a:ahLst/>
              <a:cxnLst/>
              <a:rect l="l" t="t" r="r" b="b"/>
              <a:pathLst>
                <a:path w="5417184" h="1840864">
                  <a:moveTo>
                    <a:pt x="2338863" y="784097"/>
                  </a:moveTo>
                  <a:lnTo>
                    <a:pt x="2446686" y="1186560"/>
                  </a:lnTo>
                  <a:lnTo>
                    <a:pt x="2559208" y="1156461"/>
                  </a:lnTo>
                  <a:lnTo>
                    <a:pt x="2583662" y="1149199"/>
                  </a:lnTo>
                  <a:lnTo>
                    <a:pt x="2623234" y="1133387"/>
                  </a:lnTo>
                  <a:lnTo>
                    <a:pt x="2661856" y="1105979"/>
                  </a:lnTo>
                  <a:lnTo>
                    <a:pt x="2686409" y="1068236"/>
                  </a:lnTo>
                  <a:lnTo>
                    <a:pt x="2696747" y="1029755"/>
                  </a:lnTo>
                  <a:lnTo>
                    <a:pt x="2699202" y="984152"/>
                  </a:lnTo>
                  <a:lnTo>
                    <a:pt x="2697035" y="958707"/>
                  </a:lnTo>
                  <a:lnTo>
                    <a:pt x="2685700" y="902588"/>
                  </a:lnTo>
                  <a:lnTo>
                    <a:pt x="2673582" y="864106"/>
                  </a:lnTo>
                  <a:lnTo>
                    <a:pt x="2642963" y="804237"/>
                  </a:lnTo>
                  <a:lnTo>
                    <a:pt x="2604722" y="766280"/>
                  </a:lnTo>
                  <a:lnTo>
                    <a:pt x="2563764" y="745376"/>
                  </a:lnTo>
                  <a:lnTo>
                    <a:pt x="2525186" y="740610"/>
                  </a:lnTo>
                  <a:lnTo>
                    <a:pt x="2503884" y="742711"/>
                  </a:lnTo>
                  <a:lnTo>
                    <a:pt x="2478653" y="747313"/>
                  </a:lnTo>
                  <a:lnTo>
                    <a:pt x="2449480" y="754379"/>
                  </a:lnTo>
                  <a:lnTo>
                    <a:pt x="2338863" y="784097"/>
                  </a:lnTo>
                  <a:close/>
                </a:path>
                <a:path w="5417184" h="1840864">
                  <a:moveTo>
                    <a:pt x="4654327" y="156337"/>
                  </a:moveTo>
                  <a:lnTo>
                    <a:pt x="4655591" y="183102"/>
                  </a:lnTo>
                  <a:lnTo>
                    <a:pt x="4655772" y="210057"/>
                  </a:lnTo>
                  <a:lnTo>
                    <a:pt x="4654881" y="237204"/>
                  </a:lnTo>
                  <a:lnTo>
                    <a:pt x="4652930" y="264540"/>
                  </a:lnTo>
                  <a:lnTo>
                    <a:pt x="4636420" y="434593"/>
                  </a:lnTo>
                  <a:lnTo>
                    <a:pt x="4815109" y="386714"/>
                  </a:lnTo>
                  <a:lnTo>
                    <a:pt x="4721002" y="255523"/>
                  </a:lnTo>
                  <a:lnTo>
                    <a:pt x="4700690" y="226899"/>
                  </a:lnTo>
                  <a:lnTo>
                    <a:pt x="4682807" y="200834"/>
                  </a:lnTo>
                  <a:lnTo>
                    <a:pt x="4667353" y="177317"/>
                  </a:lnTo>
                  <a:lnTo>
                    <a:pt x="4654327" y="156337"/>
                  </a:lnTo>
                  <a:close/>
                </a:path>
                <a:path w="5417184" h="1840864">
                  <a:moveTo>
                    <a:pt x="739806" y="1200149"/>
                  </a:moveTo>
                  <a:lnTo>
                    <a:pt x="674385" y="1231296"/>
                  </a:lnTo>
                  <a:lnTo>
                    <a:pt x="626014" y="1285112"/>
                  </a:lnTo>
                  <a:lnTo>
                    <a:pt x="610657" y="1321065"/>
                  </a:lnTo>
                  <a:lnTo>
                    <a:pt x="604218" y="1363757"/>
                  </a:lnTo>
                  <a:lnTo>
                    <a:pt x="606708" y="1413164"/>
                  </a:lnTo>
                  <a:lnTo>
                    <a:pt x="618140" y="1469262"/>
                  </a:lnTo>
                  <a:lnTo>
                    <a:pt x="633428" y="1513504"/>
                  </a:lnTo>
                  <a:lnTo>
                    <a:pt x="653764" y="1550971"/>
                  </a:lnTo>
                  <a:lnTo>
                    <a:pt x="679148" y="1581652"/>
                  </a:lnTo>
                  <a:lnTo>
                    <a:pt x="709580" y="1605533"/>
                  </a:lnTo>
                  <a:lnTo>
                    <a:pt x="778351" y="1631235"/>
                  </a:lnTo>
                  <a:lnTo>
                    <a:pt x="814879" y="1632483"/>
                  </a:lnTo>
                  <a:lnTo>
                    <a:pt x="852836" y="1625980"/>
                  </a:lnTo>
                  <a:lnTo>
                    <a:pt x="889507" y="1612429"/>
                  </a:lnTo>
                  <a:lnTo>
                    <a:pt x="946848" y="1567420"/>
                  </a:lnTo>
                  <a:lnTo>
                    <a:pt x="981567" y="1499409"/>
                  </a:lnTo>
                  <a:lnTo>
                    <a:pt x="987710" y="1458785"/>
                  </a:lnTo>
                  <a:lnTo>
                    <a:pt x="985948" y="1414065"/>
                  </a:lnTo>
                  <a:lnTo>
                    <a:pt x="976280" y="1365249"/>
                  </a:lnTo>
                  <a:lnTo>
                    <a:pt x="954706" y="1306448"/>
                  </a:lnTo>
                  <a:lnTo>
                    <a:pt x="924464" y="1258696"/>
                  </a:lnTo>
                  <a:lnTo>
                    <a:pt x="886253" y="1223343"/>
                  </a:lnTo>
                  <a:lnTo>
                    <a:pt x="840898" y="1201419"/>
                  </a:lnTo>
                  <a:lnTo>
                    <a:pt x="791162" y="1193498"/>
                  </a:lnTo>
                  <a:lnTo>
                    <a:pt x="765692" y="1195008"/>
                  </a:lnTo>
                  <a:lnTo>
                    <a:pt x="739806" y="1200149"/>
                  </a:lnTo>
                  <a:close/>
                </a:path>
                <a:path w="5417184" h="1840864">
                  <a:moveTo>
                    <a:pt x="4946427" y="18668"/>
                  </a:moveTo>
                  <a:lnTo>
                    <a:pt x="5016150" y="0"/>
                  </a:lnTo>
                  <a:lnTo>
                    <a:pt x="5140610" y="464692"/>
                  </a:lnTo>
                  <a:lnTo>
                    <a:pt x="5400198" y="395223"/>
                  </a:lnTo>
                  <a:lnTo>
                    <a:pt x="5416835" y="457326"/>
                  </a:lnTo>
                  <a:lnTo>
                    <a:pt x="5087651" y="545591"/>
                  </a:lnTo>
                  <a:lnTo>
                    <a:pt x="4946427" y="18668"/>
                  </a:lnTo>
                  <a:close/>
                </a:path>
                <a:path w="5417184" h="1840864">
                  <a:moveTo>
                    <a:pt x="4603527" y="110616"/>
                  </a:moveTo>
                  <a:lnTo>
                    <a:pt x="4678711" y="90423"/>
                  </a:lnTo>
                  <a:lnTo>
                    <a:pt x="5035454" y="559562"/>
                  </a:lnTo>
                  <a:lnTo>
                    <a:pt x="4956079" y="580770"/>
                  </a:lnTo>
                  <a:lnTo>
                    <a:pt x="4851812" y="437768"/>
                  </a:lnTo>
                  <a:lnTo>
                    <a:pt x="4631594" y="496696"/>
                  </a:lnTo>
                  <a:lnTo>
                    <a:pt x="4616481" y="671829"/>
                  </a:lnTo>
                  <a:lnTo>
                    <a:pt x="4542440" y="691641"/>
                  </a:lnTo>
                  <a:lnTo>
                    <a:pt x="4603527" y="110616"/>
                  </a:lnTo>
                  <a:close/>
                </a:path>
                <a:path w="5417184" h="1840864">
                  <a:moveTo>
                    <a:pt x="4266342" y="200913"/>
                  </a:moveTo>
                  <a:lnTo>
                    <a:pt x="4336065" y="182244"/>
                  </a:lnTo>
                  <a:lnTo>
                    <a:pt x="4477289" y="709167"/>
                  </a:lnTo>
                  <a:lnTo>
                    <a:pt x="4407566" y="727837"/>
                  </a:lnTo>
                  <a:lnTo>
                    <a:pt x="4266342" y="200913"/>
                  </a:lnTo>
                  <a:close/>
                </a:path>
                <a:path w="5417184" h="1840864">
                  <a:moveTo>
                    <a:pt x="3765962" y="335025"/>
                  </a:moveTo>
                  <a:lnTo>
                    <a:pt x="4183538" y="223138"/>
                  </a:lnTo>
                  <a:lnTo>
                    <a:pt x="4200175" y="285241"/>
                  </a:lnTo>
                  <a:lnTo>
                    <a:pt x="4025931" y="331977"/>
                  </a:lnTo>
                  <a:lnTo>
                    <a:pt x="4150391" y="796670"/>
                  </a:lnTo>
                  <a:lnTo>
                    <a:pt x="4080668" y="815339"/>
                  </a:lnTo>
                  <a:lnTo>
                    <a:pt x="3956208" y="350646"/>
                  </a:lnTo>
                  <a:lnTo>
                    <a:pt x="3782599" y="397128"/>
                  </a:lnTo>
                  <a:lnTo>
                    <a:pt x="3765962" y="335025"/>
                  </a:lnTo>
                  <a:close/>
                </a:path>
                <a:path w="5417184" h="1840864">
                  <a:moveTo>
                    <a:pt x="3273329" y="466978"/>
                  </a:moveTo>
                  <a:lnTo>
                    <a:pt x="3344830" y="447801"/>
                  </a:lnTo>
                  <a:lnTo>
                    <a:pt x="3732434" y="787400"/>
                  </a:lnTo>
                  <a:lnTo>
                    <a:pt x="3621563" y="373633"/>
                  </a:lnTo>
                  <a:lnTo>
                    <a:pt x="3688492" y="355726"/>
                  </a:lnTo>
                  <a:lnTo>
                    <a:pt x="3829589" y="882650"/>
                  </a:lnTo>
                  <a:lnTo>
                    <a:pt x="3758088" y="901826"/>
                  </a:lnTo>
                  <a:lnTo>
                    <a:pt x="3370484" y="561975"/>
                  </a:lnTo>
                  <a:lnTo>
                    <a:pt x="3481355" y="975994"/>
                  </a:lnTo>
                  <a:lnTo>
                    <a:pt x="3414553" y="993901"/>
                  </a:lnTo>
                  <a:lnTo>
                    <a:pt x="3273329" y="466978"/>
                  </a:lnTo>
                  <a:close/>
                </a:path>
                <a:path w="5417184" h="1840864">
                  <a:moveTo>
                    <a:pt x="2785268" y="597788"/>
                  </a:moveTo>
                  <a:lnTo>
                    <a:pt x="3166268" y="495680"/>
                  </a:lnTo>
                  <a:lnTo>
                    <a:pt x="3182905" y="557910"/>
                  </a:lnTo>
                  <a:lnTo>
                    <a:pt x="2871755" y="641222"/>
                  </a:lnTo>
                  <a:lnTo>
                    <a:pt x="2914935" y="802639"/>
                  </a:lnTo>
                  <a:lnTo>
                    <a:pt x="3206400" y="724534"/>
                  </a:lnTo>
                  <a:lnTo>
                    <a:pt x="3222910" y="786383"/>
                  </a:lnTo>
                  <a:lnTo>
                    <a:pt x="2931445" y="864488"/>
                  </a:lnTo>
                  <a:lnTo>
                    <a:pt x="2979578" y="1043813"/>
                  </a:lnTo>
                  <a:lnTo>
                    <a:pt x="3303047" y="957071"/>
                  </a:lnTo>
                  <a:lnTo>
                    <a:pt x="3319684" y="1019301"/>
                  </a:lnTo>
                  <a:lnTo>
                    <a:pt x="2926492" y="1124584"/>
                  </a:lnTo>
                  <a:lnTo>
                    <a:pt x="2785268" y="597788"/>
                  </a:lnTo>
                  <a:close/>
                </a:path>
                <a:path w="5417184" h="1840864">
                  <a:moveTo>
                    <a:pt x="2252503" y="740537"/>
                  </a:moveTo>
                  <a:lnTo>
                    <a:pt x="2433986" y="691895"/>
                  </a:lnTo>
                  <a:lnTo>
                    <a:pt x="2488628" y="679322"/>
                  </a:lnTo>
                  <a:lnTo>
                    <a:pt x="2529744" y="674369"/>
                  </a:lnTo>
                  <a:lnTo>
                    <a:pt x="2553273" y="674778"/>
                  </a:lnTo>
                  <a:lnTo>
                    <a:pt x="2596949" y="683263"/>
                  </a:lnTo>
                  <a:lnTo>
                    <a:pt x="2641742" y="704963"/>
                  </a:lnTo>
                  <a:lnTo>
                    <a:pt x="2684986" y="741590"/>
                  </a:lnTo>
                  <a:lnTo>
                    <a:pt x="2720278" y="790648"/>
                  </a:lnTo>
                  <a:lnTo>
                    <a:pt x="2747381" y="850517"/>
                  </a:lnTo>
                  <a:lnTo>
                    <a:pt x="2764813" y="913812"/>
                  </a:lnTo>
                  <a:lnTo>
                    <a:pt x="2772052" y="968867"/>
                  </a:lnTo>
                  <a:lnTo>
                    <a:pt x="2772314" y="994537"/>
                  </a:lnTo>
                  <a:lnTo>
                    <a:pt x="2770788" y="1018728"/>
                  </a:lnTo>
                  <a:lnTo>
                    <a:pt x="2763117" y="1061920"/>
                  </a:lnTo>
                  <a:lnTo>
                    <a:pt x="2749611" y="1098258"/>
                  </a:lnTo>
                  <a:lnTo>
                    <a:pt x="2721768" y="1141602"/>
                  </a:lnTo>
                  <a:lnTo>
                    <a:pt x="2682370" y="1175017"/>
                  </a:lnTo>
                  <a:lnTo>
                    <a:pt x="2647942" y="1193833"/>
                  </a:lnTo>
                  <a:lnTo>
                    <a:pt x="2606794" y="1209696"/>
                  </a:lnTo>
                  <a:lnTo>
                    <a:pt x="2393600" y="1267459"/>
                  </a:lnTo>
                  <a:lnTo>
                    <a:pt x="2252503" y="740537"/>
                  </a:lnTo>
                  <a:close/>
                </a:path>
                <a:path w="5417184" h="1840864">
                  <a:moveTo>
                    <a:pt x="2059717" y="792226"/>
                  </a:moveTo>
                  <a:lnTo>
                    <a:pt x="2129440" y="773556"/>
                  </a:lnTo>
                  <a:lnTo>
                    <a:pt x="2270537" y="1300352"/>
                  </a:lnTo>
                  <a:lnTo>
                    <a:pt x="2200941" y="1319021"/>
                  </a:lnTo>
                  <a:lnTo>
                    <a:pt x="2059717" y="792226"/>
                  </a:lnTo>
                  <a:close/>
                </a:path>
                <a:path w="5417184" h="1840864">
                  <a:moveTo>
                    <a:pt x="1602517" y="914653"/>
                  </a:moveTo>
                  <a:lnTo>
                    <a:pt x="1957863" y="819530"/>
                  </a:lnTo>
                  <a:lnTo>
                    <a:pt x="1974500" y="881633"/>
                  </a:lnTo>
                  <a:lnTo>
                    <a:pt x="1688877" y="958214"/>
                  </a:lnTo>
                  <a:lnTo>
                    <a:pt x="1732565" y="1121409"/>
                  </a:lnTo>
                  <a:lnTo>
                    <a:pt x="1979834" y="1055115"/>
                  </a:lnTo>
                  <a:lnTo>
                    <a:pt x="1996471" y="1117345"/>
                  </a:lnTo>
                  <a:lnTo>
                    <a:pt x="1749202" y="1183512"/>
                  </a:lnTo>
                  <a:lnTo>
                    <a:pt x="1813337" y="1422907"/>
                  </a:lnTo>
                  <a:lnTo>
                    <a:pt x="1743614" y="1441576"/>
                  </a:lnTo>
                  <a:lnTo>
                    <a:pt x="1602517" y="914653"/>
                  </a:lnTo>
                  <a:close/>
                </a:path>
                <a:path w="5417184" h="1840864">
                  <a:moveTo>
                    <a:pt x="1066704" y="1058290"/>
                  </a:moveTo>
                  <a:lnTo>
                    <a:pt x="1138205" y="1039113"/>
                  </a:lnTo>
                  <a:lnTo>
                    <a:pt x="1525809" y="1378584"/>
                  </a:lnTo>
                  <a:lnTo>
                    <a:pt x="1414938" y="964945"/>
                  </a:lnTo>
                  <a:lnTo>
                    <a:pt x="1481867" y="947038"/>
                  </a:lnTo>
                  <a:lnTo>
                    <a:pt x="1622964" y="1473961"/>
                  </a:lnTo>
                  <a:lnTo>
                    <a:pt x="1551463" y="1493011"/>
                  </a:lnTo>
                  <a:lnTo>
                    <a:pt x="1163859" y="1153159"/>
                  </a:lnTo>
                  <a:lnTo>
                    <a:pt x="1274730" y="1567179"/>
                  </a:lnTo>
                  <a:lnTo>
                    <a:pt x="1207928" y="1585086"/>
                  </a:lnTo>
                  <a:lnTo>
                    <a:pt x="1066704" y="1058290"/>
                  </a:lnTo>
                  <a:close/>
                </a:path>
                <a:path w="5417184" h="1840864">
                  <a:moveTo>
                    <a:pt x="189515" y="1283715"/>
                  </a:moveTo>
                  <a:lnTo>
                    <a:pt x="228159" y="1276018"/>
                  </a:lnTo>
                  <a:lnTo>
                    <a:pt x="265017" y="1274238"/>
                  </a:lnTo>
                  <a:lnTo>
                    <a:pt x="300065" y="1278340"/>
                  </a:lnTo>
                  <a:lnTo>
                    <a:pt x="364164" y="1303815"/>
                  </a:lnTo>
                  <a:lnTo>
                    <a:pt x="416933" y="1350349"/>
                  </a:lnTo>
                  <a:lnTo>
                    <a:pt x="438816" y="1381378"/>
                  </a:lnTo>
                  <a:lnTo>
                    <a:pt x="374427" y="1415922"/>
                  </a:lnTo>
                  <a:lnTo>
                    <a:pt x="357066" y="1391870"/>
                  </a:lnTo>
                  <a:lnTo>
                    <a:pt x="338693" y="1372282"/>
                  </a:lnTo>
                  <a:lnTo>
                    <a:pt x="319295" y="1357147"/>
                  </a:lnTo>
                  <a:lnTo>
                    <a:pt x="298862" y="1346453"/>
                  </a:lnTo>
                  <a:lnTo>
                    <a:pt x="277219" y="1339927"/>
                  </a:lnTo>
                  <a:lnTo>
                    <a:pt x="254206" y="1337294"/>
                  </a:lnTo>
                  <a:lnTo>
                    <a:pt x="229836" y="1338542"/>
                  </a:lnTo>
                  <a:lnTo>
                    <a:pt x="175474" y="1353327"/>
                  </a:lnTo>
                  <a:lnTo>
                    <a:pt x="128611" y="1381521"/>
                  </a:lnTo>
                  <a:lnTo>
                    <a:pt x="95752" y="1420903"/>
                  </a:lnTo>
                  <a:lnTo>
                    <a:pt x="77515" y="1467663"/>
                  </a:lnTo>
                  <a:lnTo>
                    <a:pt x="73380" y="1520191"/>
                  </a:lnTo>
                  <a:lnTo>
                    <a:pt x="74945" y="1546685"/>
                  </a:lnTo>
                  <a:lnTo>
                    <a:pt x="84613" y="1599183"/>
                  </a:lnTo>
                  <a:lnTo>
                    <a:pt x="106330" y="1660810"/>
                  </a:lnTo>
                  <a:lnTo>
                    <a:pt x="135667" y="1711197"/>
                  </a:lnTo>
                  <a:lnTo>
                    <a:pt x="172354" y="1748345"/>
                  </a:lnTo>
                  <a:lnTo>
                    <a:pt x="216566" y="1769871"/>
                  </a:lnTo>
                  <a:lnTo>
                    <a:pt x="264588" y="1776920"/>
                  </a:lnTo>
                  <a:lnTo>
                    <a:pt x="288629" y="1775444"/>
                  </a:lnTo>
                  <a:lnTo>
                    <a:pt x="340332" y="1761011"/>
                  </a:lnTo>
                  <a:lnTo>
                    <a:pt x="385393" y="1730861"/>
                  </a:lnTo>
                  <a:lnTo>
                    <a:pt x="416476" y="1686403"/>
                  </a:lnTo>
                  <a:lnTo>
                    <a:pt x="430486" y="1628923"/>
                  </a:lnTo>
                  <a:lnTo>
                    <a:pt x="430942" y="1595373"/>
                  </a:lnTo>
                  <a:lnTo>
                    <a:pt x="505491" y="1594230"/>
                  </a:lnTo>
                  <a:lnTo>
                    <a:pt x="503110" y="1638167"/>
                  </a:lnTo>
                  <a:lnTo>
                    <a:pt x="495014" y="1678162"/>
                  </a:lnTo>
                  <a:lnTo>
                    <a:pt x="481202" y="1714228"/>
                  </a:lnTo>
                  <a:lnTo>
                    <a:pt x="436864" y="1774168"/>
                  </a:lnTo>
                  <a:lnTo>
                    <a:pt x="373237" y="1815367"/>
                  </a:lnTo>
                  <a:lnTo>
                    <a:pt x="334422" y="1828799"/>
                  </a:lnTo>
                  <a:lnTo>
                    <a:pt x="293250" y="1837517"/>
                  </a:lnTo>
                  <a:lnTo>
                    <a:pt x="254888" y="1840817"/>
                  </a:lnTo>
                  <a:lnTo>
                    <a:pt x="219336" y="1838711"/>
                  </a:lnTo>
                  <a:lnTo>
                    <a:pt x="156348" y="1818661"/>
                  </a:lnTo>
                  <a:lnTo>
                    <a:pt x="102334" y="1779367"/>
                  </a:lnTo>
                  <a:lnTo>
                    <a:pt x="57344" y="1722362"/>
                  </a:lnTo>
                  <a:lnTo>
                    <a:pt x="24475" y="1655409"/>
                  </a:lnTo>
                  <a:lnTo>
                    <a:pt x="12731" y="1618741"/>
                  </a:lnTo>
                  <a:lnTo>
                    <a:pt x="4067" y="1578379"/>
                  </a:lnTo>
                  <a:lnTo>
                    <a:pt x="0" y="1539589"/>
                  </a:lnTo>
                  <a:lnTo>
                    <a:pt x="551" y="1502370"/>
                  </a:lnTo>
                  <a:lnTo>
                    <a:pt x="15416" y="1433266"/>
                  </a:lnTo>
                  <a:lnTo>
                    <a:pt x="47662" y="1374782"/>
                  </a:lnTo>
                  <a:lnTo>
                    <a:pt x="96289" y="1327846"/>
                  </a:lnTo>
                  <a:lnTo>
                    <a:pt x="155916" y="1294838"/>
                  </a:lnTo>
                  <a:lnTo>
                    <a:pt x="189515" y="1283715"/>
                  </a:lnTo>
                  <a:close/>
                </a:path>
                <a:path w="5417184" h="1840864">
                  <a:moveTo>
                    <a:pt x="723423" y="1140205"/>
                  </a:moveTo>
                  <a:lnTo>
                    <a:pt x="759592" y="1132895"/>
                  </a:lnTo>
                  <a:lnTo>
                    <a:pt x="795131" y="1130395"/>
                  </a:lnTo>
                  <a:lnTo>
                    <a:pt x="830026" y="1132705"/>
                  </a:lnTo>
                  <a:lnTo>
                    <a:pt x="896965" y="1151614"/>
                  </a:lnTo>
                  <a:lnTo>
                    <a:pt x="954599" y="1188241"/>
                  </a:lnTo>
                  <a:lnTo>
                    <a:pt x="1001676" y="1241724"/>
                  </a:lnTo>
                  <a:lnTo>
                    <a:pt x="1036054" y="1308348"/>
                  </a:lnTo>
                  <a:lnTo>
                    <a:pt x="1048289" y="1346326"/>
                  </a:lnTo>
                  <a:lnTo>
                    <a:pt x="1056671" y="1385903"/>
                  </a:lnTo>
                  <a:lnTo>
                    <a:pt x="1060481" y="1424431"/>
                  </a:lnTo>
                  <a:lnTo>
                    <a:pt x="1059719" y="1461912"/>
                  </a:lnTo>
                  <a:lnTo>
                    <a:pt x="1044477" y="1532874"/>
                  </a:lnTo>
                  <a:lnTo>
                    <a:pt x="1011469" y="1593072"/>
                  </a:lnTo>
                  <a:lnTo>
                    <a:pt x="961907" y="1641056"/>
                  </a:lnTo>
                  <a:lnTo>
                    <a:pt x="902317" y="1674445"/>
                  </a:lnTo>
                  <a:lnTo>
                    <a:pt x="832306" y="1693023"/>
                  </a:lnTo>
                  <a:lnTo>
                    <a:pt x="796258" y="1695465"/>
                  </a:lnTo>
                  <a:lnTo>
                    <a:pt x="760972" y="1692884"/>
                  </a:lnTo>
                  <a:lnTo>
                    <a:pt x="693705" y="1673000"/>
                  </a:lnTo>
                  <a:lnTo>
                    <a:pt x="636174" y="1635801"/>
                  </a:lnTo>
                  <a:lnTo>
                    <a:pt x="589760" y="1582864"/>
                  </a:lnTo>
                  <a:lnTo>
                    <a:pt x="557081" y="1521142"/>
                  </a:lnTo>
                  <a:lnTo>
                    <a:pt x="535398" y="1436508"/>
                  </a:lnTo>
                  <a:lnTo>
                    <a:pt x="531626" y="1388615"/>
                  </a:lnTo>
                  <a:lnTo>
                    <a:pt x="534693" y="1343753"/>
                  </a:lnTo>
                  <a:lnTo>
                    <a:pt x="544606" y="1301926"/>
                  </a:lnTo>
                  <a:lnTo>
                    <a:pt x="561371" y="1263141"/>
                  </a:lnTo>
                  <a:lnTo>
                    <a:pt x="590496" y="1220591"/>
                  </a:lnTo>
                  <a:lnTo>
                    <a:pt x="627205" y="1185910"/>
                  </a:lnTo>
                  <a:lnTo>
                    <a:pt x="671510" y="1159111"/>
                  </a:lnTo>
                  <a:lnTo>
                    <a:pt x="723423" y="1140205"/>
                  </a:lnTo>
                  <a:close/>
                </a:path>
              </a:pathLst>
            </a:custGeom>
            <a:ln w="9144">
              <a:solidFill>
                <a:srgbClr val="F1F1F1"/>
              </a:solidFill>
            </a:ln>
          </p:spPr>
          <p:txBody>
            <a:bodyPr wrap="square" lIns="0" tIns="0" rIns="0" bIns="0" rtlCol="0"/>
            <a:lstStyle/>
            <a:p>
              <a:endParaRPr/>
            </a:p>
          </p:txBody>
        </p:sp>
      </p:grpSp>
      <p:sp>
        <p:nvSpPr>
          <p:cNvPr id="5" name="object 5"/>
          <p:cNvSpPr txBox="1">
            <a:spLocks noGrp="1"/>
          </p:cNvSpPr>
          <p:nvPr>
            <p:ph type="title"/>
          </p:nvPr>
        </p:nvSpPr>
        <p:spPr>
          <a:xfrm>
            <a:off x="2059940" y="151258"/>
            <a:ext cx="6078220" cy="513715"/>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dirty="0">
                <a:latin typeface="Arial"/>
                <a:cs typeface="Arial"/>
              </a:rPr>
              <a:t>D.M.1</a:t>
            </a:r>
            <a:r>
              <a:rPr spc="-25" dirty="0">
                <a:latin typeface="Arial"/>
                <a:cs typeface="Arial"/>
              </a:rPr>
              <a:t> </a:t>
            </a:r>
            <a:r>
              <a:rPr spc="-5" dirty="0"/>
              <a:t>風險評估，</a:t>
            </a:r>
            <a:r>
              <a:rPr dirty="0">
                <a:latin typeface="Arial"/>
                <a:cs typeface="Arial"/>
              </a:rPr>
              <a:t>D.M.2</a:t>
            </a:r>
            <a:r>
              <a:rPr spc="-40" dirty="0">
                <a:latin typeface="Arial"/>
                <a:cs typeface="Arial"/>
              </a:rPr>
              <a:t> </a:t>
            </a:r>
            <a:r>
              <a:rPr spc="-15" dirty="0"/>
              <a:t>控制流程</a:t>
            </a:r>
          </a:p>
        </p:txBody>
      </p:sp>
      <p:sp>
        <p:nvSpPr>
          <p:cNvPr id="6" name="object 6"/>
          <p:cNvSpPr txBox="1"/>
          <p:nvPr/>
        </p:nvSpPr>
        <p:spPr>
          <a:xfrm>
            <a:off x="2059940" y="638938"/>
            <a:ext cx="4885690" cy="513715"/>
          </a:xfrm>
          <a:prstGeom prst="rect">
            <a:avLst/>
          </a:prstGeom>
        </p:spPr>
        <p:txBody>
          <a:bodyPr vert="horz" wrap="square" lIns="0" tIns="13335" rIns="0" bIns="0" rtlCol="0">
            <a:spAutoFit/>
          </a:bodyPr>
          <a:lstStyle/>
          <a:p>
            <a:pPr marL="12700">
              <a:spcBef>
                <a:spcPts val="105"/>
              </a:spcBef>
            </a:pPr>
            <a:r>
              <a:rPr sz="3200" dirty="0">
                <a:solidFill>
                  <a:srgbClr val="006FC0"/>
                </a:solidFill>
                <a:latin typeface="Arial"/>
                <a:cs typeface="Arial"/>
              </a:rPr>
              <a:t>D.M.4</a:t>
            </a:r>
            <a:r>
              <a:rPr sz="3200" spc="-25" dirty="0">
                <a:solidFill>
                  <a:srgbClr val="006FC0"/>
                </a:solidFill>
                <a:latin typeface="Arial"/>
                <a:cs typeface="Arial"/>
              </a:rPr>
              <a:t> </a:t>
            </a:r>
            <a:r>
              <a:rPr sz="3200" spc="-10" dirty="0">
                <a:solidFill>
                  <a:srgbClr val="006FC0"/>
                </a:solidFill>
                <a:latin typeface="微軟正黑體"/>
                <a:cs typeface="微軟正黑體"/>
              </a:rPr>
              <a:t>績效評估和持續改進</a:t>
            </a:r>
            <a:endParaRPr sz="3200">
              <a:latin typeface="微軟正黑體"/>
              <a:cs typeface="微軟正黑體"/>
            </a:endParaRPr>
          </a:p>
        </p:txBody>
      </p:sp>
      <p:pic>
        <p:nvPicPr>
          <p:cNvPr id="7" name="object 7"/>
          <p:cNvPicPr/>
          <p:nvPr/>
        </p:nvPicPr>
        <p:blipFill>
          <a:blip r:embed="rId3" cstate="print"/>
          <a:stretch>
            <a:fillRect/>
          </a:stretch>
        </p:blipFill>
        <p:spPr>
          <a:xfrm>
            <a:off x="1847532" y="1196847"/>
            <a:ext cx="8229600" cy="2902966"/>
          </a:xfrm>
          <a:prstGeom prst="rect">
            <a:avLst/>
          </a:prstGeom>
        </p:spPr>
      </p:pic>
      <p:sp>
        <p:nvSpPr>
          <p:cNvPr id="8" name="object 8"/>
          <p:cNvSpPr txBox="1">
            <a:spLocks noGrp="1"/>
          </p:cNvSpPr>
          <p:nvPr>
            <p:ph type="ftr" sz="quarter" idx="5"/>
          </p:nvPr>
        </p:nvSpPr>
        <p:spPr>
          <a:xfrm>
            <a:off x="1524000" y="0"/>
            <a:ext cx="0" cy="4176784"/>
          </a:xfrm>
          <a:prstGeom prst="rect">
            <a:avLst/>
          </a:prstGeom>
        </p:spPr>
        <p:txBody>
          <a:bodyPr vert="horz" wrap="square" lIns="0" tIns="21590" rIns="0" bIns="0" rtlCol="0">
            <a:spAutoFit/>
          </a:bodyPr>
          <a:lstStyle/>
          <a:p>
            <a:pPr marL="791210" marR="5080" indent="-779145">
              <a:spcBef>
                <a:spcPts val="170"/>
              </a:spcBef>
            </a:pPr>
            <a:r>
              <a:rPr dirty="0">
                <a:latin typeface="Arial"/>
                <a:cs typeface="Arial"/>
              </a:rPr>
              <a:t>Copyright©</a:t>
            </a:r>
            <a:r>
              <a:rPr spc="-70" dirty="0">
                <a:latin typeface="Arial"/>
                <a:cs typeface="Arial"/>
              </a:rPr>
              <a:t> </a:t>
            </a:r>
            <a:r>
              <a:rPr spc="-10" dirty="0"/>
              <a:t>家登精密工業股份有限公</a:t>
            </a:r>
            <a:r>
              <a:rPr spc="-50" dirty="0"/>
              <a:t>司</a:t>
            </a:r>
            <a:r>
              <a:rPr spc="-10" dirty="0"/>
              <a:t>著作權所</a:t>
            </a:r>
            <a:r>
              <a:rPr spc="-50" dirty="0"/>
              <a:t>有</a:t>
            </a:r>
          </a:p>
        </p:txBody>
      </p:sp>
      <p:sp>
        <p:nvSpPr>
          <p:cNvPr id="9" name="object 9"/>
          <p:cNvSpPr txBox="1">
            <a:spLocks noGrp="1"/>
          </p:cNvSpPr>
          <p:nvPr>
            <p:ph type="dt" sz="half" idx="6"/>
          </p:nvPr>
        </p:nvSpPr>
        <p:spPr>
          <a:xfrm>
            <a:off x="1524000" y="0"/>
            <a:ext cx="0" cy="1231106"/>
          </a:xfrm>
          <a:prstGeom prst="rect">
            <a:avLst/>
          </a:prstGeom>
        </p:spPr>
        <p:txBody>
          <a:bodyPr vert="horz" wrap="square" lIns="0" tIns="0" rIns="0" bIns="0" rtlCol="0">
            <a:spAutoFit/>
          </a:bodyPr>
          <a:lstStyle/>
          <a:p>
            <a:pPr marL="12700"/>
            <a:r>
              <a:rPr spc="-10" dirty="0"/>
              <a:t>2023/3/6</a:t>
            </a:r>
          </a:p>
        </p:txBody>
      </p:sp>
      <p:sp>
        <p:nvSpPr>
          <p:cNvPr id="10" name="object 10"/>
          <p:cNvSpPr txBox="1">
            <a:spLocks noGrp="1"/>
          </p:cNvSpPr>
          <p:nvPr>
            <p:ph type="sldNum" sz="quarter" idx="7"/>
          </p:nvPr>
        </p:nvSpPr>
        <p:spPr>
          <a:xfrm>
            <a:off x="1524000" y="1"/>
            <a:ext cx="0" cy="307777"/>
          </a:xfrm>
          <a:prstGeom prst="rect">
            <a:avLst/>
          </a:prstGeom>
        </p:spPr>
        <p:txBody>
          <a:bodyPr vert="horz" wrap="square" lIns="0" tIns="0" rIns="0" bIns="0" rtlCol="0">
            <a:spAutoFit/>
          </a:bodyPr>
          <a:lstStyle/>
          <a:p>
            <a:pPr marL="38100"/>
            <a:fld id="{81D60167-4931-47E6-BA6A-407CBD079E47}" type="slidenum">
              <a:rPr spc="-25" dirty="0"/>
              <a:pPr marL="38100"/>
              <a:t>76</a:t>
            </a:fld>
            <a:endParaRPr spc="-25"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263204"/>
            <a:ext cx="6078220" cy="289823"/>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dirty="0">
                <a:latin typeface="Arial"/>
                <a:cs typeface="Arial"/>
              </a:rPr>
              <a:t>D.M.1</a:t>
            </a:r>
            <a:r>
              <a:rPr spc="-30" dirty="0">
                <a:latin typeface="Arial"/>
                <a:cs typeface="Arial"/>
              </a:rPr>
              <a:t> </a:t>
            </a:r>
            <a:r>
              <a:rPr dirty="0"/>
              <a:t>風險評估，</a:t>
            </a:r>
            <a:r>
              <a:rPr dirty="0">
                <a:latin typeface="Arial"/>
                <a:cs typeface="Arial"/>
              </a:rPr>
              <a:t>D.M.2</a:t>
            </a:r>
            <a:r>
              <a:rPr spc="-45" dirty="0">
                <a:latin typeface="Arial"/>
                <a:cs typeface="Arial"/>
              </a:rPr>
              <a:t> </a:t>
            </a:r>
            <a:r>
              <a:rPr spc="-15" dirty="0"/>
              <a:t>控制流程</a:t>
            </a:r>
          </a:p>
        </p:txBody>
      </p:sp>
      <p:pic>
        <p:nvPicPr>
          <p:cNvPr id="3" name="object 3"/>
          <p:cNvPicPr/>
          <p:nvPr/>
        </p:nvPicPr>
        <p:blipFill>
          <a:blip r:embed="rId2" cstate="print"/>
          <a:stretch>
            <a:fillRect/>
          </a:stretch>
        </p:blipFill>
        <p:spPr>
          <a:xfrm>
            <a:off x="2135556" y="1642617"/>
            <a:ext cx="6581775" cy="3657600"/>
          </a:xfrm>
          <a:prstGeom prst="rect">
            <a:avLst/>
          </a:prstGeom>
        </p:spPr>
      </p:pic>
      <p:sp>
        <p:nvSpPr>
          <p:cNvPr id="4" name="object 4"/>
          <p:cNvSpPr txBox="1"/>
          <p:nvPr/>
        </p:nvSpPr>
        <p:spPr>
          <a:xfrm>
            <a:off x="2059940" y="638937"/>
            <a:ext cx="4885690" cy="956944"/>
          </a:xfrm>
          <a:prstGeom prst="rect">
            <a:avLst/>
          </a:prstGeom>
        </p:spPr>
        <p:txBody>
          <a:bodyPr vert="horz" wrap="square" lIns="0" tIns="13335" rIns="0" bIns="0" rtlCol="0">
            <a:spAutoFit/>
          </a:bodyPr>
          <a:lstStyle/>
          <a:p>
            <a:pPr marL="12700">
              <a:spcBef>
                <a:spcPts val="105"/>
              </a:spcBef>
            </a:pPr>
            <a:r>
              <a:rPr sz="3200" dirty="0">
                <a:solidFill>
                  <a:srgbClr val="006FC0"/>
                </a:solidFill>
                <a:latin typeface="Arial"/>
                <a:cs typeface="Arial"/>
              </a:rPr>
              <a:t>D.M.4</a:t>
            </a:r>
            <a:r>
              <a:rPr sz="3200" spc="-25" dirty="0">
                <a:solidFill>
                  <a:srgbClr val="006FC0"/>
                </a:solidFill>
                <a:latin typeface="Arial"/>
                <a:cs typeface="Arial"/>
              </a:rPr>
              <a:t> </a:t>
            </a:r>
            <a:r>
              <a:rPr sz="3200" spc="-10" dirty="0">
                <a:solidFill>
                  <a:srgbClr val="006FC0"/>
                </a:solidFill>
                <a:latin typeface="微軟正黑體"/>
                <a:cs typeface="微軟正黑體"/>
              </a:rPr>
              <a:t>績效評估和持續改進</a:t>
            </a:r>
            <a:endParaRPr sz="3200">
              <a:latin typeface="微軟正黑體"/>
              <a:cs typeface="微軟正黑體"/>
            </a:endParaRPr>
          </a:p>
          <a:p>
            <a:pPr marL="167005">
              <a:spcBef>
                <a:spcPts val="1330"/>
              </a:spcBef>
            </a:pPr>
            <a:r>
              <a:rPr sz="1800" dirty="0">
                <a:latin typeface="微軟正黑體"/>
                <a:cs typeface="微軟正黑體"/>
              </a:rPr>
              <a:t>公開資訊觀測站</a:t>
            </a:r>
            <a:r>
              <a:rPr sz="1800" dirty="0">
                <a:latin typeface="Arial"/>
                <a:cs typeface="Arial"/>
              </a:rPr>
              <a:t>-</a:t>
            </a:r>
            <a:r>
              <a:rPr sz="1800" spc="-15" dirty="0">
                <a:latin typeface="微軟正黑體"/>
                <a:cs typeface="微軟正黑體"/>
              </a:rPr>
              <a:t>相關規範</a:t>
            </a:r>
            <a:endParaRPr sz="1800">
              <a:latin typeface="微軟正黑體"/>
              <a:cs typeface="微軟正黑體"/>
            </a:endParaRPr>
          </a:p>
        </p:txBody>
      </p:sp>
      <p:sp>
        <p:nvSpPr>
          <p:cNvPr id="5" name="object 5"/>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6" name="object 6"/>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7" name="object 7"/>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77</a:t>
            </a:fld>
            <a:endParaRPr spc="-25" dirty="0"/>
          </a:p>
        </p:txBody>
      </p:sp>
    </p:spTree>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263204"/>
            <a:ext cx="6078220" cy="289823"/>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dirty="0">
                <a:latin typeface="Arial"/>
                <a:cs typeface="Arial"/>
              </a:rPr>
              <a:t>D.M.1</a:t>
            </a:r>
            <a:r>
              <a:rPr spc="-30" dirty="0">
                <a:latin typeface="Arial"/>
                <a:cs typeface="Arial"/>
              </a:rPr>
              <a:t> </a:t>
            </a:r>
            <a:r>
              <a:rPr dirty="0"/>
              <a:t>風險評估，</a:t>
            </a:r>
            <a:r>
              <a:rPr dirty="0">
                <a:latin typeface="Arial"/>
                <a:cs typeface="Arial"/>
              </a:rPr>
              <a:t>D.M.2</a:t>
            </a:r>
            <a:r>
              <a:rPr spc="-45" dirty="0">
                <a:latin typeface="Arial"/>
                <a:cs typeface="Arial"/>
              </a:rPr>
              <a:t> </a:t>
            </a:r>
            <a:r>
              <a:rPr spc="-15" dirty="0"/>
              <a:t>控制流程</a:t>
            </a:r>
          </a:p>
        </p:txBody>
      </p:sp>
      <p:sp>
        <p:nvSpPr>
          <p:cNvPr id="3" name="object 3"/>
          <p:cNvSpPr txBox="1"/>
          <p:nvPr/>
        </p:nvSpPr>
        <p:spPr>
          <a:xfrm>
            <a:off x="2059940" y="638938"/>
            <a:ext cx="4885690" cy="1211229"/>
          </a:xfrm>
          <a:prstGeom prst="rect">
            <a:avLst/>
          </a:prstGeom>
        </p:spPr>
        <p:txBody>
          <a:bodyPr vert="horz" wrap="square" lIns="0" tIns="13335" rIns="0" bIns="0" rtlCol="0">
            <a:spAutoFit/>
          </a:bodyPr>
          <a:lstStyle/>
          <a:p>
            <a:pPr marL="12700">
              <a:spcBef>
                <a:spcPts val="105"/>
              </a:spcBef>
            </a:pPr>
            <a:r>
              <a:rPr sz="3200" dirty="0">
                <a:solidFill>
                  <a:srgbClr val="006FC0"/>
                </a:solidFill>
                <a:latin typeface="Arial"/>
                <a:cs typeface="Arial"/>
              </a:rPr>
              <a:t>D.M.4</a:t>
            </a:r>
            <a:r>
              <a:rPr sz="3200" spc="-25" dirty="0">
                <a:solidFill>
                  <a:srgbClr val="006FC0"/>
                </a:solidFill>
                <a:latin typeface="Arial"/>
                <a:cs typeface="Arial"/>
              </a:rPr>
              <a:t> </a:t>
            </a:r>
            <a:r>
              <a:rPr sz="3200" spc="-10" dirty="0">
                <a:solidFill>
                  <a:srgbClr val="006FC0"/>
                </a:solidFill>
                <a:latin typeface="微軟正黑體"/>
                <a:cs typeface="微軟正黑體"/>
              </a:rPr>
              <a:t>績效評估和持續改進</a:t>
            </a:r>
            <a:endParaRPr sz="3200">
              <a:latin typeface="微軟正黑體"/>
              <a:cs typeface="微軟正黑體"/>
            </a:endParaRPr>
          </a:p>
          <a:p>
            <a:pPr>
              <a:spcBef>
                <a:spcPts val="55"/>
              </a:spcBef>
            </a:pPr>
            <a:endParaRPr sz="2100">
              <a:latin typeface="微軟正黑體"/>
              <a:cs typeface="微軟正黑體"/>
            </a:endParaRPr>
          </a:p>
          <a:p>
            <a:pPr marL="355600" indent="-342900">
              <a:buFont typeface="Arial"/>
              <a:buChar char="•"/>
              <a:tabLst>
                <a:tab pos="354965" algn="l"/>
                <a:tab pos="355600" algn="l"/>
              </a:tabLst>
            </a:pPr>
            <a:r>
              <a:rPr spc="-20" dirty="0">
                <a:latin typeface="微軟正黑體"/>
                <a:cs typeface="微軟正黑體"/>
              </a:rPr>
              <a:t>股東會年報</a:t>
            </a:r>
            <a:endParaRPr>
              <a:latin typeface="微軟正黑體"/>
              <a:cs typeface="微軟正黑體"/>
            </a:endParaRPr>
          </a:p>
        </p:txBody>
      </p:sp>
      <p:pic>
        <p:nvPicPr>
          <p:cNvPr id="4" name="object 4"/>
          <p:cNvPicPr/>
          <p:nvPr/>
        </p:nvPicPr>
        <p:blipFill>
          <a:blip r:embed="rId2" cstate="print"/>
          <a:stretch>
            <a:fillRect/>
          </a:stretch>
        </p:blipFill>
        <p:spPr>
          <a:xfrm>
            <a:off x="1991537" y="2060830"/>
            <a:ext cx="6667500" cy="3190875"/>
          </a:xfrm>
          <a:prstGeom prst="rect">
            <a:avLst/>
          </a:prstGeom>
        </p:spPr>
      </p:pic>
      <p:sp>
        <p:nvSpPr>
          <p:cNvPr id="5" name="object 5"/>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6" name="object 6"/>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7" name="object 7"/>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78</a:t>
            </a:fld>
            <a:endParaRPr spc="-25" dirty="0"/>
          </a:p>
        </p:txBody>
      </p:sp>
    </p:spTree>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0" y="263204"/>
            <a:ext cx="6078220" cy="289823"/>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dirty="0">
                <a:latin typeface="Arial"/>
                <a:cs typeface="Arial"/>
              </a:rPr>
              <a:t>D.M.1</a:t>
            </a:r>
            <a:r>
              <a:rPr spc="-30" dirty="0">
                <a:latin typeface="Arial"/>
                <a:cs typeface="Arial"/>
              </a:rPr>
              <a:t> </a:t>
            </a:r>
            <a:r>
              <a:rPr dirty="0"/>
              <a:t>風險評估，</a:t>
            </a:r>
            <a:r>
              <a:rPr dirty="0">
                <a:latin typeface="Arial"/>
                <a:cs typeface="Arial"/>
              </a:rPr>
              <a:t>D.M.2</a:t>
            </a:r>
            <a:r>
              <a:rPr spc="-45" dirty="0">
                <a:latin typeface="Arial"/>
                <a:cs typeface="Arial"/>
              </a:rPr>
              <a:t> </a:t>
            </a:r>
            <a:r>
              <a:rPr spc="-15" dirty="0"/>
              <a:t>控制流程</a:t>
            </a:r>
          </a:p>
        </p:txBody>
      </p:sp>
      <p:sp>
        <p:nvSpPr>
          <p:cNvPr id="3" name="object 3"/>
          <p:cNvSpPr txBox="1"/>
          <p:nvPr/>
        </p:nvSpPr>
        <p:spPr>
          <a:xfrm>
            <a:off x="2059940" y="638938"/>
            <a:ext cx="4885690" cy="1211229"/>
          </a:xfrm>
          <a:prstGeom prst="rect">
            <a:avLst/>
          </a:prstGeom>
        </p:spPr>
        <p:txBody>
          <a:bodyPr vert="horz" wrap="square" lIns="0" tIns="13335" rIns="0" bIns="0" rtlCol="0">
            <a:spAutoFit/>
          </a:bodyPr>
          <a:lstStyle/>
          <a:p>
            <a:pPr marL="12700">
              <a:spcBef>
                <a:spcPts val="105"/>
              </a:spcBef>
            </a:pPr>
            <a:r>
              <a:rPr sz="3200" dirty="0">
                <a:solidFill>
                  <a:srgbClr val="006FC0"/>
                </a:solidFill>
                <a:latin typeface="Arial"/>
                <a:cs typeface="Arial"/>
              </a:rPr>
              <a:t>D.M.4</a:t>
            </a:r>
            <a:r>
              <a:rPr sz="3200" spc="-25" dirty="0">
                <a:solidFill>
                  <a:srgbClr val="006FC0"/>
                </a:solidFill>
                <a:latin typeface="Arial"/>
                <a:cs typeface="Arial"/>
              </a:rPr>
              <a:t> </a:t>
            </a:r>
            <a:r>
              <a:rPr sz="3200" spc="-10" dirty="0">
                <a:solidFill>
                  <a:srgbClr val="006FC0"/>
                </a:solidFill>
                <a:latin typeface="微軟正黑體"/>
                <a:cs typeface="微軟正黑體"/>
              </a:rPr>
              <a:t>績效評估和持續改進</a:t>
            </a:r>
            <a:endParaRPr sz="3200">
              <a:latin typeface="微軟正黑體"/>
              <a:cs typeface="微軟正黑體"/>
            </a:endParaRPr>
          </a:p>
          <a:p>
            <a:pPr>
              <a:spcBef>
                <a:spcPts val="55"/>
              </a:spcBef>
            </a:pPr>
            <a:endParaRPr sz="2100">
              <a:latin typeface="微軟正黑體"/>
              <a:cs typeface="微軟正黑體"/>
            </a:endParaRPr>
          </a:p>
          <a:p>
            <a:pPr marL="355600" indent="-342900">
              <a:buFont typeface="Arial"/>
              <a:buChar char="•"/>
              <a:tabLst>
                <a:tab pos="354965" algn="l"/>
                <a:tab pos="355600" algn="l"/>
              </a:tabLst>
            </a:pPr>
            <a:r>
              <a:rPr spc="-20" dirty="0">
                <a:latin typeface="微軟正黑體"/>
                <a:cs typeface="微軟正黑體"/>
              </a:rPr>
              <a:t>股東會年報</a:t>
            </a:r>
            <a:endParaRPr>
              <a:latin typeface="微軟正黑體"/>
              <a:cs typeface="微軟正黑體"/>
            </a:endParaRPr>
          </a:p>
        </p:txBody>
      </p:sp>
      <p:pic>
        <p:nvPicPr>
          <p:cNvPr id="4" name="object 4"/>
          <p:cNvPicPr/>
          <p:nvPr/>
        </p:nvPicPr>
        <p:blipFill>
          <a:blip r:embed="rId2" cstate="print"/>
          <a:stretch>
            <a:fillRect/>
          </a:stretch>
        </p:blipFill>
        <p:spPr>
          <a:xfrm>
            <a:off x="1847533" y="2106677"/>
            <a:ext cx="8820467" cy="2376297"/>
          </a:xfrm>
          <a:prstGeom prst="rect">
            <a:avLst/>
          </a:prstGeom>
        </p:spPr>
      </p:pic>
      <p:sp>
        <p:nvSpPr>
          <p:cNvPr id="5" name="object 5"/>
          <p:cNvSpPr txBox="1">
            <a:spLocks noGrp="1"/>
          </p:cNvSpPr>
          <p:nvPr>
            <p:ph type="ftr" sz="quarter" idx="5"/>
          </p:nvPr>
        </p:nvSpPr>
        <p:spPr>
          <a:xfrm>
            <a:off x="3464814" y="6362677"/>
            <a:ext cx="2214245" cy="346075"/>
          </a:xfrm>
          <a:prstGeom prst="rect">
            <a:avLst/>
          </a:prstGeom>
        </p:spPr>
        <p:txBody>
          <a:bodyPr vert="horz" wrap="square" lIns="0" tIns="0" rIns="0" bIns="0" rtlCol="0">
            <a:spAutoFit/>
          </a:bodyPr>
          <a:lstStyle>
            <a:defPPr>
              <a:defRPr kern="0"/>
            </a:defPPr>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spc="-50" dirty="0"/>
          </a:p>
        </p:txBody>
      </p:sp>
      <p:sp>
        <p:nvSpPr>
          <p:cNvPr id="6" name="object 6"/>
          <p:cNvSpPr txBox="1">
            <a:spLocks noGrp="1"/>
          </p:cNvSpPr>
          <p:nvPr>
            <p:ph type="dt" sz="half" idx="6"/>
          </p:nvPr>
        </p:nvSpPr>
        <p:spPr>
          <a:xfrm>
            <a:off x="186334" y="6460432"/>
            <a:ext cx="516255"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12700"/>
            <a:r>
              <a:rPr lang="en-US" altLang="zh-TW" spc="-10"/>
              <a:t>2023/3/6</a:t>
            </a:r>
            <a:endParaRPr spc="-10" dirty="0"/>
          </a:p>
        </p:txBody>
      </p:sp>
      <p:sp>
        <p:nvSpPr>
          <p:cNvPr id="7" name="object 7"/>
          <p:cNvSpPr txBox="1">
            <a:spLocks noGrp="1"/>
          </p:cNvSpPr>
          <p:nvPr>
            <p:ph type="sldNum" sz="quarter" idx="7"/>
          </p:nvPr>
        </p:nvSpPr>
        <p:spPr>
          <a:xfrm>
            <a:off x="8812021" y="6460432"/>
            <a:ext cx="229234" cy="167004"/>
          </a:xfrm>
          <a:prstGeom prst="rect">
            <a:avLst/>
          </a:prstGeom>
        </p:spPr>
        <p:txBody>
          <a:bodyPr vert="horz" wrap="square" lIns="0" tIns="0" rIns="0" bIns="0" rtlCol="0">
            <a:spAutoFit/>
          </a:bodyPr>
          <a:lstStyle>
            <a:defPPr>
              <a:defRPr kern="0"/>
            </a:defPPr>
            <a:lvl1pPr>
              <a:defRPr sz="1000" b="0" i="0">
                <a:solidFill>
                  <a:schemeClr val="bg1"/>
                </a:solidFill>
                <a:latin typeface="Arial"/>
                <a:cs typeface="Arial"/>
              </a:defRPr>
            </a:lvl1pPr>
          </a:lstStyle>
          <a:p>
            <a:pPr marL="38100"/>
            <a:fld id="{81D60167-4931-47E6-BA6A-407CBD079E47}" type="slidenum">
              <a:rPr lang="en-US" altLang="zh-TW" spc="-25" smtClean="0"/>
              <a:pPr marL="38100"/>
              <a:t>79</a:t>
            </a:fld>
            <a:endParaRPr spc="-25"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r>
              <a:rPr lang="en-US" altLang="zh-TW" dirty="0">
                <a:latin typeface="微軟正黑體" panose="020B0604030504040204" pitchFamily="34" charset="-120"/>
                <a:ea typeface="微軟正黑體" panose="020B0604030504040204" pitchFamily="34" charset="-120"/>
              </a:rPr>
              <a:t>RBA Audit  Partners 11 Firms</a:t>
            </a:r>
            <a:endParaRPr lang="zh-TW" altLang="en-US" dirty="0">
              <a:latin typeface="微軟正黑體" panose="020B0604030504040204" pitchFamily="34" charset="-120"/>
              <a:ea typeface="微軟正黑體" panose="020B0604030504040204" pitchFamily="34" charset="-120"/>
            </a:endParaRPr>
          </a:p>
        </p:txBody>
      </p:sp>
      <p:sp>
        <p:nvSpPr>
          <p:cNvPr id="9" name="文字方塊 8">
            <a:hlinkClick r:id="rId3"/>
            <a:extLst>
              <a:ext uri="{FF2B5EF4-FFF2-40B4-BE49-F238E27FC236}">
                <a16:creationId xmlns:a16="http://schemas.microsoft.com/office/drawing/2014/main" id="{CF55B8E3-DBFE-48F5-A9CD-1D34CFCD1242}"/>
              </a:ext>
            </a:extLst>
          </p:cNvPr>
          <p:cNvSpPr txBox="1"/>
          <p:nvPr/>
        </p:nvSpPr>
        <p:spPr>
          <a:xfrm>
            <a:off x="6381746" y="5891861"/>
            <a:ext cx="4123245" cy="276999"/>
          </a:xfrm>
          <a:prstGeom prst="rect">
            <a:avLst/>
          </a:prstGeom>
          <a:solidFill>
            <a:srgbClr val="D0D0F4"/>
          </a:solidFill>
        </p:spPr>
        <p:txBody>
          <a:bodyPr wrap="none" rtlCol="0">
            <a:spAutoFit/>
          </a:bodyPr>
          <a:lstStyle/>
          <a:p>
            <a:r>
              <a:rPr lang="en-US" altLang="zh-TW" sz="1200" b="1" dirty="0">
                <a:latin typeface="Century Gothic" panose="020B0502020202020204" pitchFamily="34" charset="0"/>
              </a:rPr>
              <a:t>http://www.responsiblebusiness.org/vap/about-vap/</a:t>
            </a:r>
            <a:endParaRPr lang="zh-TW" altLang="en-US" sz="1200" b="1" dirty="0">
              <a:latin typeface="Century Gothic" panose="020B0502020202020204" pitchFamily="34" charset="0"/>
            </a:endParaRPr>
          </a:p>
        </p:txBody>
      </p:sp>
      <p:grpSp>
        <p:nvGrpSpPr>
          <p:cNvPr id="2" name="群組 1">
            <a:extLst>
              <a:ext uri="{FF2B5EF4-FFF2-40B4-BE49-F238E27FC236}">
                <a16:creationId xmlns:a16="http://schemas.microsoft.com/office/drawing/2014/main" id="{DBE26705-43F3-C552-8AB3-F690E987E41B}"/>
              </a:ext>
            </a:extLst>
          </p:cNvPr>
          <p:cNvGrpSpPr/>
          <p:nvPr/>
        </p:nvGrpSpPr>
        <p:grpSpPr>
          <a:xfrm>
            <a:off x="368543" y="914949"/>
            <a:ext cx="11377792" cy="4896660"/>
            <a:chOff x="368543" y="914949"/>
            <a:chExt cx="11377792" cy="4896660"/>
          </a:xfrm>
        </p:grpSpPr>
        <p:sp>
          <p:nvSpPr>
            <p:cNvPr id="10" name="object 3">
              <a:extLst>
                <a:ext uri="{FF2B5EF4-FFF2-40B4-BE49-F238E27FC236}">
                  <a16:creationId xmlns:a16="http://schemas.microsoft.com/office/drawing/2014/main" id="{7B0E55A9-CA9A-4B0C-BDB7-485907EAFB50}"/>
                </a:ext>
              </a:extLst>
            </p:cNvPr>
            <p:cNvSpPr/>
            <p:nvPr/>
          </p:nvSpPr>
          <p:spPr>
            <a:xfrm>
              <a:off x="6550178" y="3103478"/>
              <a:ext cx="3032823" cy="568415"/>
            </a:xfrm>
            <a:prstGeom prst="rect">
              <a:avLst/>
            </a:prstGeom>
            <a:blipFill>
              <a:blip r:embed="rId4" cstate="print"/>
              <a:stretch>
                <a:fillRect/>
              </a:stretch>
            </a:blipFill>
          </p:spPr>
          <p:txBody>
            <a:bodyPr wrap="square" lIns="0" tIns="0" rIns="0" bIns="0" rtlCol="0"/>
            <a:lstStyle/>
            <a:p>
              <a:endParaRPr sz="1800"/>
            </a:p>
          </p:txBody>
        </p:sp>
        <p:sp>
          <p:nvSpPr>
            <p:cNvPr id="11" name="object 4">
              <a:extLst>
                <a:ext uri="{FF2B5EF4-FFF2-40B4-BE49-F238E27FC236}">
                  <a16:creationId xmlns:a16="http://schemas.microsoft.com/office/drawing/2014/main" id="{D87B0F94-DC8B-4C75-8EB5-1C09E5868FE1}"/>
                </a:ext>
              </a:extLst>
            </p:cNvPr>
            <p:cNvSpPr/>
            <p:nvPr/>
          </p:nvSpPr>
          <p:spPr>
            <a:xfrm>
              <a:off x="7713283" y="1244180"/>
              <a:ext cx="1500672" cy="1508093"/>
            </a:xfrm>
            <a:prstGeom prst="rect">
              <a:avLst/>
            </a:prstGeom>
            <a:blipFill>
              <a:blip r:embed="rId5" cstate="print"/>
              <a:stretch>
                <a:fillRect/>
              </a:stretch>
            </a:blipFill>
          </p:spPr>
          <p:txBody>
            <a:bodyPr wrap="square" lIns="0" tIns="0" rIns="0" bIns="0" rtlCol="0"/>
            <a:lstStyle/>
            <a:p>
              <a:endParaRPr sz="1800" dirty="0">
                <a:solidFill>
                  <a:srgbClr val="FF0000"/>
                </a:solidFill>
              </a:endParaRPr>
            </a:p>
          </p:txBody>
        </p:sp>
        <p:sp>
          <p:nvSpPr>
            <p:cNvPr id="12" name="object 5">
              <a:extLst>
                <a:ext uri="{FF2B5EF4-FFF2-40B4-BE49-F238E27FC236}">
                  <a16:creationId xmlns:a16="http://schemas.microsoft.com/office/drawing/2014/main" id="{87F8F9CC-D482-4D1B-9512-CEC5CA70C550}"/>
                </a:ext>
              </a:extLst>
            </p:cNvPr>
            <p:cNvSpPr/>
            <p:nvPr/>
          </p:nvSpPr>
          <p:spPr>
            <a:xfrm>
              <a:off x="10021146" y="2150943"/>
              <a:ext cx="1725189" cy="1057707"/>
            </a:xfrm>
            <a:prstGeom prst="rect">
              <a:avLst/>
            </a:prstGeom>
            <a:blipFill>
              <a:blip r:embed="rId6" cstate="print"/>
              <a:stretch>
                <a:fillRect/>
              </a:stretch>
            </a:blipFill>
          </p:spPr>
          <p:txBody>
            <a:bodyPr wrap="square" lIns="0" tIns="0" rIns="0" bIns="0" rtlCol="0"/>
            <a:lstStyle/>
            <a:p>
              <a:endParaRPr sz="1800"/>
            </a:p>
          </p:txBody>
        </p:sp>
        <p:sp>
          <p:nvSpPr>
            <p:cNvPr id="13" name="object 6">
              <a:extLst>
                <a:ext uri="{FF2B5EF4-FFF2-40B4-BE49-F238E27FC236}">
                  <a16:creationId xmlns:a16="http://schemas.microsoft.com/office/drawing/2014/main" id="{CA38F2F5-6E2A-4724-8264-308AB0892D53}"/>
                </a:ext>
              </a:extLst>
            </p:cNvPr>
            <p:cNvSpPr/>
            <p:nvPr/>
          </p:nvSpPr>
          <p:spPr>
            <a:xfrm>
              <a:off x="423016" y="2603589"/>
              <a:ext cx="3457955" cy="443484"/>
            </a:xfrm>
            <a:prstGeom prst="rect">
              <a:avLst/>
            </a:prstGeom>
            <a:blipFill>
              <a:blip r:embed="rId7" cstate="print"/>
              <a:stretch>
                <a:fillRect/>
              </a:stretch>
            </a:blipFill>
          </p:spPr>
          <p:txBody>
            <a:bodyPr wrap="square" lIns="0" tIns="0" rIns="0" bIns="0" rtlCol="0"/>
            <a:lstStyle/>
            <a:p>
              <a:endParaRPr sz="1800"/>
            </a:p>
          </p:txBody>
        </p:sp>
        <p:sp>
          <p:nvSpPr>
            <p:cNvPr id="14" name="object 7">
              <a:extLst>
                <a:ext uri="{FF2B5EF4-FFF2-40B4-BE49-F238E27FC236}">
                  <a16:creationId xmlns:a16="http://schemas.microsoft.com/office/drawing/2014/main" id="{0056A56D-AF54-45BC-A967-A1C2B1A29290}"/>
                </a:ext>
              </a:extLst>
            </p:cNvPr>
            <p:cNvSpPr/>
            <p:nvPr/>
          </p:nvSpPr>
          <p:spPr>
            <a:xfrm>
              <a:off x="2728827" y="4235746"/>
              <a:ext cx="1799844" cy="1575863"/>
            </a:xfrm>
            <a:prstGeom prst="rect">
              <a:avLst/>
            </a:prstGeom>
            <a:blipFill>
              <a:blip r:embed="rId8" cstate="print"/>
              <a:stretch>
                <a:fillRect/>
              </a:stretch>
            </a:blipFill>
          </p:spPr>
          <p:txBody>
            <a:bodyPr wrap="square" lIns="0" tIns="0" rIns="0" bIns="0" rtlCol="0"/>
            <a:lstStyle/>
            <a:p>
              <a:endParaRPr sz="1800"/>
            </a:p>
          </p:txBody>
        </p:sp>
        <p:sp>
          <p:nvSpPr>
            <p:cNvPr id="15" name="object 8">
              <a:extLst>
                <a:ext uri="{FF2B5EF4-FFF2-40B4-BE49-F238E27FC236}">
                  <a16:creationId xmlns:a16="http://schemas.microsoft.com/office/drawing/2014/main" id="{968B4765-C664-4E32-A193-5C597D4D2B7F}"/>
                </a:ext>
              </a:extLst>
            </p:cNvPr>
            <p:cNvSpPr/>
            <p:nvPr/>
          </p:nvSpPr>
          <p:spPr>
            <a:xfrm>
              <a:off x="368544" y="3563369"/>
              <a:ext cx="1546075" cy="1907203"/>
            </a:xfrm>
            <a:prstGeom prst="rect">
              <a:avLst/>
            </a:prstGeom>
            <a:blipFill>
              <a:blip r:embed="rId9" cstate="print"/>
              <a:stretch>
                <a:fillRect/>
              </a:stretch>
            </a:blipFill>
          </p:spPr>
          <p:txBody>
            <a:bodyPr wrap="square" lIns="0" tIns="0" rIns="0" bIns="0" rtlCol="0"/>
            <a:lstStyle/>
            <a:p>
              <a:endParaRPr sz="1800"/>
            </a:p>
          </p:txBody>
        </p:sp>
        <p:sp>
          <p:nvSpPr>
            <p:cNvPr id="16" name="object 9">
              <a:extLst>
                <a:ext uri="{FF2B5EF4-FFF2-40B4-BE49-F238E27FC236}">
                  <a16:creationId xmlns:a16="http://schemas.microsoft.com/office/drawing/2014/main" id="{CF2F06F1-52E5-41DE-8896-75ABD044DFAA}"/>
                </a:ext>
              </a:extLst>
            </p:cNvPr>
            <p:cNvSpPr/>
            <p:nvPr/>
          </p:nvSpPr>
          <p:spPr>
            <a:xfrm>
              <a:off x="3487119" y="3508186"/>
              <a:ext cx="2608885" cy="559967"/>
            </a:xfrm>
            <a:prstGeom prst="rect">
              <a:avLst/>
            </a:prstGeom>
            <a:blipFill>
              <a:blip r:embed="rId10" cstate="print"/>
              <a:stretch>
                <a:fillRect/>
              </a:stretch>
            </a:blipFill>
          </p:spPr>
          <p:txBody>
            <a:bodyPr wrap="square" lIns="0" tIns="0" rIns="0" bIns="0" rtlCol="0"/>
            <a:lstStyle/>
            <a:p>
              <a:endParaRPr sz="1800"/>
            </a:p>
          </p:txBody>
        </p:sp>
        <p:sp>
          <p:nvSpPr>
            <p:cNvPr id="17" name="object 10">
              <a:extLst>
                <a:ext uri="{FF2B5EF4-FFF2-40B4-BE49-F238E27FC236}">
                  <a16:creationId xmlns:a16="http://schemas.microsoft.com/office/drawing/2014/main" id="{B3ADF585-4FE4-468C-B669-F744024A7564}"/>
                </a:ext>
              </a:extLst>
            </p:cNvPr>
            <p:cNvSpPr/>
            <p:nvPr/>
          </p:nvSpPr>
          <p:spPr>
            <a:xfrm>
              <a:off x="368543" y="1244180"/>
              <a:ext cx="2270943" cy="1023765"/>
            </a:xfrm>
            <a:prstGeom prst="rect">
              <a:avLst/>
            </a:prstGeom>
            <a:blipFill>
              <a:blip r:embed="rId11" cstate="print"/>
              <a:stretch>
                <a:fillRect/>
              </a:stretch>
            </a:blipFill>
          </p:spPr>
          <p:txBody>
            <a:bodyPr wrap="square" lIns="0" tIns="0" rIns="0" bIns="0" rtlCol="0"/>
            <a:lstStyle/>
            <a:p>
              <a:endParaRPr sz="1800"/>
            </a:p>
          </p:txBody>
        </p:sp>
        <p:sp>
          <p:nvSpPr>
            <p:cNvPr id="18" name="object 11">
              <a:extLst>
                <a:ext uri="{FF2B5EF4-FFF2-40B4-BE49-F238E27FC236}">
                  <a16:creationId xmlns:a16="http://schemas.microsoft.com/office/drawing/2014/main" id="{DE9AE23D-3B6A-4242-8051-8B9F73E0BE92}"/>
                </a:ext>
              </a:extLst>
            </p:cNvPr>
            <p:cNvSpPr/>
            <p:nvPr/>
          </p:nvSpPr>
          <p:spPr>
            <a:xfrm>
              <a:off x="9591399" y="3903559"/>
              <a:ext cx="1851660" cy="1848612"/>
            </a:xfrm>
            <a:prstGeom prst="rect">
              <a:avLst/>
            </a:prstGeom>
            <a:blipFill>
              <a:blip r:embed="rId12" cstate="print"/>
              <a:stretch>
                <a:fillRect/>
              </a:stretch>
            </a:blipFill>
          </p:spPr>
          <p:txBody>
            <a:bodyPr wrap="square" lIns="0" tIns="0" rIns="0" bIns="0" rtlCol="0"/>
            <a:lstStyle/>
            <a:p>
              <a:endParaRPr sz="1800"/>
            </a:p>
          </p:txBody>
        </p:sp>
        <p:sp>
          <p:nvSpPr>
            <p:cNvPr id="20" name="object 13">
              <a:extLst>
                <a:ext uri="{FF2B5EF4-FFF2-40B4-BE49-F238E27FC236}">
                  <a16:creationId xmlns:a16="http://schemas.microsoft.com/office/drawing/2014/main" id="{E870D576-EE44-4952-8D7C-4589AABCBFE7}"/>
                </a:ext>
              </a:extLst>
            </p:cNvPr>
            <p:cNvSpPr/>
            <p:nvPr/>
          </p:nvSpPr>
          <p:spPr>
            <a:xfrm>
              <a:off x="5190087" y="4644225"/>
              <a:ext cx="3942588" cy="1104900"/>
            </a:xfrm>
            <a:prstGeom prst="rect">
              <a:avLst/>
            </a:prstGeom>
            <a:blipFill>
              <a:blip r:embed="rId13" cstate="print"/>
              <a:stretch>
                <a:fillRect/>
              </a:stretch>
            </a:blipFill>
          </p:spPr>
          <p:txBody>
            <a:bodyPr wrap="square" lIns="0" tIns="0" rIns="0" bIns="0" rtlCol="0"/>
            <a:lstStyle/>
            <a:p>
              <a:endParaRPr sz="1800"/>
            </a:p>
          </p:txBody>
        </p:sp>
        <p:sp>
          <p:nvSpPr>
            <p:cNvPr id="21" name="object 14">
              <a:extLst>
                <a:ext uri="{FF2B5EF4-FFF2-40B4-BE49-F238E27FC236}">
                  <a16:creationId xmlns:a16="http://schemas.microsoft.com/office/drawing/2014/main" id="{24BD37C4-5483-424A-AB66-B84F0347A348}"/>
                </a:ext>
              </a:extLst>
            </p:cNvPr>
            <p:cNvSpPr/>
            <p:nvPr/>
          </p:nvSpPr>
          <p:spPr>
            <a:xfrm>
              <a:off x="3898438" y="914949"/>
              <a:ext cx="3174479" cy="1615393"/>
            </a:xfrm>
            <a:prstGeom prst="rect">
              <a:avLst/>
            </a:prstGeom>
            <a:blipFill>
              <a:blip r:embed="rId14" cstate="print"/>
              <a:stretch>
                <a:fillRect/>
              </a:stretch>
            </a:blipFill>
          </p:spPr>
          <p:txBody>
            <a:bodyPr wrap="square" lIns="0" tIns="0" rIns="0" bIns="0" rtlCol="0"/>
            <a:lstStyle/>
            <a:p>
              <a:endParaRPr sz="1800"/>
            </a:p>
          </p:txBody>
        </p:sp>
      </p:grpSp>
      <p:sp>
        <p:nvSpPr>
          <p:cNvPr id="22" name="文字方塊 21">
            <a:extLst>
              <a:ext uri="{FF2B5EF4-FFF2-40B4-BE49-F238E27FC236}">
                <a16:creationId xmlns:a16="http://schemas.microsoft.com/office/drawing/2014/main" id="{D024A998-8DB8-4EB1-AA80-325851A982B9}"/>
              </a:ext>
            </a:extLst>
          </p:cNvPr>
          <p:cNvSpPr txBox="1"/>
          <p:nvPr/>
        </p:nvSpPr>
        <p:spPr>
          <a:xfrm>
            <a:off x="8642324" y="342516"/>
            <a:ext cx="1143262" cy="276999"/>
          </a:xfrm>
          <a:prstGeom prst="rect">
            <a:avLst/>
          </a:prstGeom>
          <a:noFill/>
        </p:spPr>
        <p:txBody>
          <a:bodyPr wrap="none" rtlCol="0">
            <a:spAutoFit/>
          </a:bodyPr>
          <a:lstStyle/>
          <a:p>
            <a:r>
              <a:rPr lang="en-US" altLang="zh-TW" sz="1200" b="1" dirty="0">
                <a:solidFill>
                  <a:schemeClr val="bg1"/>
                </a:solidFill>
                <a:latin typeface="Tahoma" panose="020B0604030504040204" pitchFamily="34" charset="0"/>
                <a:ea typeface="Tahoma" panose="020B0604030504040204" pitchFamily="34" charset="0"/>
                <a:cs typeface="Tahoma" panose="020B0604030504040204" pitchFamily="34" charset="0"/>
              </a:rPr>
              <a:t>2022/02/09</a:t>
            </a:r>
            <a:endParaRPr lang="zh-TW" altLang="en-US" sz="1200" b="1"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2535321"/>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4427" y="1580896"/>
            <a:ext cx="8026400" cy="2724207"/>
          </a:xfrm>
          <a:prstGeom prst="rect">
            <a:avLst/>
          </a:prstGeom>
        </p:spPr>
        <p:txBody>
          <a:bodyPr vert="horz" wrap="square" lIns="0" tIns="12700" rIns="0" bIns="0" rtlCol="0">
            <a:spAutoFit/>
          </a:bodyPr>
          <a:lstStyle/>
          <a:p>
            <a:pPr marL="12700" marR="5080">
              <a:lnSpc>
                <a:spcPct val="150100"/>
              </a:lnSpc>
              <a:spcBef>
                <a:spcPts val="100"/>
              </a:spcBef>
            </a:pPr>
            <a:r>
              <a:rPr sz="1800" spc="-5" dirty="0">
                <a:latin typeface="微軟正黑體"/>
                <a:cs typeface="微軟正黑體"/>
              </a:rPr>
              <a:t>本教材內容受著作權法保護，除有合理使用情形外，應取得該著作財產權人同意</a:t>
            </a:r>
            <a:r>
              <a:rPr sz="1800" spc="-10" dirty="0">
                <a:latin typeface="微軟正黑體"/>
                <a:cs typeface="微軟正黑體"/>
              </a:rPr>
              <a:t>或授權方得利用。</a:t>
            </a:r>
            <a:endParaRPr sz="1800">
              <a:latin typeface="微軟正黑體"/>
              <a:cs typeface="微軟正黑體"/>
            </a:endParaRPr>
          </a:p>
          <a:p>
            <a:pPr marL="12700" marR="5080">
              <a:lnSpc>
                <a:spcPct val="150000"/>
              </a:lnSpc>
            </a:pPr>
            <a:r>
              <a:rPr sz="1800" spc="-5" dirty="0">
                <a:latin typeface="微軟正黑體"/>
                <a:cs typeface="微軟正黑體"/>
              </a:rPr>
              <a:t>未經家登精密工業股份有限公司許可，禁止任何形式的複製、重製，直接或間接</a:t>
            </a:r>
            <a:r>
              <a:rPr sz="1800" spc="-10" dirty="0">
                <a:latin typeface="微軟正黑體"/>
                <a:cs typeface="微軟正黑體"/>
              </a:rPr>
              <a:t>做為商業用途使用。</a:t>
            </a:r>
            <a:endParaRPr sz="1800">
              <a:latin typeface="微軟正黑體"/>
              <a:cs typeface="微軟正黑體"/>
            </a:endParaRPr>
          </a:p>
          <a:p>
            <a:pPr>
              <a:spcBef>
                <a:spcPts val="20"/>
              </a:spcBef>
            </a:pPr>
            <a:endParaRPr sz="1750">
              <a:latin typeface="微軟正黑體"/>
              <a:cs typeface="微軟正黑體"/>
            </a:endParaRPr>
          </a:p>
          <a:p>
            <a:pPr marL="12700" marR="1605280">
              <a:lnSpc>
                <a:spcPct val="150000"/>
              </a:lnSpc>
            </a:pPr>
            <a:r>
              <a:rPr sz="1800" spc="-5" dirty="0">
                <a:latin typeface="微軟正黑體"/>
                <a:cs typeface="微軟正黑體"/>
              </a:rPr>
              <a:t>內容所標示之權利管理電子資訊，未經許可，不得移除或變更。</a:t>
            </a:r>
            <a:r>
              <a:rPr sz="1800" spc="-50" dirty="0">
                <a:latin typeface="微軟正黑體"/>
                <a:cs typeface="微軟正黑體"/>
              </a:rPr>
              <a:t> </a:t>
            </a:r>
            <a:r>
              <a:rPr sz="1800" dirty="0">
                <a:solidFill>
                  <a:srgbClr val="FF0000"/>
                </a:solidFill>
                <a:latin typeface="微軟正黑體"/>
                <a:cs typeface="微軟正黑體"/>
              </a:rPr>
              <a:t>Copyright©</a:t>
            </a:r>
            <a:r>
              <a:rPr sz="1800" spc="-10" dirty="0">
                <a:solidFill>
                  <a:srgbClr val="FF0000"/>
                </a:solidFill>
                <a:latin typeface="微軟正黑體"/>
                <a:cs typeface="微軟正黑體"/>
              </a:rPr>
              <a:t> 家登精密工業股份有限公司 著作權所有</a:t>
            </a:r>
            <a:endParaRPr sz="1800">
              <a:latin typeface="微軟正黑體"/>
              <a:cs typeface="微軟正黑體"/>
            </a:endParaRPr>
          </a:p>
        </p:txBody>
      </p:sp>
      <p:pic>
        <p:nvPicPr>
          <p:cNvPr id="3" name="object 3"/>
          <p:cNvPicPr/>
          <p:nvPr/>
        </p:nvPicPr>
        <p:blipFill>
          <a:blip r:embed="rId2" cstate="print"/>
          <a:stretch>
            <a:fillRect/>
          </a:stretch>
        </p:blipFill>
        <p:spPr>
          <a:xfrm>
            <a:off x="1894331" y="481584"/>
            <a:ext cx="2647188" cy="928115"/>
          </a:xfrm>
          <a:prstGeom prst="rect">
            <a:avLst/>
          </a:prstGeom>
        </p:spPr>
      </p:pic>
      <p:sp>
        <p:nvSpPr>
          <p:cNvPr id="4" name="object 4"/>
          <p:cNvSpPr txBox="1">
            <a:spLocks noGrp="1"/>
          </p:cNvSpPr>
          <p:nvPr>
            <p:ph type="title"/>
          </p:nvPr>
        </p:nvSpPr>
        <p:spPr>
          <a:xfrm>
            <a:off x="2142540" y="590550"/>
            <a:ext cx="2120900" cy="5283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3300" spc="-10" dirty="0">
                <a:solidFill>
                  <a:srgbClr val="0000CC"/>
                </a:solidFill>
                <a:latin typeface="微軟正黑體"/>
                <a:cs typeface="微軟正黑體"/>
              </a:rPr>
              <a:t>著作權聲明</a:t>
            </a:r>
            <a:endParaRPr sz="3300">
              <a:latin typeface="微軟正黑體"/>
              <a:cs typeface="微軟正黑體"/>
            </a:endParaRPr>
          </a:p>
        </p:txBody>
      </p:sp>
      <p:sp>
        <p:nvSpPr>
          <p:cNvPr id="5" name="object 5"/>
          <p:cNvSpPr txBox="1"/>
          <p:nvPr/>
        </p:nvSpPr>
        <p:spPr>
          <a:xfrm>
            <a:off x="4988815" y="6324701"/>
            <a:ext cx="2214245" cy="330200"/>
          </a:xfrm>
          <a:prstGeom prst="rect">
            <a:avLst/>
          </a:prstGeom>
        </p:spPr>
        <p:txBody>
          <a:bodyPr vert="horz" wrap="square" lIns="0" tIns="12065" rIns="0" bIns="0" rtlCol="0">
            <a:spAutoFit/>
          </a:bodyPr>
          <a:lstStyle/>
          <a:p>
            <a:pPr algn="ctr">
              <a:spcBef>
                <a:spcPts val="95"/>
              </a:spcBef>
            </a:pPr>
            <a:r>
              <a:rPr sz="1000" dirty="0">
                <a:solidFill>
                  <a:srgbClr val="006FC0"/>
                </a:solidFill>
                <a:latin typeface="Arial"/>
                <a:cs typeface="Arial"/>
              </a:rPr>
              <a:t>Copyright©</a:t>
            </a:r>
            <a:r>
              <a:rPr sz="1000" spc="-70" dirty="0">
                <a:solidFill>
                  <a:srgbClr val="006FC0"/>
                </a:solidFill>
                <a:latin typeface="Arial"/>
                <a:cs typeface="Arial"/>
              </a:rPr>
              <a:t> </a:t>
            </a:r>
            <a:r>
              <a:rPr sz="1000" spc="-10" dirty="0">
                <a:solidFill>
                  <a:srgbClr val="006FC0"/>
                </a:solidFill>
                <a:latin typeface="微軟正黑體"/>
                <a:cs typeface="微軟正黑體"/>
              </a:rPr>
              <a:t>家登精密工業股份有限公</a:t>
            </a:r>
            <a:r>
              <a:rPr sz="1000" spc="-50" dirty="0">
                <a:solidFill>
                  <a:srgbClr val="006FC0"/>
                </a:solidFill>
                <a:latin typeface="微軟正黑體"/>
                <a:cs typeface="微軟正黑體"/>
              </a:rPr>
              <a:t>司</a:t>
            </a:r>
            <a:endParaRPr sz="1000">
              <a:latin typeface="微軟正黑體"/>
              <a:cs typeface="微軟正黑體"/>
            </a:endParaRPr>
          </a:p>
          <a:p>
            <a:pPr marL="1270" algn="ctr"/>
            <a:r>
              <a:rPr sz="1000" spc="-15" dirty="0">
                <a:solidFill>
                  <a:srgbClr val="006FC0"/>
                </a:solidFill>
                <a:latin typeface="微軟正黑體"/>
                <a:cs typeface="微軟正黑體"/>
              </a:rPr>
              <a:t>著作權所</a:t>
            </a:r>
            <a:r>
              <a:rPr sz="1000" spc="-50" dirty="0">
                <a:solidFill>
                  <a:srgbClr val="006FC0"/>
                </a:solidFill>
                <a:latin typeface="微軟正黑體"/>
                <a:cs typeface="微軟正黑體"/>
              </a:rPr>
              <a:t>有</a:t>
            </a:r>
            <a:endParaRPr sz="1000">
              <a:latin typeface="微軟正黑體"/>
              <a:cs typeface="微軟正黑體"/>
            </a:endParaRPr>
          </a:p>
        </p:txBody>
      </p:sp>
      <p:sp>
        <p:nvSpPr>
          <p:cNvPr id="6" name="object 6"/>
          <p:cNvSpPr txBox="1"/>
          <p:nvPr/>
        </p:nvSpPr>
        <p:spPr>
          <a:xfrm>
            <a:off x="1710335" y="6448451"/>
            <a:ext cx="51625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Arial"/>
                <a:cs typeface="Arial"/>
              </a:rPr>
              <a:t>2023/3/6</a:t>
            </a:r>
            <a:endParaRPr sz="1000">
              <a:latin typeface="Arial"/>
              <a:cs typeface="Arial"/>
            </a:endParaRPr>
          </a:p>
        </p:txBody>
      </p:sp>
      <p:sp>
        <p:nvSpPr>
          <p:cNvPr id="7" name="object 7"/>
          <p:cNvSpPr txBox="1"/>
          <p:nvPr/>
        </p:nvSpPr>
        <p:spPr>
          <a:xfrm>
            <a:off x="10361422" y="6448451"/>
            <a:ext cx="165735" cy="166071"/>
          </a:xfrm>
          <a:prstGeom prst="rect">
            <a:avLst/>
          </a:prstGeom>
        </p:spPr>
        <p:txBody>
          <a:bodyPr vert="horz" wrap="square" lIns="0" tIns="12065" rIns="0" bIns="0" rtlCol="0">
            <a:spAutoFit/>
          </a:bodyPr>
          <a:lstStyle/>
          <a:p>
            <a:pPr marL="12700">
              <a:spcBef>
                <a:spcPts val="95"/>
              </a:spcBef>
            </a:pPr>
            <a:r>
              <a:rPr sz="1000" spc="-25" dirty="0">
                <a:solidFill>
                  <a:srgbClr val="FFFFFF"/>
                </a:solidFill>
                <a:latin typeface="Arial"/>
                <a:cs typeface="Arial"/>
              </a:rPr>
              <a:t>15</a:t>
            </a:r>
            <a:endParaRPr sz="1000">
              <a:latin typeface="Arial"/>
              <a:cs typeface="Arial"/>
            </a:endParaRPr>
          </a:p>
        </p:txBody>
      </p:sp>
    </p:spTree>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prstGeom prst="rect">
            <a:avLst/>
          </a:prstGeom>
        </p:spPr>
        <p:txBody>
          <a:bodyPr/>
          <a:lstStyle/>
          <a:p>
            <a:r>
              <a:rPr lang="en-US" altLang="zh-TW" dirty="0"/>
              <a:t>D.</a:t>
            </a:r>
            <a:r>
              <a:rPr lang="zh-TW" altLang="en-US" dirty="0"/>
              <a:t>道德規範</a:t>
            </a:r>
            <a:r>
              <a:rPr lang="en-US" altLang="zh-TW" dirty="0"/>
              <a:t>(D2)</a:t>
            </a:r>
            <a:endParaRPr lang="zh-TW" altLang="en-US" dirty="0"/>
          </a:p>
        </p:txBody>
      </p:sp>
      <p:grpSp>
        <p:nvGrpSpPr>
          <p:cNvPr id="5" name="群組 5"/>
          <p:cNvGrpSpPr/>
          <p:nvPr/>
        </p:nvGrpSpPr>
        <p:grpSpPr>
          <a:xfrm>
            <a:off x="7968208" y="2820006"/>
            <a:ext cx="3978442" cy="3528392"/>
            <a:chOff x="251520" y="3068960"/>
            <a:chExt cx="3672408" cy="3240360"/>
          </a:xfrm>
        </p:grpSpPr>
        <p:pic>
          <p:nvPicPr>
            <p:cNvPr id="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41" y="3068960"/>
              <a:ext cx="3082395" cy="308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群組 7"/>
            <p:cNvGrpSpPr/>
            <p:nvPr/>
          </p:nvGrpSpPr>
          <p:grpSpPr>
            <a:xfrm>
              <a:off x="251520" y="3068960"/>
              <a:ext cx="3672408" cy="3240360"/>
              <a:chOff x="1362679" y="3915375"/>
              <a:chExt cx="2135212" cy="2164982"/>
            </a:xfrm>
          </p:grpSpPr>
          <p:sp>
            <p:nvSpPr>
              <p:cNvPr id="9" name="橢圓 8"/>
              <p:cNvSpPr/>
              <p:nvPr/>
            </p:nvSpPr>
            <p:spPr>
              <a:xfrm>
                <a:off x="1362679" y="3915375"/>
                <a:ext cx="2135212" cy="2164982"/>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Microsoft YaHei" pitchFamily="34" charset="-122"/>
                  <a:ea typeface="Microsoft YaHei" pitchFamily="34" charset="-122"/>
                  <a:cs typeface="+mn-cs"/>
                </a:endParaRPr>
              </a:p>
            </p:txBody>
          </p:sp>
          <p:cxnSp>
            <p:nvCxnSpPr>
              <p:cNvPr id="10" name="直線接點 9"/>
              <p:cNvCxnSpPr>
                <a:stCxn id="9" idx="1"/>
                <a:endCxn id="9" idx="5"/>
              </p:cNvCxnSpPr>
              <p:nvPr/>
            </p:nvCxnSpPr>
            <p:spPr>
              <a:xfrm>
                <a:off x="1675374" y="4232430"/>
                <a:ext cx="1509822" cy="1530872"/>
              </a:xfrm>
              <a:prstGeom prst="line">
                <a:avLst/>
              </a:prstGeom>
              <a:ln w="177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1" name="Picture 1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350" y="4072480"/>
            <a:ext cx="1560173" cy="2417207"/>
          </a:xfrm>
          <a:prstGeom prst="rect">
            <a:avLst/>
          </a:prstGeom>
          <a:noFill/>
          <a:ln>
            <a:noFill/>
          </a:ln>
          <a:effectLst/>
          <a:extLst>
            <a:ext uri="{909E8E84-426E-40DD-AFC4-6F175D3DCCD1}">
              <a14:hiddenFill xmlns:a14="http://schemas.microsoft.com/office/drawing/2010/main">
                <a:solidFill>
                  <a:srgbClr val="0582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582FF">
                      <a:gamma/>
                      <a:shade val="60000"/>
                      <a:invGamma/>
                    </a:srgbClr>
                  </a:outerShdw>
                </a:effectLst>
              </a14:hiddenEffects>
            </a:ext>
          </a:extLst>
        </p:spPr>
      </p:pic>
      <p:sp>
        <p:nvSpPr>
          <p:cNvPr id="13" name="AutoShape 54"/>
          <p:cNvSpPr>
            <a:spLocks noChangeArrowheads="1"/>
          </p:cNvSpPr>
          <p:nvPr/>
        </p:nvSpPr>
        <p:spPr bwMode="gray">
          <a:xfrm>
            <a:off x="476441" y="1126763"/>
            <a:ext cx="11593288" cy="3356386"/>
          </a:xfrm>
          <a:prstGeom prst="roundRect">
            <a:avLst>
              <a:gd name="adj" fmla="val 16667"/>
            </a:avLst>
          </a:prstGeom>
          <a:solidFill>
            <a:srgbClr val="D6E3BB">
              <a:alpha val="49804"/>
            </a:srgbClr>
          </a:solidFill>
          <a:ln w="9525">
            <a:noFill/>
            <a:round/>
            <a:headEnd/>
            <a:tailEnd/>
          </a:ln>
          <a:effectLst/>
        </p:spPr>
        <p:txBody>
          <a:bodyPr wrap="square" lIns="91429" tIns="45715" rIns="91429" bIns="45715" anchor="t"/>
          <a:lstStyle/>
          <a:p>
            <a:pPr marL="0" marR="0" lvl="0" indent="0" algn="l" defTabSz="914400" rtl="0" eaLnBrk="0" fontAlgn="base" latinLnBrk="0" hangingPunct="0">
              <a:lnSpc>
                <a:spcPts val="28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D1</a:t>
            </a:r>
            <a:r>
              <a:rPr kumimoji="1" lang="zh-TW" altLang="en-US"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）無不正當收益</a:t>
            </a:r>
          </a:p>
          <a:p>
            <a:pPr marL="0" marR="0" lvl="0" indent="0" algn="l" defTabSz="914400" rtl="0" eaLnBrk="0" fontAlgn="base" latinLnBrk="0" hangingPunct="0">
              <a:lnSpc>
                <a:spcPts val="28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在所有商業互動關係中都應謹守最高的誠信標準。參與者應採取零容忍政策來禁止任何形式的賄賂、貪污、敲詐勒索和挪用公款，不得承諾、提供、批准、給予或收受賄賂或其他形式的不正當收益。此禁令包括承諾、提供、批准、給予或收受任何有價之物（無論是直接還是透過第三方間接地進行），以期獲得或保留業務、將業務轉讓他人或獲取不正當收益。應實施監控和強制執行程序以確保符合反腐敗法的要求。</a:t>
            </a:r>
            <a:endParaRPr kumimoji="1" lang="en-US" altLang="zh-TW"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ts val="28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D1.1  </a:t>
            </a:r>
            <a:r>
              <a:rPr kumimoji="1" lang="zh-TW" altLang="en-US"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未發現與承諾給予、提議給予、授權給予、實際給予或接受賄賂或爲取得非法或不正當利益而提供的利益相關的風險或證據。</a:t>
            </a:r>
            <a:endParaRPr kumimoji="1" lang="en-US" altLang="zh-TW"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ts val="2800"/>
              </a:lnSpc>
              <a:spcBef>
                <a:spcPct val="0"/>
              </a:spcBef>
              <a:spcAft>
                <a:spcPct val="0"/>
              </a:spcAft>
              <a:buClrTx/>
              <a:buSzTx/>
              <a:buFontTx/>
              <a:buNone/>
              <a:tabLst/>
              <a:defRPr/>
            </a:pPr>
            <a:r>
              <a:rPr kumimoji="1" lang="zh-TW" altLang="en-US" sz="1800" b="1" dirty="0">
                <a:solidFill>
                  <a:srgbClr val="0000CC"/>
                </a:solidFill>
                <a:latin typeface="微軟正黑體" panose="020B0604030504040204" pitchFamily="34" charset="-120"/>
                <a:ea typeface="微軟正黑體" panose="020B0604030504040204" pitchFamily="34" charset="-120"/>
              </a:rPr>
              <a:t>          </a:t>
            </a:r>
            <a:r>
              <a:rPr kumimoji="1" lang="en-US" altLang="zh-TW" sz="1800" b="1" dirty="0">
                <a:solidFill>
                  <a:srgbClr val="0000CC"/>
                </a:solidFill>
                <a:latin typeface="微軟正黑體" panose="020B0604030504040204" pitchFamily="34" charset="-120"/>
                <a:ea typeface="微軟正黑體" panose="020B0604030504040204" pitchFamily="34" charset="-120"/>
              </a:rPr>
              <a:t>=&gt;</a:t>
            </a:r>
            <a:r>
              <a:rPr kumimoji="1" lang="zh-TW" altLang="en-US" sz="1800" b="1" dirty="0">
                <a:solidFill>
                  <a:srgbClr val="0000CC"/>
                </a:solidFill>
                <a:latin typeface="微軟正黑體" panose="020B0604030504040204" pitchFamily="34" charset="-120"/>
                <a:ea typeface="微軟正黑體" panose="020B0604030504040204" pitchFamily="34" charset="-120"/>
              </a:rPr>
              <a:t>家登已訂定</a:t>
            </a:r>
            <a:r>
              <a:rPr kumimoji="1" lang="en-US" altLang="zh-TW" sz="1800" b="1" dirty="0">
                <a:solidFill>
                  <a:srgbClr val="0000CC"/>
                </a:solidFill>
                <a:latin typeface="微軟正黑體" panose="020B0604030504040204" pitchFamily="34" charset="-120"/>
                <a:ea typeface="微軟正黑體" panose="020B0604030504040204" pitchFamily="34" charset="-120"/>
              </a:rPr>
              <a:t>【</a:t>
            </a:r>
            <a:r>
              <a:rPr kumimoji="1" lang="zh-TW" altLang="en-US" sz="1800" b="1" i="0" u="none" strike="noStrike" kern="1200" cap="none" spc="0" normalizeH="0" baseline="0" noProof="0" dirty="0">
                <a:ln>
                  <a:noFill/>
                </a:ln>
                <a:solidFill>
                  <a:srgbClr val="0000CC"/>
                </a:solidFill>
                <a:effectLst/>
                <a:highlight>
                  <a:srgbClr val="FFFF00"/>
                </a:highlight>
                <a:uLnTx/>
                <a:uFillTx/>
                <a:latin typeface="微軟正黑體" panose="020B0604030504040204" pitchFamily="34" charset="-120"/>
                <a:ea typeface="微軟正黑體" panose="020B0604030504040204" pitchFamily="34" charset="-120"/>
                <a:cs typeface="+mn-cs"/>
              </a:rPr>
              <a:t>禮品政策的最大金額和頻率</a:t>
            </a:r>
            <a:r>
              <a:rPr kumimoji="1" lang="en-US" altLang="zh-TW"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 </a:t>
            </a:r>
            <a:endParaRPr kumimoji="1" lang="en-US" altLang="zh-TW"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ts val="2800"/>
              </a:lnSpc>
              <a:spcBef>
                <a:spcPct val="0"/>
              </a:spcBef>
              <a:spcAft>
                <a:spcPct val="0"/>
              </a:spcAft>
              <a:buClrTx/>
              <a:buSzTx/>
              <a:buFontTx/>
              <a:buNone/>
              <a:tabLst/>
              <a:defRPr/>
            </a:pPr>
            <a:r>
              <a:rPr kumimoji="1" lang="zh-TW" altLang="en-US" sz="1800" b="1" dirty="0">
                <a:solidFill>
                  <a:srgbClr val="0000CC"/>
                </a:solidFill>
                <a:latin typeface="微軟正黑體" panose="020B0604030504040204" pitchFamily="34" charset="-120"/>
                <a:ea typeface="微軟正黑體" panose="020B0604030504040204" pitchFamily="34" charset="-120"/>
              </a:rPr>
              <a:t>          </a:t>
            </a:r>
            <a:r>
              <a:rPr kumimoji="1" lang="en-US" altLang="zh-TW" sz="1800" b="1" dirty="0">
                <a:solidFill>
                  <a:srgbClr val="0000CC"/>
                </a:solidFill>
                <a:latin typeface="微軟正黑體" panose="020B0604030504040204" pitchFamily="34" charset="-120"/>
                <a:ea typeface="微軟正黑體" panose="020B0604030504040204" pitchFamily="34" charset="-120"/>
              </a:rPr>
              <a:t>=&gt;</a:t>
            </a:r>
            <a:r>
              <a:rPr kumimoji="1" lang="zh-TW" altLang="en-US" sz="1800" b="1" dirty="0">
                <a:solidFill>
                  <a:srgbClr val="0000CC"/>
                </a:solidFill>
                <a:latin typeface="微軟正黑體" panose="020B0604030504040204" pitchFamily="34" charset="-120"/>
                <a:ea typeface="微軟正黑體" panose="020B0604030504040204" pitchFamily="34" charset="-120"/>
              </a:rPr>
              <a:t> 必須禮貌性接受贈禮或款待時，以不超過 </a:t>
            </a:r>
            <a:r>
              <a:rPr kumimoji="1" lang="en-US" altLang="zh-TW" sz="2000" b="1" dirty="0">
                <a:solidFill>
                  <a:srgbClr val="FF0000"/>
                </a:solidFill>
                <a:latin typeface="微軟正黑體" panose="020B0604030504040204" pitchFamily="34" charset="-120"/>
                <a:ea typeface="微軟正黑體" panose="020B0604030504040204" pitchFamily="34" charset="-120"/>
              </a:rPr>
              <a:t>NT$2,000 </a:t>
            </a:r>
            <a:r>
              <a:rPr kumimoji="1" lang="zh-TW" altLang="en-US" sz="1800" b="1" dirty="0">
                <a:solidFill>
                  <a:srgbClr val="0000CC"/>
                </a:solidFill>
                <a:latin typeface="微軟正黑體" panose="020B0604030504040204" pitchFamily="34" charset="-120"/>
                <a:ea typeface="微軟正黑體" panose="020B0604030504040204" pitchFamily="34" charset="-120"/>
              </a:rPr>
              <a:t>元或</a:t>
            </a:r>
            <a:endParaRPr kumimoji="1" lang="en-US" altLang="zh-TW" sz="1800" b="1" dirty="0">
              <a:solidFill>
                <a:srgbClr val="0000CC"/>
              </a:solidFill>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2800"/>
              </a:lnSpc>
              <a:spcBef>
                <a:spcPct val="0"/>
              </a:spcBef>
              <a:spcAft>
                <a:spcPct val="0"/>
              </a:spcAft>
              <a:buClrTx/>
              <a:buSzTx/>
              <a:buFontTx/>
              <a:buNone/>
              <a:tabLst/>
              <a:defRPr/>
            </a:pPr>
            <a:r>
              <a:rPr kumimoji="1" lang="zh-TW" altLang="en-US" sz="1800" b="1" dirty="0">
                <a:solidFill>
                  <a:srgbClr val="0000CC"/>
                </a:solidFill>
                <a:latin typeface="微軟正黑體" panose="020B0604030504040204" pitchFamily="34" charset="-120"/>
                <a:ea typeface="微軟正黑體" panose="020B0604030504040204" pitchFamily="34" charset="-120"/>
              </a:rPr>
              <a:t>                 等值為上限。含有送禮公司之商標的紀念品則以 </a:t>
            </a:r>
            <a:r>
              <a:rPr kumimoji="1" lang="en-US" altLang="zh-TW" sz="2000" b="1" dirty="0">
                <a:solidFill>
                  <a:srgbClr val="FF0000"/>
                </a:solidFill>
                <a:latin typeface="微軟正黑體" panose="020B0604030504040204" pitchFamily="34" charset="-120"/>
                <a:ea typeface="微軟正黑體" panose="020B0604030504040204" pitchFamily="34" charset="-120"/>
              </a:rPr>
              <a:t>NT$3,000 </a:t>
            </a:r>
            <a:endParaRPr kumimoji="1" lang="en-US" altLang="zh-TW" sz="1800" b="1" dirty="0">
              <a:solidFill>
                <a:srgbClr val="FF0000"/>
              </a:solidFill>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2800"/>
              </a:lnSpc>
              <a:spcBef>
                <a:spcPct val="0"/>
              </a:spcBef>
              <a:spcAft>
                <a:spcPct val="0"/>
              </a:spcAft>
              <a:buClrTx/>
              <a:buSzTx/>
              <a:buFontTx/>
              <a:buNone/>
              <a:tabLst/>
              <a:defRPr/>
            </a:pPr>
            <a:r>
              <a:rPr kumimoji="1" lang="zh-TW" altLang="en-US" sz="1800" b="1" dirty="0">
                <a:solidFill>
                  <a:srgbClr val="0000CC"/>
                </a:solidFill>
                <a:latin typeface="微軟正黑體" panose="020B0604030504040204" pitchFamily="34" charset="-120"/>
                <a:ea typeface="微軟正黑體" panose="020B0604030504040204" pitchFamily="34" charset="-120"/>
              </a:rPr>
              <a:t>                 元或等值為上限。收受次數</a:t>
            </a:r>
            <a:r>
              <a:rPr kumimoji="1" lang="zh-TW" altLang="en-US" sz="2000" b="1" dirty="0">
                <a:solidFill>
                  <a:srgbClr val="FF0000"/>
                </a:solidFill>
                <a:latin typeface="微軟正黑體" panose="020B0604030504040204" pitchFamily="34" charset="-120"/>
                <a:ea typeface="微軟正黑體" panose="020B0604030504040204" pitchFamily="34" charset="-120"/>
              </a:rPr>
              <a:t>每季上限</a:t>
            </a:r>
            <a:r>
              <a:rPr kumimoji="1" lang="en-US" altLang="zh-TW" sz="2000" b="1" dirty="0">
                <a:solidFill>
                  <a:srgbClr val="FF0000"/>
                </a:solidFill>
                <a:latin typeface="微軟正黑體" panose="020B0604030504040204" pitchFamily="34" charset="-120"/>
                <a:ea typeface="微軟正黑體" panose="020B0604030504040204" pitchFamily="34" charset="-120"/>
              </a:rPr>
              <a:t>5</a:t>
            </a:r>
            <a:r>
              <a:rPr kumimoji="1" lang="zh-TW" altLang="en-US" sz="2000" b="1" dirty="0">
                <a:solidFill>
                  <a:srgbClr val="FF0000"/>
                </a:solidFill>
                <a:latin typeface="微軟正黑體" panose="020B0604030504040204" pitchFamily="34" charset="-120"/>
                <a:ea typeface="微軟正黑體" panose="020B0604030504040204" pitchFamily="34" charset="-120"/>
              </a:rPr>
              <a:t>次</a:t>
            </a:r>
            <a:r>
              <a:rPr kumimoji="1" lang="zh-TW" altLang="en-US" sz="1800" b="1" dirty="0">
                <a:solidFill>
                  <a:srgbClr val="0000CC"/>
                </a:solidFill>
                <a:latin typeface="微軟正黑體" panose="020B0604030504040204" pitchFamily="34" charset="-120"/>
                <a:ea typeface="微軟正黑體" panose="020B0604030504040204" pitchFamily="34" charset="-120"/>
              </a:rPr>
              <a:t>。</a:t>
            </a:r>
            <a:endParaRPr kumimoji="1" lang="zh-TW" altLang="en-US" sz="1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0" fontAlgn="base" latinLnBrk="0" hangingPunct="0">
              <a:lnSpc>
                <a:spcPts val="2800"/>
              </a:lnSpc>
              <a:spcBef>
                <a:spcPct val="0"/>
              </a:spcBef>
              <a:spcAft>
                <a:spcPct val="0"/>
              </a:spcAft>
              <a:buClrTx/>
              <a:buSzTx/>
              <a:buFont typeface="+mj-lt"/>
              <a:buAutoNum type="alphaLcPeriod"/>
              <a:tabLst/>
              <a:defRPr/>
            </a:pPr>
            <a:endParaRPr kumimoji="1" lang="zh-TW" altLang="en-US" sz="1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16" name="圖片 15">
            <a:extLst>
              <a:ext uri="{FF2B5EF4-FFF2-40B4-BE49-F238E27FC236}">
                <a16:creationId xmlns:a16="http://schemas.microsoft.com/office/drawing/2014/main" id="{339CAA7C-669E-4A7F-9794-FD14EEEBFD8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530968" y="6079018"/>
            <a:ext cx="538761" cy="538761"/>
          </a:xfrm>
          <a:prstGeom prst="rect">
            <a:avLst/>
          </a:prstGeom>
        </p:spPr>
      </p:pic>
      <p:sp>
        <p:nvSpPr>
          <p:cNvPr id="17" name="矩形 16">
            <a:extLst>
              <a:ext uri="{FF2B5EF4-FFF2-40B4-BE49-F238E27FC236}">
                <a16:creationId xmlns:a16="http://schemas.microsoft.com/office/drawing/2014/main" id="{65E7B335-F808-415E-B53E-62F2ED6A2489}"/>
              </a:ext>
            </a:extLst>
          </p:cNvPr>
          <p:cNvSpPr/>
          <p:nvPr/>
        </p:nvSpPr>
        <p:spPr>
          <a:xfrm>
            <a:off x="802329" y="921964"/>
            <a:ext cx="8403020" cy="181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grpSp>
        <p:nvGrpSpPr>
          <p:cNvPr id="22" name="群組 13">
            <a:extLst>
              <a:ext uri="{FF2B5EF4-FFF2-40B4-BE49-F238E27FC236}">
                <a16:creationId xmlns:a16="http://schemas.microsoft.com/office/drawing/2014/main" id="{BADE2988-41BE-47E3-AED3-6FBF54CD9B53}"/>
              </a:ext>
            </a:extLst>
          </p:cNvPr>
          <p:cNvGrpSpPr/>
          <p:nvPr/>
        </p:nvGrpSpPr>
        <p:grpSpPr>
          <a:xfrm>
            <a:off x="332561" y="803390"/>
            <a:ext cx="3884440" cy="482600"/>
            <a:chOff x="1341438" y="2125663"/>
            <a:chExt cx="1724025" cy="482600"/>
          </a:xfrm>
        </p:grpSpPr>
        <p:sp>
          <p:nvSpPr>
            <p:cNvPr id="23" name="Freeform 4">
              <a:extLst>
                <a:ext uri="{FF2B5EF4-FFF2-40B4-BE49-F238E27FC236}">
                  <a16:creationId xmlns:a16="http://schemas.microsoft.com/office/drawing/2014/main" id="{48C2E8DE-B228-491B-ABCA-FFDA81BD2EC7}"/>
                </a:ext>
              </a:extLst>
            </p:cNvPr>
            <p:cNvSpPr>
              <a:spLocks/>
            </p:cNvSpPr>
            <p:nvPr/>
          </p:nvSpPr>
          <p:spPr bwMode="gray">
            <a:xfrm>
              <a:off x="1443038" y="2403475"/>
              <a:ext cx="1520825" cy="204788"/>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4" name="Rectangle 5">
              <a:extLst>
                <a:ext uri="{FF2B5EF4-FFF2-40B4-BE49-F238E27FC236}">
                  <a16:creationId xmlns:a16="http://schemas.microsoft.com/office/drawing/2014/main" id="{38F4DBD6-4635-451D-87E2-480539D5A5C6}"/>
                </a:ext>
              </a:extLst>
            </p:cNvPr>
            <p:cNvSpPr>
              <a:spLocks noChangeArrowheads="1"/>
            </p:cNvSpPr>
            <p:nvPr/>
          </p:nvSpPr>
          <p:spPr bwMode="gray">
            <a:xfrm>
              <a:off x="1341438" y="2125663"/>
              <a:ext cx="1724025"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25" name="Text Box 26">
              <a:extLst>
                <a:ext uri="{FF2B5EF4-FFF2-40B4-BE49-F238E27FC236}">
                  <a16:creationId xmlns:a16="http://schemas.microsoft.com/office/drawing/2014/main" id="{FAB15F26-71C7-4EA5-B4AE-7AD9A0FBD852}"/>
                </a:ext>
              </a:extLst>
            </p:cNvPr>
            <p:cNvSpPr txBox="1">
              <a:spLocks noChangeArrowheads="1"/>
            </p:cNvSpPr>
            <p:nvPr/>
          </p:nvSpPr>
          <p:spPr bwMode="auto">
            <a:xfrm>
              <a:off x="1672866" y="2146300"/>
              <a:ext cx="1004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D1)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無不正當利益</a:t>
              </a:r>
              <a:endPar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3928767813"/>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RBA </a:t>
            </a:r>
            <a:r>
              <a:rPr lang="en-US" altLang="zh-TW" dirty="0"/>
              <a:t>COC</a:t>
            </a:r>
            <a:r>
              <a:rPr lang="zh-TW" altLang="en-US" dirty="0"/>
              <a:t> </a:t>
            </a:r>
            <a:r>
              <a:rPr lang="en-US" altLang="zh-CN" dirty="0"/>
              <a:t>v7.0 </a:t>
            </a:r>
            <a:r>
              <a:rPr lang="zh-TW" altLang="en-US" dirty="0"/>
              <a:t>摘要</a:t>
            </a:r>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sp>
        <p:nvSpPr>
          <p:cNvPr id="9" name="文字方塊 8">
            <a:extLst>
              <a:ext uri="{FF2B5EF4-FFF2-40B4-BE49-F238E27FC236}">
                <a16:creationId xmlns:a16="http://schemas.microsoft.com/office/drawing/2014/main" id="{87C4CC29-9F86-4647-A198-B5303E0604AE}"/>
              </a:ext>
            </a:extLst>
          </p:cNvPr>
          <p:cNvSpPr txBox="1"/>
          <p:nvPr/>
        </p:nvSpPr>
        <p:spPr>
          <a:xfrm>
            <a:off x="9517552" y="1424979"/>
            <a:ext cx="2466775" cy="3673185"/>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zh-TW" altLang="en-US" sz="1800" b="1" dirty="0">
                <a:solidFill>
                  <a:schemeClr val="accent6">
                    <a:lumMod val="75000"/>
                  </a:schemeClr>
                </a:solidFill>
                <a:latin typeface="+mn-ea"/>
                <a:ea typeface="+mn-ea"/>
                <a:cs typeface="微軟正黑體 Light" pitchFamily="34" charset="-120"/>
              </a:rPr>
              <a:t> 目前尚待處理事項</a:t>
            </a:r>
            <a:endParaRPr lang="en-US" altLang="zh-TW" sz="1800" b="1" dirty="0">
              <a:solidFill>
                <a:schemeClr val="accent6">
                  <a:lumMod val="75000"/>
                </a:schemeClr>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SAQ</a:t>
            </a: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Supplier ID</a:t>
            </a:r>
          </a:p>
          <a:p>
            <a:pPr marL="171450" indent="-171450">
              <a:lnSpc>
                <a:spcPct val="150000"/>
              </a:lnSpc>
              <a:spcBef>
                <a:spcPts val="600"/>
              </a:spcBef>
              <a:buFont typeface="Wingdings" panose="05000000000000000000" pitchFamily="2" charset="2"/>
              <a:buChar char="n"/>
            </a:pPr>
            <a:r>
              <a:rPr lang="zh-TW" altLang="en-US" sz="1800" b="1" dirty="0">
                <a:solidFill>
                  <a:srgbClr val="FB6400"/>
                </a:solidFill>
                <a:latin typeface="+mn-ea"/>
                <a:ea typeface="+mn-ea"/>
                <a:cs typeface="微軟正黑體 Light" pitchFamily="34" charset="-120"/>
              </a:rPr>
              <a:t>若尚無法取得</a:t>
            </a:r>
            <a:r>
              <a:rPr lang="en-US" altLang="zh-TW" sz="1800" b="1" dirty="0">
                <a:solidFill>
                  <a:srgbClr val="FB6400"/>
                </a:solidFill>
                <a:latin typeface="+mn-ea"/>
                <a:ea typeface="+mn-ea"/>
                <a:cs typeface="微軟正黑體 Light" pitchFamily="34" charset="-120"/>
              </a:rPr>
              <a:t>SGS</a:t>
            </a:r>
            <a:r>
              <a:rPr lang="zh-TW" altLang="en-US" sz="1800" b="1" dirty="0">
                <a:solidFill>
                  <a:srgbClr val="FB6400"/>
                </a:solidFill>
                <a:latin typeface="+mn-ea"/>
                <a:ea typeface="+mn-ea"/>
                <a:cs typeface="微軟正黑體 Light" pitchFamily="34" charset="-120"/>
              </a:rPr>
              <a:t>先編碼如下頁。</a:t>
            </a:r>
            <a:endParaRPr lang="en-US" altLang="zh-TW" sz="1800" b="1" dirty="0">
              <a:solidFill>
                <a:srgbClr val="FB6400"/>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endParaRPr lang="zh-TW" altLang="en-US" sz="1800" b="1" dirty="0">
              <a:solidFill>
                <a:schemeClr val="tx1">
                  <a:lumMod val="75000"/>
                  <a:lumOff val="25000"/>
                </a:schemeClr>
              </a:solidFill>
              <a:latin typeface="+mn-ea"/>
              <a:ea typeface="+mn-ea"/>
              <a:cs typeface="微軟正黑體 Light" pitchFamily="34" charset="-120"/>
            </a:endParaRPr>
          </a:p>
        </p:txBody>
      </p:sp>
      <p:graphicFrame>
        <p:nvGraphicFramePr>
          <p:cNvPr id="2" name="表格 2">
            <a:extLst>
              <a:ext uri="{FF2B5EF4-FFF2-40B4-BE49-F238E27FC236}">
                <a16:creationId xmlns:a16="http://schemas.microsoft.com/office/drawing/2014/main" id="{655C48DC-D767-4428-820C-AB49D6F6285F}"/>
              </a:ext>
            </a:extLst>
          </p:cNvPr>
          <p:cNvGraphicFramePr>
            <a:graphicFrameLocks noGrp="1"/>
          </p:cNvGraphicFramePr>
          <p:nvPr>
            <p:extLst>
              <p:ext uri="{D42A27DB-BD31-4B8C-83A1-F6EECF244321}">
                <p14:modId xmlns:p14="http://schemas.microsoft.com/office/powerpoint/2010/main" val="3280426909"/>
              </p:ext>
            </p:extLst>
          </p:nvPr>
        </p:nvGraphicFramePr>
        <p:xfrm>
          <a:off x="360071" y="805122"/>
          <a:ext cx="11470640" cy="5588421"/>
        </p:xfrm>
        <a:graphic>
          <a:graphicData uri="http://schemas.openxmlformats.org/drawingml/2006/table">
            <a:tbl>
              <a:tblPr firstRow="1" bandRow="1">
                <a:tableStyleId>{5C22544A-7EE6-4342-B048-85BDC9FD1C3A}</a:tableStyleId>
              </a:tblPr>
              <a:tblGrid>
                <a:gridCol w="1397609">
                  <a:extLst>
                    <a:ext uri="{9D8B030D-6E8A-4147-A177-3AD203B41FA5}">
                      <a16:colId xmlns:a16="http://schemas.microsoft.com/office/drawing/2014/main" val="4055937509"/>
                    </a:ext>
                  </a:extLst>
                </a:gridCol>
                <a:gridCol w="8239760">
                  <a:extLst>
                    <a:ext uri="{9D8B030D-6E8A-4147-A177-3AD203B41FA5}">
                      <a16:colId xmlns:a16="http://schemas.microsoft.com/office/drawing/2014/main" val="1877485599"/>
                    </a:ext>
                  </a:extLst>
                </a:gridCol>
                <a:gridCol w="1833271">
                  <a:extLst>
                    <a:ext uri="{9D8B030D-6E8A-4147-A177-3AD203B41FA5}">
                      <a16:colId xmlns:a16="http://schemas.microsoft.com/office/drawing/2014/main" val="932145774"/>
                    </a:ext>
                  </a:extLst>
                </a:gridCol>
              </a:tblGrid>
              <a:tr h="676881">
                <a:tc>
                  <a:txBody>
                    <a:bodyPr/>
                    <a:lstStyle/>
                    <a:p>
                      <a:pPr algn="ctr"/>
                      <a:r>
                        <a:rPr lang="zh-TW" altLang="en-US" sz="2000" dirty="0"/>
                        <a:t>面向</a:t>
                      </a:r>
                      <a:endParaRPr lang="en-US" altLang="zh-TW" sz="2000" dirty="0"/>
                    </a:p>
                    <a:p>
                      <a:pPr algn="ctr"/>
                      <a:r>
                        <a:rPr lang="en-US" altLang="zh-TW" sz="2000" dirty="0"/>
                        <a:t>(</a:t>
                      </a:r>
                      <a:r>
                        <a:rPr lang="zh-TW" altLang="en-US" sz="2000" dirty="0"/>
                        <a:t>總條文數</a:t>
                      </a:r>
                      <a:r>
                        <a:rPr lang="en-US" altLang="zh-TW" sz="2000" dirty="0"/>
                        <a:t>)</a:t>
                      </a:r>
                      <a:endParaRPr lang="zh-TW" altLang="en-US" sz="2000" dirty="0"/>
                    </a:p>
                  </a:txBody>
                  <a:tcPr anchor="ctr"/>
                </a:tc>
                <a:tc>
                  <a:txBody>
                    <a:bodyPr/>
                    <a:lstStyle/>
                    <a:p>
                      <a:pPr algn="ctr"/>
                      <a:r>
                        <a:rPr lang="en-US" altLang="zh-TW" sz="2000" dirty="0"/>
                        <a:t>7.0</a:t>
                      </a:r>
                      <a:r>
                        <a:rPr lang="zh-TW" altLang="en-US" sz="2000" dirty="0"/>
                        <a:t>重點</a:t>
                      </a:r>
                      <a:r>
                        <a:rPr lang="en-US" altLang="zh-TW" sz="2000" dirty="0"/>
                        <a:t>(</a:t>
                      </a:r>
                      <a:r>
                        <a:rPr lang="zh-TW" altLang="en-US" sz="2000" dirty="0">
                          <a:solidFill>
                            <a:srgbClr val="FF6600"/>
                          </a:solidFill>
                          <a:highlight>
                            <a:srgbClr val="FFFF00"/>
                          </a:highlight>
                        </a:rPr>
                        <a:t>紅字</a:t>
                      </a:r>
                      <a:r>
                        <a:rPr lang="zh-TW" altLang="en-US" sz="2000" dirty="0"/>
                        <a:t>內容</a:t>
                      </a:r>
                      <a:r>
                        <a:rPr lang="en-US" altLang="zh-TW" sz="2000" dirty="0"/>
                        <a:t>)</a:t>
                      </a:r>
                      <a:endParaRPr lang="zh-TW" altLang="en-US" sz="2000" dirty="0"/>
                    </a:p>
                  </a:txBody>
                  <a:tcPr anchor="ctr"/>
                </a:tc>
                <a:tc>
                  <a:txBody>
                    <a:bodyPr/>
                    <a:lstStyle/>
                    <a:p>
                      <a:pPr algn="ctr"/>
                      <a:r>
                        <a:rPr lang="zh-TW" altLang="en-US" sz="2000" dirty="0"/>
                        <a:t>對應</a:t>
                      </a:r>
                      <a:r>
                        <a:rPr lang="en-US" altLang="zh-TW" sz="2000" dirty="0"/>
                        <a:t>VAP</a:t>
                      </a:r>
                      <a:r>
                        <a:rPr lang="zh-TW" altLang="en-US" sz="2000" dirty="0"/>
                        <a:t>章節</a:t>
                      </a:r>
                    </a:p>
                  </a:txBody>
                  <a:tcPr anchor="ctr"/>
                </a:tc>
                <a:extLst>
                  <a:ext uri="{0D108BD9-81ED-4DB2-BD59-A6C34878D82A}">
                    <a16:rowId xmlns:a16="http://schemas.microsoft.com/office/drawing/2014/main" val="1494644636"/>
                  </a:ext>
                </a:extLst>
              </a:tr>
              <a:tr h="1528165">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B. </a:t>
                      </a:r>
                      <a:r>
                        <a:rPr lang="zh-TW" altLang="en-US" sz="2000" b="1" dirty="0"/>
                        <a:t>健康與安全</a:t>
                      </a:r>
                      <a:endParaRPr lang="en-US" altLang="zh-TW"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(8</a:t>
                      </a:r>
                      <a:r>
                        <a:rPr lang="zh-TW" altLang="en-US" sz="2000" b="1" dirty="0"/>
                        <a:t>條</a:t>
                      </a:r>
                      <a:r>
                        <a:rPr lang="en-US" altLang="zh-TW" sz="2000" b="1"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[B1</a:t>
                      </a:r>
                      <a:r>
                        <a:rPr lang="zh-TW" altLang="en-US" sz="2000" b="1" dirty="0"/>
                        <a:t>職業安全</a:t>
                      </a:r>
                      <a:r>
                        <a:rPr lang="en-US" altLang="zh-TW" sz="2000" b="1" dirty="0"/>
                        <a:t>]</a:t>
                      </a:r>
                      <a:r>
                        <a:rPr lang="zh-TW" altLang="en-US" sz="2000" b="1" dirty="0"/>
                        <a:t> 強調</a:t>
                      </a:r>
                      <a:r>
                        <a:rPr lang="zh-TW" altLang="en-US" sz="2000" b="1" dirty="0">
                          <a:solidFill>
                            <a:srgbClr val="FF0000"/>
                          </a:solidFill>
                        </a:rPr>
                        <a:t>分級控制措施</a:t>
                      </a:r>
                      <a:r>
                        <a:rPr lang="zh-TW" altLang="en-US" sz="2000" b="1" dirty="0"/>
                        <a:t>，來預防與維護工作安全與衛生</a:t>
                      </a:r>
                      <a:r>
                        <a:rPr lang="en-US" altLang="zh-TW" sz="2000" b="1" dirty="0"/>
                        <a:t>(align</a:t>
                      </a:r>
                      <a:r>
                        <a:rPr lang="zh-TW" altLang="en-US" sz="2000" b="1" dirty="0"/>
                        <a:t> </a:t>
                      </a:r>
                      <a:r>
                        <a:rPr lang="en-US" altLang="zh-TW" sz="2000" b="1" dirty="0"/>
                        <a:t>ISO</a:t>
                      </a:r>
                      <a:r>
                        <a:rPr lang="zh-TW" altLang="en-US" sz="2000" b="1" dirty="0"/>
                        <a:t> </a:t>
                      </a:r>
                      <a:r>
                        <a:rPr lang="en-US" altLang="zh-TW" sz="2000" b="1" dirty="0"/>
                        <a:t>45001)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t>，從而讓懷孕的婦女及哺乳期女性遠離存在高度危險的工作環境、消除或減少懷孕的婦女和哺乳期女性所承受的任何職業健康和安全風險，包括</a:t>
                      </a:r>
                      <a:r>
                        <a:rPr lang="zh-TW" altLang="en-US" sz="2000" b="1" dirty="0">
                          <a:solidFill>
                            <a:srgbClr val="FF0000"/>
                          </a:solidFill>
                        </a:rPr>
                        <a:t>與其工作相關的工作分派，及為哺乳女性提供合理的場所</a:t>
                      </a:r>
                      <a:r>
                        <a:rPr lang="zh-TW" altLang="en-US" sz="2000" b="1" dirty="0"/>
                        <a:t>。</a:t>
                      </a:r>
                    </a:p>
                  </a:txBody>
                  <a:tcPr anchor="ctr"/>
                </a:tc>
                <a:tc>
                  <a:txBody>
                    <a:bodyPr/>
                    <a:lstStyle/>
                    <a:p>
                      <a:pPr algn="ctr">
                        <a:lnSpc>
                          <a:spcPct val="150000"/>
                        </a:lnSpc>
                      </a:pPr>
                      <a:r>
                        <a:rPr lang="en-US" altLang="zh-TW" sz="2000" b="1" dirty="0"/>
                        <a:t>B1.2/B1.3</a:t>
                      </a:r>
                      <a:endParaRPr lang="zh-TW" altLang="en-US" sz="2000" b="1" dirty="0"/>
                    </a:p>
                  </a:txBody>
                  <a:tcPr anchor="ctr"/>
                </a:tc>
                <a:extLst>
                  <a:ext uri="{0D108BD9-81ED-4DB2-BD59-A6C34878D82A}">
                    <a16:rowId xmlns:a16="http://schemas.microsoft.com/office/drawing/2014/main" val="1327648110"/>
                  </a:ext>
                </a:extLst>
              </a:tr>
              <a:tr h="955461">
                <a:tc vMerge="1">
                  <a:txBody>
                    <a:bodyPr/>
                    <a:lstStyle/>
                    <a:p>
                      <a:pPr algn="ctr"/>
                      <a:endParaRPr lang="zh-TW" altLang="en-US"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[B2</a:t>
                      </a:r>
                      <a:r>
                        <a:rPr lang="zh-TW" altLang="en-US" sz="2000" b="1" dirty="0"/>
                        <a:t>應急準備</a:t>
                      </a:r>
                      <a:r>
                        <a:rPr lang="en-US" altLang="zh-TW" sz="2000" b="1" dirty="0"/>
                        <a:t>]</a:t>
                      </a:r>
                      <a:r>
                        <a:rPr lang="zh-TW" altLang="en-US" sz="2000" b="1" dirty="0"/>
                        <a:t> 明定緊急應變計畫演練頻率，</a:t>
                      </a:r>
                      <a:r>
                        <a:rPr lang="zh-TW" altLang="en-US" sz="2000" b="1" dirty="0">
                          <a:solidFill>
                            <a:srgbClr val="FF0000"/>
                          </a:solidFill>
                        </a:rPr>
                        <a:t>至少一年一次或依照當地法規</a:t>
                      </a:r>
                      <a:r>
                        <a:rPr lang="zh-TW" altLang="en-US" sz="2000" b="1" dirty="0"/>
                        <a:t>。</a:t>
                      </a:r>
                      <a:r>
                        <a:rPr lang="zh-TW" altLang="en-US" sz="2000" b="1" dirty="0">
                          <a:solidFill>
                            <a:srgbClr val="FF0000"/>
                          </a:solidFill>
                        </a:rPr>
                        <a:t>緊急應變人員名單及內外聯繫資訊</a:t>
                      </a:r>
                      <a:r>
                        <a:rPr lang="zh-TW" altLang="en-US" sz="2000" b="1" dirty="0"/>
                        <a:t>，需要張貼公告</a:t>
                      </a:r>
                      <a:r>
                        <a:rPr lang="en-US" altLang="zh-TW" sz="2000" b="1" dirty="0"/>
                        <a:t>(</a:t>
                      </a:r>
                      <a:r>
                        <a:rPr lang="zh-TW" altLang="en-US" sz="2000" b="1" dirty="0"/>
                        <a:t>尤其是警衛室</a:t>
                      </a:r>
                      <a:r>
                        <a:rPr lang="en-US" altLang="zh-TW" sz="2000" b="1" dirty="0"/>
                        <a:t>)</a:t>
                      </a:r>
                      <a:endParaRPr lang="zh-TW" altLang="en-US" sz="2000" b="1"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B2.3/B2.5</a:t>
                      </a:r>
                      <a:endParaRPr lang="zh-TW" altLang="en-US" sz="2000" b="1" dirty="0"/>
                    </a:p>
                  </a:txBody>
                  <a:tcPr anchor="ctr"/>
                </a:tc>
                <a:extLst>
                  <a:ext uri="{0D108BD9-81ED-4DB2-BD59-A6C34878D82A}">
                    <a16:rowId xmlns:a16="http://schemas.microsoft.com/office/drawing/2014/main" val="1105964697"/>
                  </a:ext>
                </a:extLst>
              </a:tr>
              <a:tr h="1239832">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[B4</a:t>
                      </a:r>
                      <a:r>
                        <a:rPr lang="zh-TW" altLang="en-US" sz="2000" b="1" dirty="0"/>
                        <a:t>工業衛生</a:t>
                      </a:r>
                      <a:r>
                        <a:rPr lang="en-US" altLang="zh-TW" sz="2000" b="1" dirty="0"/>
                        <a:t>]</a:t>
                      </a:r>
                      <a:r>
                        <a:rPr lang="zh-TW" altLang="en-US" sz="2000" b="1" dirty="0"/>
                        <a:t> </a:t>
                      </a:r>
                      <a:r>
                        <a:rPr lang="zh-TW" altLang="en-US" sz="2000" b="1" dirty="0">
                          <a:solidFill>
                            <a:srgbClr val="FF0000"/>
                          </a:solidFill>
                        </a:rPr>
                        <a:t>採取適當的控制等級</a:t>
                      </a:r>
                      <a:r>
                        <a:rPr lang="zh-TW" altLang="en-US" sz="2000" b="1" dirty="0"/>
                        <a:t>。若發現任何潛在危險，應尋找消除和</a:t>
                      </a:r>
                      <a:r>
                        <a:rPr lang="en-US" altLang="zh-TW" sz="2000" b="1" dirty="0"/>
                        <a:t>/</a:t>
                      </a:r>
                      <a:r>
                        <a:rPr lang="zh-TW" altLang="en-US" sz="2000" b="1" dirty="0"/>
                        <a:t>或減少潛在危險的機會。如果消除或減少危險不可⾏，應透過適當的設計、工程技術和管理控制措施來消除或控制潛在危害。提供妥善維護</a:t>
                      </a:r>
                      <a:r>
                        <a:rPr lang="zh-TW" altLang="en-US" sz="2000" b="1" dirty="0">
                          <a:solidFill>
                            <a:srgbClr val="FF0000"/>
                          </a:solidFill>
                        </a:rPr>
                        <a:t>免費的個人防護裝備</a:t>
                      </a:r>
                      <a:r>
                        <a:rPr lang="en-US" altLang="zh-TW" sz="2000" b="1" dirty="0"/>
                        <a:t>(PPE)</a:t>
                      </a:r>
                      <a:r>
                        <a:rPr lang="zh-TW" altLang="en-US" sz="2000" b="1" dirty="0"/>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B4.2</a:t>
                      </a:r>
                      <a:endParaRPr lang="zh-TW" altLang="en-US" sz="2000" b="1" dirty="0"/>
                    </a:p>
                  </a:txBody>
                  <a:tcPr anchor="ctr"/>
                </a:tc>
                <a:extLst>
                  <a:ext uri="{0D108BD9-81ED-4DB2-BD59-A6C34878D82A}">
                    <a16:rowId xmlns:a16="http://schemas.microsoft.com/office/drawing/2014/main" val="3102473231"/>
                  </a:ext>
                </a:extLst>
              </a:tr>
              <a:tr h="951499">
                <a:tc vMerge="1">
                  <a:txBody>
                    <a:bodyPr/>
                    <a:lstStyle/>
                    <a:p>
                      <a:pPr algn="ctr"/>
                      <a:endParaRPr lang="zh-TW" altLang="en-US"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[B8</a:t>
                      </a:r>
                      <a:r>
                        <a:rPr lang="zh-TW" altLang="en-US" sz="2000" b="1" dirty="0"/>
                        <a:t>健康與安全溝通</a:t>
                      </a:r>
                      <a:r>
                        <a:rPr lang="en-US" altLang="zh-TW" sz="2000" b="1" dirty="0"/>
                        <a:t>]</a:t>
                      </a:r>
                      <a:r>
                        <a:rPr lang="zh-TW" altLang="en-US" sz="2000" b="1" dirty="0"/>
                        <a:t>在開始工作前及之後定期提供訓練予所有勞工。</a:t>
                      </a:r>
                      <a:r>
                        <a:rPr lang="zh-TW" altLang="en-US" sz="2000" b="1" dirty="0">
                          <a:solidFill>
                            <a:srgbClr val="FF0000"/>
                          </a:solidFill>
                        </a:rPr>
                        <a:t>並應鼓勵勞工提出健康與安全疑義，且不用擔心受到報復</a:t>
                      </a:r>
                      <a:r>
                        <a:rPr lang="zh-TW" altLang="en-US" sz="2000" b="1" dirty="0"/>
                        <a:t>。</a:t>
                      </a:r>
                      <a:r>
                        <a:rPr lang="en-US" altLang="zh-TW" sz="2000" b="1" dirty="0"/>
                        <a:t>[</a:t>
                      </a:r>
                      <a:r>
                        <a:rPr lang="zh-TW" altLang="en-US" sz="2000" b="1" dirty="0"/>
                        <a:t>另外</a:t>
                      </a:r>
                      <a:r>
                        <a:rPr lang="en-US" altLang="zh-TW" sz="2000" b="1" dirty="0"/>
                        <a:t>D6/E8</a:t>
                      </a:r>
                      <a:r>
                        <a:rPr lang="zh-TW" altLang="en-US" sz="2000" b="1" dirty="0"/>
                        <a:t>均有要求</a:t>
                      </a:r>
                      <a:r>
                        <a:rPr lang="en-US" altLang="zh-TW" sz="2000" b="1" dirty="0"/>
                        <a:t>]</a:t>
                      </a:r>
                      <a:endParaRPr lang="zh-TW" altLang="en-US" sz="2000" b="1"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B8.1</a:t>
                      </a:r>
                      <a:endParaRPr lang="zh-TW" altLang="en-US" sz="2000" b="1" dirty="0"/>
                    </a:p>
                  </a:txBody>
                  <a:tcPr anchor="ctr"/>
                </a:tc>
                <a:extLst>
                  <a:ext uri="{0D108BD9-81ED-4DB2-BD59-A6C34878D82A}">
                    <a16:rowId xmlns:a16="http://schemas.microsoft.com/office/drawing/2014/main" val="1662874098"/>
                  </a:ext>
                </a:extLst>
              </a:tr>
            </a:tbl>
          </a:graphicData>
        </a:graphic>
      </p:graphicFrame>
    </p:spTree>
    <p:extLst>
      <p:ext uri="{BB962C8B-B14F-4D97-AF65-F5344CB8AC3E}">
        <p14:creationId xmlns:p14="http://schemas.microsoft.com/office/powerpoint/2010/main" val="4060816097"/>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52891B-4D5E-45EB-802D-0FB3BABAF9D9}"/>
              </a:ext>
            </a:extLst>
          </p:cNvPr>
          <p:cNvSpPr>
            <a:spLocks noGrp="1"/>
          </p:cNvSpPr>
          <p:nvPr>
            <p:ph type="title"/>
          </p:nvPr>
        </p:nvSpPr>
        <p:spPr/>
        <p:txBody>
          <a:bodyPr/>
          <a:lstStyle/>
          <a:p>
            <a:pPr algn="ctr"/>
            <a:r>
              <a:rPr lang="en-US" altLang="zh-TW" dirty="0"/>
              <a:t>B2) </a:t>
            </a:r>
            <a:r>
              <a:rPr lang="zh-TW" altLang="en-US" dirty="0"/>
              <a:t>緊急應變 疏散平面圖</a:t>
            </a:r>
          </a:p>
        </p:txBody>
      </p:sp>
      <p:pic>
        <p:nvPicPr>
          <p:cNvPr id="12" name="Picture 2" descr="C:\Users\yoyo.huang\AppData\Local\Microsoft\Windows\Temporary Internet Files\Content.Outlook\MJA8LK45\20150226_115514_resized.jpg">
            <a:extLst>
              <a:ext uri="{FF2B5EF4-FFF2-40B4-BE49-F238E27FC236}">
                <a16:creationId xmlns:a16="http://schemas.microsoft.com/office/drawing/2014/main" id="{9D664C83-939F-430E-B8C1-A1E34B4CD5E3}"/>
              </a:ext>
            </a:extLst>
          </p:cNvPr>
          <p:cNvPicPr>
            <a:picLocks noChangeAspect="1" noChangeArrowheads="1"/>
          </p:cNvPicPr>
          <p:nvPr/>
        </p:nvPicPr>
        <p:blipFill>
          <a:blip r:embed="rId2" cstate="print"/>
          <a:srcRect b="11538"/>
          <a:stretch>
            <a:fillRect/>
          </a:stretch>
        </p:blipFill>
        <p:spPr bwMode="auto">
          <a:xfrm>
            <a:off x="468551" y="2449228"/>
            <a:ext cx="1984850" cy="2011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圖片 12">
            <a:extLst>
              <a:ext uri="{FF2B5EF4-FFF2-40B4-BE49-F238E27FC236}">
                <a16:creationId xmlns:a16="http://schemas.microsoft.com/office/drawing/2014/main" id="{DA5FADAD-8C5C-4E53-BFC6-835ACF32FE84}"/>
              </a:ext>
            </a:extLst>
          </p:cNvPr>
          <p:cNvPicPr>
            <a:picLocks noChangeAspect="1"/>
          </p:cNvPicPr>
          <p:nvPr/>
        </p:nvPicPr>
        <p:blipFill>
          <a:blip r:embed="rId3" cstate="print"/>
          <a:stretch>
            <a:fillRect/>
          </a:stretch>
        </p:blipFill>
        <p:spPr>
          <a:xfrm>
            <a:off x="495837" y="894647"/>
            <a:ext cx="1374253" cy="1822845"/>
          </a:xfrm>
          <a:prstGeom prst="rect">
            <a:avLst/>
          </a:prstGeom>
        </p:spPr>
      </p:pic>
      <p:pic>
        <p:nvPicPr>
          <p:cNvPr id="14" name="圖片 13">
            <a:extLst>
              <a:ext uri="{FF2B5EF4-FFF2-40B4-BE49-F238E27FC236}">
                <a16:creationId xmlns:a16="http://schemas.microsoft.com/office/drawing/2014/main" id="{482138DC-6812-454D-90CF-AED291CABFA3}"/>
              </a:ext>
            </a:extLst>
          </p:cNvPr>
          <p:cNvPicPr>
            <a:picLocks noChangeAspect="1"/>
          </p:cNvPicPr>
          <p:nvPr/>
        </p:nvPicPr>
        <p:blipFill>
          <a:blip r:embed="rId4"/>
          <a:stretch>
            <a:fillRect/>
          </a:stretch>
        </p:blipFill>
        <p:spPr>
          <a:xfrm>
            <a:off x="2495600" y="764705"/>
            <a:ext cx="8837155" cy="5609202"/>
          </a:xfrm>
          <a:prstGeom prst="rect">
            <a:avLst/>
          </a:prstGeom>
        </p:spPr>
      </p:pic>
      <p:grpSp>
        <p:nvGrpSpPr>
          <p:cNvPr id="4" name="群組 3">
            <a:extLst>
              <a:ext uri="{FF2B5EF4-FFF2-40B4-BE49-F238E27FC236}">
                <a16:creationId xmlns:a16="http://schemas.microsoft.com/office/drawing/2014/main" id="{06F57437-D949-4856-8100-9B7D9227FF90}"/>
              </a:ext>
            </a:extLst>
          </p:cNvPr>
          <p:cNvGrpSpPr/>
          <p:nvPr/>
        </p:nvGrpSpPr>
        <p:grpSpPr>
          <a:xfrm>
            <a:off x="2140000" y="764704"/>
            <a:ext cx="1205900" cy="1134201"/>
            <a:chOff x="1784858" y="3603560"/>
            <a:chExt cx="1795665" cy="1686658"/>
          </a:xfrm>
        </p:grpSpPr>
        <p:grpSp>
          <p:nvGrpSpPr>
            <p:cNvPr id="5" name="群組 4">
              <a:extLst>
                <a:ext uri="{FF2B5EF4-FFF2-40B4-BE49-F238E27FC236}">
                  <a16:creationId xmlns:a16="http://schemas.microsoft.com/office/drawing/2014/main" id="{6E8BFAFB-9ACD-4601-BEE7-3B99DB0B3BE8}"/>
                </a:ext>
              </a:extLst>
            </p:cNvPr>
            <p:cNvGrpSpPr/>
            <p:nvPr/>
          </p:nvGrpSpPr>
          <p:grpSpPr>
            <a:xfrm>
              <a:off x="1784858" y="3603560"/>
              <a:ext cx="1795665" cy="1686658"/>
              <a:chOff x="5544490" y="1415721"/>
              <a:chExt cx="1795665" cy="1686658"/>
            </a:xfrm>
          </p:grpSpPr>
          <p:sp>
            <p:nvSpPr>
              <p:cNvPr id="8" name="橢圓 7">
                <a:extLst>
                  <a:ext uri="{FF2B5EF4-FFF2-40B4-BE49-F238E27FC236}">
                    <a16:creationId xmlns:a16="http://schemas.microsoft.com/office/drawing/2014/main" id="{CEA7322C-2F3A-4172-9505-F04CDAACD2B1}"/>
                  </a:ext>
                </a:extLst>
              </p:cNvPr>
              <p:cNvSpPr/>
              <p:nvPr/>
            </p:nvSpPr>
            <p:spPr bwMode="auto">
              <a:xfrm>
                <a:off x="5544490" y="1415721"/>
                <a:ext cx="1795665" cy="1686658"/>
              </a:xfrm>
              <a:prstGeom prst="ellipse">
                <a:avLst/>
              </a:prstGeom>
              <a:noFill/>
              <a:ln w="117475" cap="sq">
                <a:solidFill>
                  <a:schemeClr val="bg1">
                    <a:lumMod val="65000"/>
                  </a:schemeClr>
                </a:solidFill>
                <a:miter lim="800000"/>
                <a:headEnd type="none" w="sm" len="sm"/>
                <a:tailEnd type="none" w="sm" len="sm"/>
              </a:ln>
              <a:effectLst/>
            </p:spPr>
            <p:txBody>
              <a:bodyPr wrap="none" anchor="ctr"/>
              <a:lstStyle/>
              <a:p>
                <a:endParaRPr lang="zh-TW" altLang="en-US" sz="1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FA028793-EF68-48D1-805C-777A0228636E}"/>
                  </a:ext>
                </a:extLst>
              </p:cNvPr>
              <p:cNvGrpSpPr/>
              <p:nvPr/>
            </p:nvGrpSpPr>
            <p:grpSpPr>
              <a:xfrm>
                <a:off x="5628304" y="1479295"/>
                <a:ext cx="1628036" cy="1559511"/>
                <a:chOff x="5322282" y="1306957"/>
                <a:chExt cx="1729648" cy="1599499"/>
              </a:xfrm>
            </p:grpSpPr>
            <p:sp>
              <p:nvSpPr>
                <p:cNvPr id="10" name="橢圓 9">
                  <a:extLst>
                    <a:ext uri="{FF2B5EF4-FFF2-40B4-BE49-F238E27FC236}">
                      <a16:creationId xmlns:a16="http://schemas.microsoft.com/office/drawing/2014/main" id="{2788AA3C-5C23-4DA8-9572-5099662E5E23}"/>
                    </a:ext>
                  </a:extLst>
                </p:cNvPr>
                <p:cNvSpPr/>
                <p:nvPr/>
              </p:nvSpPr>
              <p:spPr bwMode="auto">
                <a:xfrm>
                  <a:off x="5322282" y="1306957"/>
                  <a:ext cx="1729648" cy="1599499"/>
                </a:xfrm>
                <a:prstGeom prst="ellipse">
                  <a:avLst/>
                </a:prstGeom>
                <a:solidFill>
                  <a:srgbClr val="01AFF0"/>
                </a:solidFill>
                <a:ln w="76200" cap="sq">
                  <a:solidFill>
                    <a:srgbClr val="0070C0"/>
                  </a:solidFill>
                  <a:miter lim="800000"/>
                  <a:headEnd type="none" w="sm" len="sm"/>
                  <a:tailEnd type="none" w="sm" len="sm"/>
                </a:ln>
                <a:effectLst/>
              </p:spPr>
              <p:txBody>
                <a:bodyPr wrap="none" anchor="ctr"/>
                <a:lstStyle/>
                <a:p>
                  <a:endParaRPr lang="zh-TW" altLang="en-US" sz="1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弧形 10">
                  <a:extLst>
                    <a:ext uri="{FF2B5EF4-FFF2-40B4-BE49-F238E27FC236}">
                      <a16:creationId xmlns:a16="http://schemas.microsoft.com/office/drawing/2014/main" id="{B3CBC2C0-3C5B-430E-9B38-71EAC8B25D7A}"/>
                    </a:ext>
                  </a:extLst>
                </p:cNvPr>
                <p:cNvSpPr/>
                <p:nvPr/>
              </p:nvSpPr>
              <p:spPr bwMode="auto">
                <a:xfrm rot="5400000">
                  <a:off x="5604334" y="1523109"/>
                  <a:ext cx="1127843" cy="1607248"/>
                </a:xfrm>
                <a:prstGeom prst="arc">
                  <a:avLst>
                    <a:gd name="adj1" fmla="val 16281579"/>
                    <a:gd name="adj2" fmla="val 5418367"/>
                  </a:avLst>
                </a:prstGeom>
                <a:solidFill>
                  <a:srgbClr val="0070C0"/>
                </a:solidFill>
                <a:ln w="12700" cap="sq"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000" b="0" i="0" u="none" strike="noStrike" cap="none" normalizeH="0" baseline="0" dirty="0">
                    <a:ln>
                      <a:noFill/>
                    </a:ln>
                    <a:solidFill>
                      <a:schemeClr val="tx1"/>
                    </a:solidFill>
                    <a:latin typeface="微軟正黑體" panose="020B0604030504040204" pitchFamily="34" charset="-120"/>
                    <a:ea typeface="微軟正黑體" panose="020B0604030504040204" pitchFamily="34" charset="-120"/>
                  </a:endParaRPr>
                </a:p>
              </p:txBody>
            </p:sp>
          </p:grpSp>
        </p:grpSp>
        <p:sp>
          <p:nvSpPr>
            <p:cNvPr id="6" name="文字方塊 5">
              <a:extLst>
                <a:ext uri="{FF2B5EF4-FFF2-40B4-BE49-F238E27FC236}">
                  <a16:creationId xmlns:a16="http://schemas.microsoft.com/office/drawing/2014/main" id="{A07FB3CA-A7EC-412B-B93D-C190E3185208}"/>
                </a:ext>
              </a:extLst>
            </p:cNvPr>
            <p:cNvSpPr txBox="1"/>
            <p:nvPr/>
          </p:nvSpPr>
          <p:spPr>
            <a:xfrm>
              <a:off x="2014252" y="4672261"/>
              <a:ext cx="1229771" cy="594999"/>
            </a:xfrm>
            <a:prstGeom prst="rect">
              <a:avLst/>
            </a:prstGeom>
            <a:noFill/>
          </p:spPr>
          <p:txBody>
            <a:bodyPr wrap="none" rtlCol="0">
              <a:spAutoFit/>
            </a:bodyPr>
            <a:lstStyle/>
            <a:p>
              <a:pPr algn="ctr"/>
              <a:r>
                <a:rPr lang="zh-TW" altLang="en-US" sz="1000" dirty="0">
                  <a:solidFill>
                    <a:schemeClr val="bg1">
                      <a:lumMod val="95000"/>
                    </a:schemeClr>
                  </a:solidFill>
                  <a:latin typeface="微軟正黑體" panose="020B0604030504040204" pitchFamily="34" charset="-120"/>
                  <a:ea typeface="微軟正黑體" panose="020B0604030504040204" pitchFamily="34" charset="-120"/>
                </a:rPr>
                <a:t>危害鑑別與</a:t>
              </a:r>
              <a:endParaRPr lang="en-US" altLang="zh-TW" sz="1000" dirty="0">
                <a:solidFill>
                  <a:schemeClr val="bg1">
                    <a:lumMod val="95000"/>
                  </a:schemeClr>
                </a:solidFill>
                <a:latin typeface="微軟正黑體" panose="020B0604030504040204" pitchFamily="34" charset="-120"/>
                <a:ea typeface="微軟正黑體" panose="020B0604030504040204" pitchFamily="34" charset="-120"/>
              </a:endParaRPr>
            </a:p>
            <a:p>
              <a:pPr algn="ctr"/>
              <a:r>
                <a:rPr lang="zh-TW" altLang="en-US" sz="1000" dirty="0">
                  <a:solidFill>
                    <a:schemeClr val="bg1">
                      <a:lumMod val="95000"/>
                    </a:schemeClr>
                  </a:solidFill>
                  <a:latin typeface="微軟正黑體" panose="020B0604030504040204" pitchFamily="34" charset="-120"/>
                  <a:ea typeface="微軟正黑體" panose="020B0604030504040204" pitchFamily="34" charset="-120"/>
                </a:rPr>
                <a:t>風險控制</a:t>
              </a:r>
            </a:p>
          </p:txBody>
        </p:sp>
        <p:pic>
          <p:nvPicPr>
            <p:cNvPr id="7" name="Picture 14">
              <a:extLst>
                <a:ext uri="{FF2B5EF4-FFF2-40B4-BE49-F238E27FC236}">
                  <a16:creationId xmlns:a16="http://schemas.microsoft.com/office/drawing/2014/main" id="{A23396EA-7D9D-424C-BF33-D8A4A6C9661C}"/>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5246" y="3794486"/>
              <a:ext cx="846807" cy="866928"/>
            </a:xfrm>
            <a:prstGeom prst="rect">
              <a:avLst/>
            </a:prstGeom>
            <a:noFill/>
            <a:ln>
              <a:noFill/>
            </a:ln>
            <a:effectLst>
              <a:glow rad="63500">
                <a:schemeClr val="bg1">
                  <a:alpha val="95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文字方塊 14">
            <a:extLst>
              <a:ext uri="{FF2B5EF4-FFF2-40B4-BE49-F238E27FC236}">
                <a16:creationId xmlns:a16="http://schemas.microsoft.com/office/drawing/2014/main" id="{1EC8E116-D692-4F0F-9856-412E0F13E0E7}"/>
              </a:ext>
            </a:extLst>
          </p:cNvPr>
          <p:cNvSpPr txBox="1"/>
          <p:nvPr/>
        </p:nvSpPr>
        <p:spPr>
          <a:xfrm>
            <a:off x="409627" y="5014911"/>
            <a:ext cx="1908173" cy="1323439"/>
          </a:xfrm>
          <a:prstGeom prst="rect">
            <a:avLst/>
          </a:prstGeom>
          <a:noFill/>
        </p:spPr>
        <p:txBody>
          <a:bodyPr wrap="square">
            <a:spAutoFit/>
          </a:bodyPr>
          <a:lstStyle/>
          <a:p>
            <a:r>
              <a:rPr lang="zh-TW" altLang="en-US"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消防安全演習</a:t>
            </a:r>
            <a:r>
              <a:rPr lang="zh-TW" alt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需包含早晚班所有人員</a:t>
            </a:r>
            <a:r>
              <a:rPr lang="zh-TW" altLang="en-US"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駐廠包商</a:t>
            </a:r>
            <a:r>
              <a:rPr lang="en-US" altLang="zh-TW"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16" name="文字方塊 15">
            <a:extLst>
              <a:ext uri="{FF2B5EF4-FFF2-40B4-BE49-F238E27FC236}">
                <a16:creationId xmlns:a16="http://schemas.microsoft.com/office/drawing/2014/main" id="{5D2EE506-2794-4F47-90CB-2BE2CBD40765}"/>
              </a:ext>
            </a:extLst>
          </p:cNvPr>
          <p:cNvSpPr txBox="1"/>
          <p:nvPr/>
        </p:nvSpPr>
        <p:spPr>
          <a:xfrm>
            <a:off x="2605648" y="3068237"/>
            <a:ext cx="1367930" cy="1754326"/>
          </a:xfrm>
          <a:prstGeom prst="rect">
            <a:avLst/>
          </a:prstGeom>
          <a:noFill/>
        </p:spPr>
        <p:txBody>
          <a:bodyPr wrap="square">
            <a:spAutoFit/>
          </a:bodyPr>
          <a:lstStyle/>
          <a:p>
            <a:pPr algn="ctr"/>
            <a:r>
              <a:rPr lang="zh-TW" altLang="zh-TW" sz="1800" b="1" u="sng" kern="0" dirty="0">
                <a:solidFill>
                  <a:srgbClr val="FF0000"/>
                </a:solidFill>
                <a:effectLst/>
                <a:highlight>
                  <a:srgbClr val="FFFF00"/>
                </a:highlight>
                <a:ea typeface="微軟正黑體" panose="020B0604030504040204" pitchFamily="34" charset="-120"/>
                <a:cs typeface="細明體-ExtB" panose="02020500000000000000" pitchFamily="18" charset="-120"/>
              </a:rPr>
              <a:t>緊急應變人員聯繫資訊</a:t>
            </a:r>
            <a:endParaRPr lang="en-US" altLang="zh-TW" sz="1800" b="1" u="sng" kern="0" dirty="0">
              <a:solidFill>
                <a:srgbClr val="FF0000"/>
              </a:solidFill>
              <a:effectLst/>
              <a:highlight>
                <a:srgbClr val="FFFF00"/>
              </a:highlight>
              <a:ea typeface="微軟正黑體" panose="020B0604030504040204" pitchFamily="34" charset="-120"/>
              <a:cs typeface="細明體-ExtB" panose="02020500000000000000" pitchFamily="18" charset="-120"/>
            </a:endParaRPr>
          </a:p>
          <a:p>
            <a:pPr algn="ctr"/>
            <a:r>
              <a:rPr lang="zh-TW" altLang="en-US" sz="1800" b="1" u="sng" kern="0" dirty="0">
                <a:solidFill>
                  <a:srgbClr val="FF0000"/>
                </a:solidFill>
                <a:highlight>
                  <a:srgbClr val="FFFF00"/>
                </a:highlight>
                <a:ea typeface="微軟正黑體" panose="020B0604030504040204" pitchFamily="34" charset="-120"/>
              </a:rPr>
              <a:t>張貼公告</a:t>
            </a:r>
            <a:endParaRPr lang="en-US" altLang="zh-TW" sz="1800" b="1" u="sng" kern="0" dirty="0">
              <a:solidFill>
                <a:srgbClr val="FF0000"/>
              </a:solidFill>
              <a:highlight>
                <a:srgbClr val="FFFF00"/>
              </a:highlight>
              <a:ea typeface="微軟正黑體" panose="020B0604030504040204" pitchFamily="34" charset="-120"/>
            </a:endParaRPr>
          </a:p>
          <a:p>
            <a:pPr algn="ctr"/>
            <a:r>
              <a:rPr lang="zh-TW" altLang="en-US" sz="1800" b="1" u="sng" kern="0" dirty="0">
                <a:solidFill>
                  <a:srgbClr val="FF0000"/>
                </a:solidFill>
                <a:highlight>
                  <a:srgbClr val="FFFF00"/>
                </a:highlight>
                <a:ea typeface="微軟正黑體" panose="020B0604030504040204" pitchFamily="34" charset="-120"/>
              </a:rPr>
              <a:t>及公共危險品、化學品清單平面圖</a:t>
            </a:r>
            <a:endParaRPr lang="zh-TW" altLang="en-US" dirty="0"/>
          </a:p>
        </p:txBody>
      </p:sp>
      <p:pic>
        <p:nvPicPr>
          <p:cNvPr id="17" name="Picture 2" descr="new-icon-yellow-flag-250x126 - Trividia Health Australia">
            <a:extLst>
              <a:ext uri="{FF2B5EF4-FFF2-40B4-BE49-F238E27FC236}">
                <a16:creationId xmlns:a16="http://schemas.microsoft.com/office/drawing/2014/main" id="{EDFB08E3-C364-4361-8314-557754C072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5600" y="4651748"/>
            <a:ext cx="1254927" cy="63248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群組 17">
            <a:extLst>
              <a:ext uri="{FF2B5EF4-FFF2-40B4-BE49-F238E27FC236}">
                <a16:creationId xmlns:a16="http://schemas.microsoft.com/office/drawing/2014/main" id="{E7AE8CAE-CC2E-4DEB-9D8E-32A1CEF716E8}"/>
              </a:ext>
            </a:extLst>
          </p:cNvPr>
          <p:cNvGrpSpPr/>
          <p:nvPr/>
        </p:nvGrpSpPr>
        <p:grpSpPr>
          <a:xfrm>
            <a:off x="6479016" y="4641205"/>
            <a:ext cx="5432804" cy="881537"/>
            <a:chOff x="3131406" y="3439539"/>
            <a:chExt cx="5976084" cy="969691"/>
          </a:xfrm>
        </p:grpSpPr>
        <p:sp>
          <p:nvSpPr>
            <p:cNvPr id="19" name="圆角矩形 76">
              <a:extLst>
                <a:ext uri="{FF2B5EF4-FFF2-40B4-BE49-F238E27FC236}">
                  <a16:creationId xmlns:a16="http://schemas.microsoft.com/office/drawing/2014/main" id="{39041A3A-D130-4511-883E-083C1FF5C17F}"/>
                </a:ext>
              </a:extLst>
            </p:cNvPr>
            <p:cNvSpPr/>
            <p:nvPr/>
          </p:nvSpPr>
          <p:spPr>
            <a:xfrm>
              <a:off x="3131406" y="3675941"/>
              <a:ext cx="5422555" cy="701945"/>
            </a:xfrm>
            <a:prstGeom prst="roundRect">
              <a:avLst>
                <a:gd name="adj" fmla="val 50000"/>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28">
                <a:solidFill>
                  <a:prstClr val="white"/>
                </a:solidFill>
                <a:latin typeface="微软雅黑" panose="020B0503020204020204" pitchFamily="34" charset="-122"/>
                <a:ea typeface="微软雅黑" panose="020B0503020204020204" pitchFamily="34" charset="-122"/>
              </a:endParaRPr>
            </a:p>
          </p:txBody>
        </p:sp>
        <p:grpSp>
          <p:nvGrpSpPr>
            <p:cNvPr id="20" name="组合 77">
              <a:extLst>
                <a:ext uri="{FF2B5EF4-FFF2-40B4-BE49-F238E27FC236}">
                  <a16:creationId xmlns:a16="http://schemas.microsoft.com/office/drawing/2014/main" id="{F111F9B8-7DC5-4384-94BB-B0A3B4F6035E}"/>
                </a:ext>
              </a:extLst>
            </p:cNvPr>
            <p:cNvGrpSpPr/>
            <p:nvPr/>
          </p:nvGrpSpPr>
          <p:grpSpPr>
            <a:xfrm>
              <a:off x="4133707" y="3729808"/>
              <a:ext cx="1906775" cy="602220"/>
              <a:chOff x="4871864" y="1833952"/>
              <a:chExt cx="2542365" cy="802960"/>
            </a:xfrm>
          </p:grpSpPr>
          <p:grpSp>
            <p:nvGrpSpPr>
              <p:cNvPr id="24" name="组合 78">
                <a:extLst>
                  <a:ext uri="{FF2B5EF4-FFF2-40B4-BE49-F238E27FC236}">
                    <a16:creationId xmlns:a16="http://schemas.microsoft.com/office/drawing/2014/main" id="{152068AB-E99A-492D-BAD5-8B3A6C6CBF31}"/>
                  </a:ext>
                </a:extLst>
              </p:cNvPr>
              <p:cNvGrpSpPr/>
              <p:nvPr/>
            </p:nvGrpSpPr>
            <p:grpSpPr>
              <a:xfrm>
                <a:off x="4871864" y="1833952"/>
                <a:ext cx="2371512" cy="802960"/>
                <a:chOff x="4143851" y="532568"/>
                <a:chExt cx="4142700" cy="584449"/>
              </a:xfrm>
            </p:grpSpPr>
            <p:sp>
              <p:nvSpPr>
                <p:cNvPr id="26" name="圆角矩形 80">
                  <a:extLst>
                    <a:ext uri="{FF2B5EF4-FFF2-40B4-BE49-F238E27FC236}">
                      <a16:creationId xmlns:a16="http://schemas.microsoft.com/office/drawing/2014/main" id="{3DB6FECB-D4AD-4110-8CCD-3FE5A6B1FE57}"/>
                    </a:ext>
                  </a:extLst>
                </p:cNvPr>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28">
                    <a:solidFill>
                      <a:prstClr val="white"/>
                    </a:solidFill>
                    <a:latin typeface="微软雅黑" panose="020B0503020204020204" pitchFamily="34" charset="-122"/>
                    <a:ea typeface="微软雅黑" panose="020B0503020204020204" pitchFamily="34" charset="-122"/>
                  </a:endParaRPr>
                </a:p>
              </p:txBody>
            </p:sp>
            <p:sp>
              <p:nvSpPr>
                <p:cNvPr id="27" name="圆角矩形 81">
                  <a:extLst>
                    <a:ext uri="{FF2B5EF4-FFF2-40B4-BE49-F238E27FC236}">
                      <a16:creationId xmlns:a16="http://schemas.microsoft.com/office/drawing/2014/main" id="{C7022E32-FBC8-4E88-84D6-CC9DBB457C33}"/>
                    </a:ext>
                  </a:extLst>
                </p:cNvPr>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28">
                    <a:solidFill>
                      <a:prstClr val="white"/>
                    </a:solidFill>
                    <a:latin typeface="微软雅黑" panose="020B0503020204020204" pitchFamily="34" charset="-122"/>
                    <a:ea typeface="微软雅黑" panose="020B0503020204020204" pitchFamily="34" charset="-122"/>
                  </a:endParaRPr>
                </a:p>
              </p:txBody>
            </p:sp>
          </p:grpSp>
          <p:sp>
            <p:nvSpPr>
              <p:cNvPr id="25" name="TextBox 78">
                <a:extLst>
                  <a:ext uri="{FF2B5EF4-FFF2-40B4-BE49-F238E27FC236}">
                    <a16:creationId xmlns:a16="http://schemas.microsoft.com/office/drawing/2014/main" id="{55261C7B-F3C7-42C1-AFDA-DEFEEF5DB518}"/>
                  </a:ext>
                </a:extLst>
              </p:cNvPr>
              <p:cNvSpPr txBox="1"/>
              <p:nvPr/>
            </p:nvSpPr>
            <p:spPr>
              <a:xfrm>
                <a:off x="5073972" y="1873160"/>
                <a:ext cx="2340257" cy="713221"/>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TW" altLang="en-US" sz="2182" dirty="0"/>
                  <a:t>訪談問項</a:t>
                </a:r>
              </a:p>
            </p:txBody>
          </p:sp>
        </p:grpSp>
        <p:sp>
          <p:nvSpPr>
            <p:cNvPr id="21" name="TextBox 81">
              <a:extLst>
                <a:ext uri="{FF2B5EF4-FFF2-40B4-BE49-F238E27FC236}">
                  <a16:creationId xmlns:a16="http://schemas.microsoft.com/office/drawing/2014/main" id="{D4A0AE35-F00D-49AE-86A1-5017A172BB8A}"/>
                </a:ext>
              </a:extLst>
            </p:cNvPr>
            <p:cNvSpPr txBox="1"/>
            <p:nvPr/>
          </p:nvSpPr>
          <p:spPr>
            <a:xfrm>
              <a:off x="5962028" y="3700666"/>
              <a:ext cx="2614346" cy="655385"/>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636" dirty="0"/>
                <a:t>至少說出最近一次演練日期和集合地點</a:t>
              </a:r>
            </a:p>
          </p:txBody>
        </p:sp>
        <p:sp>
          <p:nvSpPr>
            <p:cNvPr id="22" name="Freeform 41">
              <a:extLst>
                <a:ext uri="{FF2B5EF4-FFF2-40B4-BE49-F238E27FC236}">
                  <a16:creationId xmlns:a16="http://schemas.microsoft.com/office/drawing/2014/main" id="{44E57BD0-1418-4E87-9A7A-1EA431DD127A}"/>
                </a:ext>
              </a:extLst>
            </p:cNvPr>
            <p:cNvSpPr>
              <a:spLocks noEditPoints="1"/>
            </p:cNvSpPr>
            <p:nvPr/>
          </p:nvSpPr>
          <p:spPr bwMode="auto">
            <a:xfrm>
              <a:off x="3463667" y="3863685"/>
              <a:ext cx="347900" cy="334466"/>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a:noFill/>
            </a:ln>
          </p:spPr>
          <p:txBody>
            <a:bodyPr vert="horz" wrap="square" lIns="62345" tIns="31174" rIns="62345" bIns="31174" numCol="1" anchor="t" anchorCtr="0" compatLnSpc="1">
              <a:prstTxWarp prst="textNoShape">
                <a:avLst/>
              </a:prstTxWarp>
            </a:bodyPr>
            <a:lstStyle/>
            <a:p>
              <a:endParaRPr lang="zh-CN" altLang="en-US" sz="1228">
                <a:ea typeface="微软雅黑" panose="020B0503020204020204" pitchFamily="34" charset="-122"/>
              </a:endParaRPr>
            </a:p>
          </p:txBody>
        </p:sp>
        <p:sp>
          <p:nvSpPr>
            <p:cNvPr id="23" name="Freeform 55">
              <a:extLst>
                <a:ext uri="{FF2B5EF4-FFF2-40B4-BE49-F238E27FC236}">
                  <a16:creationId xmlns:a16="http://schemas.microsoft.com/office/drawing/2014/main" id="{5C6C2A4D-A65F-452B-A224-9CF46B67A4FE}"/>
                </a:ext>
              </a:extLst>
            </p:cNvPr>
            <p:cNvSpPr>
              <a:spLocks noEditPoints="1"/>
            </p:cNvSpPr>
            <p:nvPr/>
          </p:nvSpPr>
          <p:spPr bwMode="auto">
            <a:xfrm rot="21407145">
              <a:off x="8558495" y="3439539"/>
              <a:ext cx="548995" cy="969691"/>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62345" tIns="31174" rIns="62345" bIns="31174" numCol="1" anchor="t" anchorCtr="0" compatLnSpc="1">
              <a:prstTxWarp prst="textNoShape">
                <a:avLst/>
              </a:prstTxWarp>
            </a:bodyPr>
            <a:lstStyle/>
            <a:p>
              <a:endParaRPr lang="zh-CN" altLang="en-US" sz="1228">
                <a:ea typeface="微软雅黑" panose="020B0503020204020204" pitchFamily="34" charset="-122"/>
              </a:endParaRPr>
            </a:p>
          </p:txBody>
        </p:sp>
      </p:grpSp>
      <p:pic>
        <p:nvPicPr>
          <p:cNvPr id="28" name="圖片 27">
            <a:extLst>
              <a:ext uri="{FF2B5EF4-FFF2-40B4-BE49-F238E27FC236}">
                <a16:creationId xmlns:a16="http://schemas.microsoft.com/office/drawing/2014/main" id="{8DC5AF81-B67C-182E-BC72-69A7583E05B4}"/>
              </a:ext>
            </a:extLst>
          </p:cNvPr>
          <p:cNvPicPr>
            <a:picLocks noChangeAspect="1"/>
          </p:cNvPicPr>
          <p:nvPr/>
        </p:nvPicPr>
        <p:blipFill>
          <a:blip r:embed="rId8"/>
          <a:stretch>
            <a:fillRect/>
          </a:stretch>
        </p:blipFill>
        <p:spPr>
          <a:xfrm>
            <a:off x="7944862" y="4085778"/>
            <a:ext cx="761905" cy="685714"/>
          </a:xfrm>
          <a:prstGeom prst="rect">
            <a:avLst/>
          </a:prstGeom>
        </p:spPr>
      </p:pic>
    </p:spTree>
    <p:extLst>
      <p:ext uri="{BB962C8B-B14F-4D97-AF65-F5344CB8AC3E}">
        <p14:creationId xmlns:p14="http://schemas.microsoft.com/office/powerpoint/2010/main" val="320230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lef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RBA </a:t>
            </a:r>
            <a:r>
              <a:rPr lang="en-US" altLang="zh-TW" dirty="0"/>
              <a:t>COC</a:t>
            </a:r>
            <a:r>
              <a:rPr lang="zh-TW" altLang="en-US" dirty="0"/>
              <a:t> </a:t>
            </a:r>
            <a:r>
              <a:rPr lang="en-US" altLang="zh-CN" dirty="0"/>
              <a:t>v7.0 </a:t>
            </a:r>
            <a:r>
              <a:rPr lang="zh-TW" altLang="en-US" dirty="0"/>
              <a:t>摘要</a:t>
            </a:r>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sp>
        <p:nvSpPr>
          <p:cNvPr id="9" name="文字方塊 8">
            <a:extLst>
              <a:ext uri="{FF2B5EF4-FFF2-40B4-BE49-F238E27FC236}">
                <a16:creationId xmlns:a16="http://schemas.microsoft.com/office/drawing/2014/main" id="{87C4CC29-9F86-4647-A198-B5303E0604AE}"/>
              </a:ext>
            </a:extLst>
          </p:cNvPr>
          <p:cNvSpPr txBox="1"/>
          <p:nvPr/>
        </p:nvSpPr>
        <p:spPr>
          <a:xfrm>
            <a:off x="9517552" y="1424979"/>
            <a:ext cx="2466775" cy="3673185"/>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zh-TW" altLang="en-US" sz="1800" b="1" dirty="0">
                <a:solidFill>
                  <a:schemeClr val="accent6">
                    <a:lumMod val="75000"/>
                  </a:schemeClr>
                </a:solidFill>
                <a:latin typeface="+mn-ea"/>
                <a:ea typeface="+mn-ea"/>
                <a:cs typeface="微軟正黑體 Light" pitchFamily="34" charset="-120"/>
              </a:rPr>
              <a:t> 目前尚待處理事項</a:t>
            </a:r>
            <a:endParaRPr lang="en-US" altLang="zh-TW" sz="1800" b="1" dirty="0">
              <a:solidFill>
                <a:schemeClr val="accent6">
                  <a:lumMod val="75000"/>
                </a:schemeClr>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SAQ</a:t>
            </a: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Supplier ID</a:t>
            </a:r>
          </a:p>
          <a:p>
            <a:pPr marL="171450" indent="-171450">
              <a:lnSpc>
                <a:spcPct val="150000"/>
              </a:lnSpc>
              <a:spcBef>
                <a:spcPts val="600"/>
              </a:spcBef>
              <a:buFont typeface="Wingdings" panose="05000000000000000000" pitchFamily="2" charset="2"/>
              <a:buChar char="n"/>
            </a:pPr>
            <a:r>
              <a:rPr lang="zh-TW" altLang="en-US" sz="1800" b="1" dirty="0">
                <a:solidFill>
                  <a:srgbClr val="FB6400"/>
                </a:solidFill>
                <a:latin typeface="+mn-ea"/>
                <a:ea typeface="+mn-ea"/>
                <a:cs typeface="微軟正黑體 Light" pitchFamily="34" charset="-120"/>
              </a:rPr>
              <a:t>若尚無法取得</a:t>
            </a:r>
            <a:r>
              <a:rPr lang="en-US" altLang="zh-TW" sz="1800" b="1" dirty="0">
                <a:solidFill>
                  <a:srgbClr val="FB6400"/>
                </a:solidFill>
                <a:latin typeface="+mn-ea"/>
                <a:ea typeface="+mn-ea"/>
                <a:cs typeface="微軟正黑體 Light" pitchFamily="34" charset="-120"/>
              </a:rPr>
              <a:t>SGS</a:t>
            </a:r>
            <a:r>
              <a:rPr lang="zh-TW" altLang="en-US" sz="1800" b="1" dirty="0">
                <a:solidFill>
                  <a:srgbClr val="FB6400"/>
                </a:solidFill>
                <a:latin typeface="+mn-ea"/>
                <a:ea typeface="+mn-ea"/>
                <a:cs typeface="微軟正黑體 Light" pitchFamily="34" charset="-120"/>
              </a:rPr>
              <a:t>先編碼如下頁。</a:t>
            </a:r>
            <a:endParaRPr lang="en-US" altLang="zh-TW" sz="1800" b="1" dirty="0">
              <a:solidFill>
                <a:srgbClr val="FB6400"/>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endParaRPr lang="zh-TW" altLang="en-US" sz="1800" b="1" dirty="0">
              <a:solidFill>
                <a:schemeClr val="tx1">
                  <a:lumMod val="75000"/>
                  <a:lumOff val="25000"/>
                </a:schemeClr>
              </a:solidFill>
              <a:latin typeface="+mn-ea"/>
              <a:ea typeface="+mn-ea"/>
              <a:cs typeface="微軟正黑體 Light" pitchFamily="34" charset="-120"/>
            </a:endParaRPr>
          </a:p>
        </p:txBody>
      </p:sp>
      <p:graphicFrame>
        <p:nvGraphicFramePr>
          <p:cNvPr id="2" name="表格 2">
            <a:extLst>
              <a:ext uri="{FF2B5EF4-FFF2-40B4-BE49-F238E27FC236}">
                <a16:creationId xmlns:a16="http://schemas.microsoft.com/office/drawing/2014/main" id="{655C48DC-D767-4428-820C-AB49D6F6285F}"/>
              </a:ext>
            </a:extLst>
          </p:cNvPr>
          <p:cNvGraphicFramePr>
            <a:graphicFrameLocks noGrp="1"/>
          </p:cNvGraphicFramePr>
          <p:nvPr>
            <p:extLst>
              <p:ext uri="{D42A27DB-BD31-4B8C-83A1-F6EECF244321}">
                <p14:modId xmlns:p14="http://schemas.microsoft.com/office/powerpoint/2010/main" val="2850027572"/>
              </p:ext>
            </p:extLst>
          </p:nvPr>
        </p:nvGraphicFramePr>
        <p:xfrm>
          <a:off x="360071" y="805123"/>
          <a:ext cx="11470640" cy="5211043"/>
        </p:xfrm>
        <a:graphic>
          <a:graphicData uri="http://schemas.openxmlformats.org/drawingml/2006/table">
            <a:tbl>
              <a:tblPr firstRow="1" bandRow="1">
                <a:tableStyleId>{5C22544A-7EE6-4342-B048-85BDC9FD1C3A}</a:tableStyleId>
              </a:tblPr>
              <a:tblGrid>
                <a:gridCol w="1397609">
                  <a:extLst>
                    <a:ext uri="{9D8B030D-6E8A-4147-A177-3AD203B41FA5}">
                      <a16:colId xmlns:a16="http://schemas.microsoft.com/office/drawing/2014/main" val="4055937509"/>
                    </a:ext>
                  </a:extLst>
                </a:gridCol>
                <a:gridCol w="7934960">
                  <a:extLst>
                    <a:ext uri="{9D8B030D-6E8A-4147-A177-3AD203B41FA5}">
                      <a16:colId xmlns:a16="http://schemas.microsoft.com/office/drawing/2014/main" val="1877485599"/>
                    </a:ext>
                  </a:extLst>
                </a:gridCol>
                <a:gridCol w="2138071">
                  <a:extLst>
                    <a:ext uri="{9D8B030D-6E8A-4147-A177-3AD203B41FA5}">
                      <a16:colId xmlns:a16="http://schemas.microsoft.com/office/drawing/2014/main" val="932145774"/>
                    </a:ext>
                  </a:extLst>
                </a:gridCol>
              </a:tblGrid>
              <a:tr h="670845">
                <a:tc>
                  <a:txBody>
                    <a:bodyPr/>
                    <a:lstStyle/>
                    <a:p>
                      <a:pPr algn="ctr"/>
                      <a:r>
                        <a:rPr lang="zh-TW" altLang="en-US" sz="2000" dirty="0"/>
                        <a:t>面向</a:t>
                      </a:r>
                      <a:endParaRPr lang="en-US" altLang="zh-TW" sz="2000" dirty="0"/>
                    </a:p>
                    <a:p>
                      <a:pPr algn="ctr"/>
                      <a:r>
                        <a:rPr lang="en-US" altLang="zh-TW" sz="2000" dirty="0"/>
                        <a:t>(</a:t>
                      </a:r>
                      <a:r>
                        <a:rPr lang="zh-TW" altLang="en-US" sz="2000" dirty="0"/>
                        <a:t>總條文數</a:t>
                      </a:r>
                      <a:r>
                        <a:rPr lang="en-US" altLang="zh-TW" sz="2000" dirty="0"/>
                        <a:t>)</a:t>
                      </a:r>
                      <a:endParaRPr lang="zh-TW" altLang="en-US" sz="2000" dirty="0"/>
                    </a:p>
                  </a:txBody>
                  <a:tcPr anchor="ctr"/>
                </a:tc>
                <a:tc>
                  <a:txBody>
                    <a:bodyPr/>
                    <a:lstStyle/>
                    <a:p>
                      <a:pPr algn="ctr"/>
                      <a:r>
                        <a:rPr lang="en-US" altLang="zh-TW" sz="2000" dirty="0"/>
                        <a:t>7.0</a:t>
                      </a:r>
                      <a:r>
                        <a:rPr lang="zh-TW" altLang="en-US" sz="2000" dirty="0"/>
                        <a:t>重點</a:t>
                      </a:r>
                      <a:r>
                        <a:rPr lang="en-US" altLang="zh-TW" sz="2000" dirty="0"/>
                        <a:t>(</a:t>
                      </a:r>
                      <a:r>
                        <a:rPr lang="zh-TW" altLang="en-US" sz="2000" dirty="0">
                          <a:solidFill>
                            <a:srgbClr val="FF6600"/>
                          </a:solidFill>
                          <a:highlight>
                            <a:srgbClr val="FFFF00"/>
                          </a:highlight>
                        </a:rPr>
                        <a:t>紅字</a:t>
                      </a:r>
                      <a:r>
                        <a:rPr lang="zh-TW" altLang="en-US" sz="2000" dirty="0"/>
                        <a:t>內容</a:t>
                      </a:r>
                      <a:r>
                        <a:rPr lang="en-US" altLang="zh-TW" sz="2000" dirty="0"/>
                        <a:t>)</a:t>
                      </a:r>
                      <a:endParaRPr lang="zh-TW" altLang="en-US" sz="2000" dirty="0"/>
                    </a:p>
                  </a:txBody>
                  <a:tcPr anchor="ctr"/>
                </a:tc>
                <a:tc>
                  <a:txBody>
                    <a:bodyPr/>
                    <a:lstStyle/>
                    <a:p>
                      <a:pPr algn="ctr"/>
                      <a:r>
                        <a:rPr lang="zh-TW" altLang="en-US" sz="2000" dirty="0"/>
                        <a:t>對應</a:t>
                      </a:r>
                      <a:r>
                        <a:rPr lang="en-US" altLang="zh-TW" sz="2000" dirty="0"/>
                        <a:t>VAP</a:t>
                      </a:r>
                      <a:r>
                        <a:rPr lang="zh-TW" altLang="en-US" sz="2000" dirty="0"/>
                        <a:t>章節</a:t>
                      </a:r>
                    </a:p>
                  </a:txBody>
                  <a:tcPr anchor="ctr"/>
                </a:tc>
                <a:extLst>
                  <a:ext uri="{0D108BD9-81ED-4DB2-BD59-A6C34878D82A}">
                    <a16:rowId xmlns:a16="http://schemas.microsoft.com/office/drawing/2014/main" val="1494644636"/>
                  </a:ext>
                </a:extLst>
              </a:tr>
              <a:tr h="538307">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C. </a:t>
                      </a:r>
                      <a:r>
                        <a:rPr lang="zh-TW" altLang="en-US" sz="2000" b="1" dirty="0"/>
                        <a:t>環   境</a:t>
                      </a:r>
                      <a:endParaRPr lang="en-US" altLang="zh-TW"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(8</a:t>
                      </a:r>
                      <a:r>
                        <a:rPr lang="zh-TW" altLang="en-US" sz="2000" b="1" dirty="0"/>
                        <a:t>條</a:t>
                      </a:r>
                      <a:r>
                        <a:rPr lang="en-US" altLang="zh-TW" sz="2000" b="1"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[C3</a:t>
                      </a:r>
                      <a:r>
                        <a:rPr lang="zh-TW" altLang="en-US" sz="2000" b="1" dirty="0"/>
                        <a:t>有害物質</a:t>
                      </a:r>
                      <a:r>
                        <a:rPr lang="en-US" altLang="zh-TW" sz="2000" b="1" dirty="0"/>
                        <a:t>] </a:t>
                      </a:r>
                      <a:r>
                        <a:rPr lang="zh-TW" altLang="en-US" sz="2000" b="1" dirty="0"/>
                        <a:t>新增</a:t>
                      </a:r>
                      <a:r>
                        <a:rPr lang="zh-TW" altLang="en-US" sz="2000" b="1" dirty="0">
                          <a:solidFill>
                            <a:srgbClr val="FF0000"/>
                          </a:solidFill>
                        </a:rPr>
                        <a:t>有害</a:t>
                      </a:r>
                      <a:r>
                        <a:rPr lang="zh-TW" altLang="en-US" sz="2000" b="1" dirty="0"/>
                        <a:t>廢棄物</a:t>
                      </a:r>
                    </a:p>
                  </a:txBody>
                  <a:tcPr anchor="ctr"/>
                </a:tc>
                <a:tc>
                  <a:txBody>
                    <a:bodyPr/>
                    <a:lstStyle/>
                    <a:p>
                      <a:pPr algn="ctr">
                        <a:lnSpc>
                          <a:spcPct val="150000"/>
                        </a:lnSpc>
                      </a:pPr>
                      <a:r>
                        <a:rPr lang="en-US" altLang="zh-TW" sz="2000" b="1" dirty="0"/>
                        <a:t>C3.1</a:t>
                      </a:r>
                      <a:endParaRPr lang="zh-TW" altLang="en-US" sz="2000" b="1" dirty="0"/>
                    </a:p>
                  </a:txBody>
                  <a:tcPr anchor="ctr"/>
                </a:tc>
                <a:extLst>
                  <a:ext uri="{0D108BD9-81ED-4DB2-BD59-A6C34878D82A}">
                    <a16:rowId xmlns:a16="http://schemas.microsoft.com/office/drawing/2014/main" val="1327648110"/>
                  </a:ext>
                </a:extLst>
              </a:tr>
              <a:tr h="1495320">
                <a:tc vMerge="1">
                  <a:txBody>
                    <a:bodyPr/>
                    <a:lstStyle/>
                    <a:p>
                      <a:pPr algn="ctr"/>
                      <a:endParaRPr lang="zh-TW" altLang="en-US" sz="1600" b="1" dirty="0"/>
                    </a:p>
                  </a:txBody>
                  <a:tcPr anchor="ctr"/>
                </a:tc>
                <a:tc>
                  <a:txBody>
                    <a:bodyPr/>
                    <a:lstStyle/>
                    <a:p>
                      <a:pPr>
                        <a:lnSpc>
                          <a:spcPct val="100000"/>
                        </a:lnSpc>
                      </a:pPr>
                      <a:r>
                        <a:rPr lang="en-US" altLang="zh-TW" sz="2000" b="1" dirty="0">
                          <a:solidFill>
                            <a:schemeClr val="tx1"/>
                          </a:solidFill>
                        </a:rPr>
                        <a:t>[C5</a:t>
                      </a:r>
                      <a:r>
                        <a:rPr lang="zh-TW" altLang="en-US" sz="2000" b="1" dirty="0">
                          <a:solidFill>
                            <a:schemeClr val="tx1"/>
                          </a:solidFill>
                        </a:rPr>
                        <a:t>廢氣排放</a:t>
                      </a:r>
                      <a:r>
                        <a:rPr lang="en-US" altLang="zh-TW" sz="2000" b="1" dirty="0">
                          <a:solidFill>
                            <a:schemeClr val="tx1"/>
                          </a:solidFill>
                        </a:rPr>
                        <a:t>] </a:t>
                      </a:r>
                      <a:r>
                        <a:rPr lang="zh-TW" altLang="en-US" sz="2000" b="1" dirty="0">
                          <a:solidFill>
                            <a:schemeClr val="tx1"/>
                          </a:solidFill>
                        </a:rPr>
                        <a:t>破壞</a:t>
                      </a:r>
                      <a:r>
                        <a:rPr lang="zh-TW" altLang="en-US" sz="2000" b="1" dirty="0">
                          <a:solidFill>
                            <a:srgbClr val="FF0000"/>
                          </a:solidFill>
                        </a:rPr>
                        <a:t>臭氧層物質</a:t>
                      </a:r>
                      <a:r>
                        <a:rPr lang="zh-TW" altLang="en-US" sz="2000" b="1" dirty="0">
                          <a:solidFill>
                            <a:schemeClr val="tx1"/>
                          </a:solidFill>
                        </a:rPr>
                        <a:t>以及燃燒</a:t>
                      </a:r>
                      <a:r>
                        <a:rPr lang="zh-TW" altLang="en-US" sz="2000" b="1" dirty="0">
                          <a:solidFill>
                            <a:srgbClr val="FF0000"/>
                          </a:solidFill>
                        </a:rPr>
                        <a:t>副產品</a:t>
                      </a:r>
                      <a:r>
                        <a:rPr lang="zh-TW" altLang="en-US" sz="2000" b="1" dirty="0">
                          <a:solidFill>
                            <a:schemeClr val="tx1"/>
                          </a:solidFill>
                        </a:rPr>
                        <a:t>前，應當按照要求對其進行分類、例行監督、控制和處理。</a:t>
                      </a:r>
                      <a:r>
                        <a:rPr lang="zh-TW" altLang="en-US" sz="2000" b="1" dirty="0">
                          <a:solidFill>
                            <a:srgbClr val="FF0000"/>
                          </a:solidFill>
                        </a:rPr>
                        <a:t>破壞臭氧層物質應按照</a:t>
                      </a:r>
                      <a:r>
                        <a:rPr lang="en-US" altLang="zh-TW" sz="2000" b="1" dirty="0">
                          <a:solidFill>
                            <a:srgbClr val="FF0000"/>
                          </a:solidFill>
                        </a:rPr>
                        <a:t>《</a:t>
                      </a:r>
                      <a:r>
                        <a:rPr lang="zh-TW" altLang="en-US" sz="2000" b="1" dirty="0">
                          <a:solidFill>
                            <a:srgbClr val="FF0000"/>
                          </a:solidFill>
                        </a:rPr>
                        <a:t>蒙特婁議定書</a:t>
                      </a:r>
                      <a:r>
                        <a:rPr lang="en-US" altLang="zh-TW" sz="2000" b="1" dirty="0">
                          <a:solidFill>
                            <a:srgbClr val="FF0000"/>
                          </a:solidFill>
                        </a:rPr>
                        <a:t>》</a:t>
                      </a:r>
                      <a:r>
                        <a:rPr lang="zh-TW" altLang="en-US" sz="2000" b="1" dirty="0">
                          <a:solidFill>
                            <a:srgbClr val="FF0000"/>
                          </a:solidFill>
                        </a:rPr>
                        <a:t>和適用的條例進行有效管理</a:t>
                      </a:r>
                      <a:r>
                        <a:rPr lang="zh-TW" altLang="en-US" sz="2000" b="1" dirty="0">
                          <a:solidFill>
                            <a:schemeClr val="tx1"/>
                          </a:solidFill>
                        </a:rPr>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C5.1</a:t>
                      </a:r>
                      <a:endParaRPr lang="zh-TW" altLang="en-US" sz="2000" b="1" dirty="0"/>
                    </a:p>
                  </a:txBody>
                  <a:tcPr anchor="ctr"/>
                </a:tc>
                <a:extLst>
                  <a:ext uri="{0D108BD9-81ED-4DB2-BD59-A6C34878D82A}">
                    <a16:rowId xmlns:a16="http://schemas.microsoft.com/office/drawing/2014/main" val="1105964697"/>
                  </a:ext>
                </a:extLst>
              </a:tr>
              <a:tr h="1165736">
                <a:tc vMerge="1">
                  <a:txBody>
                    <a:bodyPr/>
                    <a:lstStyle/>
                    <a:p>
                      <a:endParaRPr lang="zh-TW" altLang="en-US"/>
                    </a:p>
                  </a:txBody>
                  <a:tcPr/>
                </a:tc>
                <a:tc>
                  <a:txBody>
                    <a:bodyPr/>
                    <a:lstStyle/>
                    <a:p>
                      <a:pPr>
                        <a:lnSpc>
                          <a:spcPct val="100000"/>
                        </a:lnSpc>
                      </a:pPr>
                      <a:r>
                        <a:rPr lang="en-US" altLang="zh-TW" sz="2000" b="1" dirty="0">
                          <a:solidFill>
                            <a:schemeClr val="tx1"/>
                          </a:solidFill>
                        </a:rPr>
                        <a:t>[C6) </a:t>
                      </a:r>
                      <a:r>
                        <a:rPr lang="zh-TW" altLang="en-US" sz="2000" b="1" dirty="0">
                          <a:solidFill>
                            <a:schemeClr val="tx1"/>
                          </a:solidFill>
                        </a:rPr>
                        <a:t>材料控制</a:t>
                      </a:r>
                      <a:r>
                        <a:rPr lang="en-US" altLang="zh-TW" sz="2000" b="1" dirty="0">
                          <a:solidFill>
                            <a:schemeClr val="tx1"/>
                          </a:solidFill>
                        </a:rPr>
                        <a:t>(</a:t>
                      </a:r>
                      <a:r>
                        <a:rPr lang="zh-TW" altLang="en-US" sz="2000" b="1" dirty="0">
                          <a:solidFill>
                            <a:schemeClr val="tx1"/>
                          </a:solidFill>
                        </a:rPr>
                        <a:t>有害物質管理</a:t>
                      </a:r>
                      <a:r>
                        <a:rPr lang="en-US" altLang="zh-TW" sz="2000" b="1" dirty="0">
                          <a:solidFill>
                            <a:schemeClr val="tx1"/>
                          </a:solidFill>
                        </a:rPr>
                        <a:t>) ]</a:t>
                      </a:r>
                    </a:p>
                    <a:p>
                      <a:pPr>
                        <a:lnSpc>
                          <a:spcPct val="100000"/>
                        </a:lnSpc>
                      </a:pPr>
                      <a:r>
                        <a:rPr lang="zh-TW" altLang="en-US" sz="2000" b="1" dirty="0">
                          <a:solidFill>
                            <a:schemeClr val="tx1"/>
                          </a:solidFill>
                        </a:rPr>
                        <a:t>有害物質管理</a:t>
                      </a:r>
                      <a:r>
                        <a:rPr lang="zh-TW" altLang="en-US" sz="2000" b="1" dirty="0"/>
                        <a:t>增加</a:t>
                      </a:r>
                      <a:r>
                        <a:rPr kumimoji="0" lang="zh-TW" altLang="en-US" sz="2000" b="1" i="0" u="none" strike="noStrike" kern="1200" cap="none" spc="0" normalizeH="0" baseline="0" noProof="0" dirty="0">
                          <a:ln>
                            <a:noFill/>
                          </a:ln>
                          <a:solidFill>
                            <a:srgbClr val="FF0000"/>
                          </a:solidFill>
                          <a:effectLst/>
                          <a:uLnTx/>
                          <a:uFillTx/>
                          <a:latin typeface="+mn-lt"/>
                          <a:ea typeface="+mn-ea"/>
                          <a:cs typeface="+mn-cs"/>
                        </a:rPr>
                        <a:t>公司級別的實施規範</a:t>
                      </a:r>
                      <a:r>
                        <a:rPr lang="zh-TW" altLang="en-US" sz="2000" b="1" dirty="0">
                          <a:solidFill>
                            <a:schemeClr val="tx1"/>
                          </a:solidFill>
                        </a:rPr>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C6.1</a:t>
                      </a:r>
                      <a:endParaRPr lang="zh-TW" altLang="en-US" sz="2000" b="1" dirty="0"/>
                    </a:p>
                  </a:txBody>
                  <a:tcPr anchor="ctr"/>
                </a:tc>
                <a:extLst>
                  <a:ext uri="{0D108BD9-81ED-4DB2-BD59-A6C34878D82A}">
                    <a16:rowId xmlns:a16="http://schemas.microsoft.com/office/drawing/2014/main" val="1964084810"/>
                  </a:ext>
                </a:extLst>
              </a:tr>
              <a:tr h="1288589">
                <a:tc vMerge="1">
                  <a:txBody>
                    <a:bodyPr/>
                    <a:lstStyle/>
                    <a:p>
                      <a:endParaRPr lang="zh-TW" altLang="en-US"/>
                    </a:p>
                  </a:txBody>
                  <a:tcPr/>
                </a:tc>
                <a:tc>
                  <a:txBody>
                    <a:bodyPr/>
                    <a:lstStyle/>
                    <a:p>
                      <a:pPr>
                        <a:lnSpc>
                          <a:spcPct val="100000"/>
                        </a:lnSpc>
                      </a:pPr>
                      <a:r>
                        <a:rPr lang="en-US" altLang="zh-TW" sz="2000" b="1" dirty="0"/>
                        <a:t>[C8</a:t>
                      </a:r>
                      <a:r>
                        <a:rPr lang="zh-TW" altLang="en-US" sz="2000" b="1" dirty="0"/>
                        <a:t>能源消耗和温室氣體排放</a:t>
                      </a:r>
                      <a:r>
                        <a:rPr lang="en-US" altLang="zh-TW" sz="2000" b="1" dirty="0"/>
                        <a:t>] </a:t>
                      </a:r>
                      <a:r>
                        <a:rPr lang="zh-TW" altLang="en-US" sz="2000" b="1" dirty="0"/>
                        <a:t>新增訂定</a:t>
                      </a:r>
                      <a:r>
                        <a:rPr lang="zh-TW" altLang="en-US" sz="2000" b="1" dirty="0">
                          <a:solidFill>
                            <a:srgbClr val="FF0000"/>
                          </a:solidFill>
                        </a:rPr>
                        <a:t>參與者須制定一個全公司範圍的溫室氣體減排目標，且温室氣體減量目標並公開</a:t>
                      </a:r>
                      <a:r>
                        <a:rPr lang="zh-TW" altLang="en-US" sz="2000" b="1" dirty="0">
                          <a:solidFill>
                            <a:srgbClr val="FF6600"/>
                          </a:solidFill>
                        </a:rPr>
                        <a:t>。</a:t>
                      </a:r>
                      <a:r>
                        <a:rPr lang="en-US" altLang="zh-TW" sz="2000" b="1" dirty="0">
                          <a:solidFill>
                            <a:srgbClr val="FF6600"/>
                          </a:solidFill>
                        </a:rPr>
                        <a:t>C6)  </a:t>
                      </a:r>
                      <a:r>
                        <a:rPr lang="zh-TW" altLang="en-US" sz="2000" b="1" dirty="0">
                          <a:solidFill>
                            <a:srgbClr val="FF6600"/>
                          </a:solidFill>
                        </a:rPr>
                        <a:t>能源消耗與溫室氣體排放、進⾏跟蹤、記錄能源消耗及所有相關的範圍 </a:t>
                      </a:r>
                      <a:r>
                        <a:rPr lang="en-US" altLang="zh-TW" sz="2000" b="1" dirty="0">
                          <a:solidFill>
                            <a:srgbClr val="FF6600"/>
                          </a:solidFill>
                        </a:rPr>
                        <a:t>1  </a:t>
                      </a:r>
                      <a:r>
                        <a:rPr lang="zh-TW" altLang="en-US" sz="2000" b="1" dirty="0">
                          <a:solidFill>
                            <a:srgbClr val="FF6600"/>
                          </a:solidFill>
                        </a:rPr>
                        <a:t>和 </a:t>
                      </a:r>
                      <a:r>
                        <a:rPr lang="en-US" altLang="zh-TW" sz="2000" b="1" dirty="0">
                          <a:solidFill>
                            <a:srgbClr val="FF6600"/>
                          </a:solidFill>
                        </a:rPr>
                        <a:t>2  </a:t>
                      </a:r>
                      <a:r>
                        <a:rPr lang="zh-TW" altLang="en-US" sz="2000" b="1" dirty="0">
                          <a:solidFill>
                            <a:srgbClr val="FF6600"/>
                          </a:solidFill>
                        </a:rPr>
                        <a:t>溫室氣體 </a:t>
                      </a:r>
                      <a:r>
                        <a:rPr lang="en-US" altLang="zh-TW" sz="2000" b="1" dirty="0">
                          <a:solidFill>
                            <a:srgbClr val="FF6600"/>
                          </a:solidFill>
                        </a:rPr>
                        <a:t>(GHG)  </a:t>
                      </a:r>
                      <a:r>
                        <a:rPr lang="zh-TW" altLang="en-US" sz="2000" b="1" dirty="0">
                          <a:solidFill>
                            <a:srgbClr val="FF6600"/>
                          </a:solidFill>
                        </a:rPr>
                        <a:t>排放情况。</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C8.1</a:t>
                      </a:r>
                      <a:endParaRPr lang="zh-TW" altLang="en-US" sz="2000" b="1" dirty="0"/>
                    </a:p>
                  </a:txBody>
                  <a:tcPr anchor="ctr"/>
                </a:tc>
                <a:extLst>
                  <a:ext uri="{0D108BD9-81ED-4DB2-BD59-A6C34878D82A}">
                    <a16:rowId xmlns:a16="http://schemas.microsoft.com/office/drawing/2014/main" val="3102473231"/>
                  </a:ext>
                </a:extLst>
              </a:tr>
            </a:tbl>
          </a:graphicData>
        </a:graphic>
      </p:graphicFrame>
      <p:pic>
        <p:nvPicPr>
          <p:cNvPr id="4" name="圖片 3">
            <a:extLst>
              <a:ext uri="{FF2B5EF4-FFF2-40B4-BE49-F238E27FC236}">
                <a16:creationId xmlns:a16="http://schemas.microsoft.com/office/drawing/2014/main" id="{7CFF30C9-23C9-96C2-688A-30E02894DE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29164" y="3119277"/>
            <a:ext cx="1714286" cy="980952"/>
          </a:xfrm>
          <a:prstGeom prst="rect">
            <a:avLst/>
          </a:prstGeom>
        </p:spPr>
      </p:pic>
    </p:spTree>
    <p:extLst>
      <p:ext uri="{BB962C8B-B14F-4D97-AF65-F5344CB8AC3E}">
        <p14:creationId xmlns:p14="http://schemas.microsoft.com/office/powerpoint/2010/main" val="2780576497"/>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79688E0D-72B5-44F0-B5EC-4A580D7930CA}"/>
              </a:ext>
            </a:extLst>
          </p:cNvPr>
          <p:cNvGrpSpPr/>
          <p:nvPr/>
        </p:nvGrpSpPr>
        <p:grpSpPr>
          <a:xfrm>
            <a:off x="1294774" y="4827038"/>
            <a:ext cx="2983091" cy="358073"/>
            <a:chOff x="8082213" y="4706509"/>
            <a:chExt cx="3183338" cy="358073"/>
          </a:xfrm>
        </p:grpSpPr>
        <p:sp>
          <p:nvSpPr>
            <p:cNvPr id="168" name="TextBox 167">
              <a:extLst>
                <a:ext uri="{FF2B5EF4-FFF2-40B4-BE49-F238E27FC236}">
                  <a16:creationId xmlns:a16="http://schemas.microsoft.com/office/drawing/2014/main" id="{88A919E7-689E-4E59-8CBE-E92F0A003A5C}"/>
                </a:ext>
              </a:extLst>
            </p:cNvPr>
            <p:cNvSpPr txBox="1"/>
            <p:nvPr/>
          </p:nvSpPr>
          <p:spPr>
            <a:xfrm>
              <a:off x="8114506" y="4758115"/>
              <a:ext cx="3151045" cy="306467"/>
            </a:xfrm>
            <a:prstGeom prst="roundRect">
              <a:avLst/>
            </a:prstGeom>
            <a:solidFill>
              <a:schemeClr val="accent4"/>
            </a:solidFill>
            <a:ln>
              <a:noFill/>
            </a:ln>
          </p:spPr>
          <p:txBody>
            <a:bodyPr wrap="square" rtlCol="0">
              <a:spAutoFit/>
            </a:bodyPr>
            <a:lstStyle/>
            <a:p>
              <a:pPr algn="r"/>
              <a:endParaRPr lang="ko-KR" altLang="en-US" sz="1200" b="1" dirty="0">
                <a:solidFill>
                  <a:schemeClr val="accent1"/>
                </a:solidFill>
                <a:latin typeface="微軟正黑體" panose="020B0604030504040204" pitchFamily="34" charset="-120"/>
                <a:cs typeface="Arial" pitchFamily="34" charset="0"/>
              </a:endParaRPr>
            </a:p>
          </p:txBody>
        </p:sp>
        <p:sp>
          <p:nvSpPr>
            <p:cNvPr id="169" name="TextBox 168">
              <a:extLst>
                <a:ext uri="{FF2B5EF4-FFF2-40B4-BE49-F238E27FC236}">
                  <a16:creationId xmlns:a16="http://schemas.microsoft.com/office/drawing/2014/main" id="{2E3CB04C-3D79-40F7-A148-1DB865545AC6}"/>
                </a:ext>
              </a:extLst>
            </p:cNvPr>
            <p:cNvSpPr txBox="1"/>
            <p:nvPr/>
          </p:nvSpPr>
          <p:spPr>
            <a:xfrm>
              <a:off x="8082213" y="4706509"/>
              <a:ext cx="3151045" cy="306467"/>
            </a:xfrm>
            <a:prstGeom prst="roundRect">
              <a:avLst/>
            </a:prstGeom>
            <a:solidFill>
              <a:schemeClr val="bg1"/>
            </a:solidFill>
            <a:ln w="12700">
              <a:solidFill>
                <a:schemeClr val="accent4"/>
              </a:solidFill>
            </a:ln>
          </p:spPr>
          <p:txBody>
            <a:bodyPr wrap="square" rtlCol="0">
              <a:spAutoFit/>
            </a:bodyPr>
            <a:lstStyle/>
            <a:p>
              <a:pPr algn="r"/>
              <a:r>
                <a:rPr lang="zh-TW" altLang="en-US" sz="1200" b="1" dirty="0">
                  <a:solidFill>
                    <a:schemeClr val="accent4"/>
                  </a:solidFill>
                  <a:latin typeface="微軟正黑體" panose="020B0604030504040204" pitchFamily="34" charset="-120"/>
                  <a:ea typeface="微軟正黑體" panose="020B0604030504040204" pitchFamily="34" charset="-120"/>
                  <a:cs typeface="Arial" pitchFamily="34" charset="0"/>
                </a:rPr>
                <a:t>‎</a:t>
              </a:r>
              <a:r>
                <a:rPr lang="en-US" altLang="zh-TW" sz="1200" b="1" dirty="0">
                  <a:solidFill>
                    <a:schemeClr val="accent4"/>
                  </a:solidFill>
                  <a:latin typeface="微軟正黑體" panose="020B0604030504040204" pitchFamily="34" charset="-120"/>
                  <a:ea typeface="微軟正黑體" panose="020B0604030504040204" pitchFamily="34" charset="-120"/>
                  <a:cs typeface="Arial" pitchFamily="34" charset="0"/>
                </a:rPr>
                <a:t>2. </a:t>
              </a:r>
              <a:r>
                <a:rPr lang="zh-TW" altLang="en-US" sz="1200" b="1" dirty="0">
                  <a:solidFill>
                    <a:schemeClr val="accent4"/>
                  </a:solidFill>
                  <a:latin typeface="微軟正黑體" panose="020B0604030504040204" pitchFamily="34" charset="-120"/>
                  <a:ea typeface="微軟正黑體" panose="020B0604030504040204" pitchFamily="34" charset="-120"/>
                  <a:cs typeface="Arial" pitchFamily="34" charset="0"/>
                </a:rPr>
                <a:t>明智出行</a:t>
              </a:r>
              <a:r>
                <a:rPr lang="en-US" altLang="zh-TW" sz="1200" dirty="0">
                  <a:solidFill>
                    <a:schemeClr val="accent4"/>
                  </a:solidFill>
                  <a:latin typeface="微軟正黑體" panose="020B0604030504040204" pitchFamily="34" charset="-120"/>
                  <a:ea typeface="微軟正黑體" panose="020B0604030504040204" pitchFamily="34" charset="-120"/>
                  <a:cs typeface="Arial" pitchFamily="34" charset="0"/>
                </a:rPr>
                <a:t> </a:t>
              </a:r>
              <a:r>
                <a:rPr lang="en-US" altLang="zh-TW" sz="1200" b="1" dirty="0">
                  <a:solidFill>
                    <a:schemeClr val="accent4"/>
                  </a:solidFill>
                  <a:latin typeface="微軟正黑體" panose="020B0604030504040204" pitchFamily="34" charset="-120"/>
                  <a:ea typeface="微軟正黑體" panose="020B0604030504040204" pitchFamily="34" charset="-120"/>
                  <a:cs typeface="Arial" pitchFamily="34" charset="0"/>
                </a:rPr>
                <a:t>TRAVELLING SMART</a:t>
              </a:r>
              <a:endParaRPr lang="ko-KR" altLang="en-US" sz="1200" b="1" dirty="0">
                <a:solidFill>
                  <a:schemeClr val="accent4"/>
                </a:solidFill>
                <a:latin typeface="微軟正黑體" panose="020B0604030504040204" pitchFamily="34" charset="-120"/>
                <a:cs typeface="Arial" pitchFamily="34" charset="0"/>
              </a:endParaRPr>
            </a:p>
          </p:txBody>
        </p:sp>
      </p:grpSp>
      <p:grpSp>
        <p:nvGrpSpPr>
          <p:cNvPr id="170" name="Group 169">
            <a:extLst>
              <a:ext uri="{FF2B5EF4-FFF2-40B4-BE49-F238E27FC236}">
                <a16:creationId xmlns:a16="http://schemas.microsoft.com/office/drawing/2014/main" id="{D5F9495E-2A92-44E7-82ED-2B2AE3FD78CB}"/>
              </a:ext>
            </a:extLst>
          </p:cNvPr>
          <p:cNvGrpSpPr/>
          <p:nvPr/>
        </p:nvGrpSpPr>
        <p:grpSpPr>
          <a:xfrm>
            <a:off x="806501" y="3227618"/>
            <a:ext cx="2983091" cy="559456"/>
            <a:chOff x="8082213" y="1735109"/>
            <a:chExt cx="3183338" cy="358073"/>
          </a:xfrm>
        </p:grpSpPr>
        <p:sp>
          <p:nvSpPr>
            <p:cNvPr id="171" name="TextBox 170">
              <a:extLst>
                <a:ext uri="{FF2B5EF4-FFF2-40B4-BE49-F238E27FC236}">
                  <a16:creationId xmlns:a16="http://schemas.microsoft.com/office/drawing/2014/main" id="{DE0180A3-25EC-450D-8FA0-1E3E2E791209}"/>
                </a:ext>
              </a:extLst>
            </p:cNvPr>
            <p:cNvSpPr txBox="1"/>
            <p:nvPr/>
          </p:nvSpPr>
          <p:spPr>
            <a:xfrm>
              <a:off x="8114506" y="1786715"/>
              <a:ext cx="3151045" cy="306467"/>
            </a:xfrm>
            <a:prstGeom prst="roundRect">
              <a:avLst/>
            </a:prstGeom>
            <a:solidFill>
              <a:schemeClr val="accent3"/>
            </a:solidFill>
            <a:ln>
              <a:solidFill>
                <a:schemeClr val="accent3">
                  <a:lumMod val="50000"/>
                </a:schemeClr>
              </a:solidFill>
            </a:ln>
          </p:spPr>
          <p:txBody>
            <a:bodyPr wrap="square" rtlCol="0">
              <a:spAutoFit/>
            </a:bodyPr>
            <a:lstStyle/>
            <a:p>
              <a:pPr algn="r"/>
              <a:endParaRPr lang="ko-KR" altLang="en-US" sz="1200" b="1" dirty="0">
                <a:solidFill>
                  <a:schemeClr val="accent1"/>
                </a:solidFill>
                <a:latin typeface="微軟正黑體" panose="020B0604030504040204" pitchFamily="34" charset="-120"/>
                <a:cs typeface="Arial" pitchFamily="34" charset="0"/>
              </a:endParaRPr>
            </a:p>
          </p:txBody>
        </p:sp>
        <p:sp>
          <p:nvSpPr>
            <p:cNvPr id="172" name="TextBox 171">
              <a:extLst>
                <a:ext uri="{FF2B5EF4-FFF2-40B4-BE49-F238E27FC236}">
                  <a16:creationId xmlns:a16="http://schemas.microsoft.com/office/drawing/2014/main" id="{6EEB8BFF-353E-4BE3-B682-1081B8502038}"/>
                </a:ext>
              </a:extLst>
            </p:cNvPr>
            <p:cNvSpPr txBox="1"/>
            <p:nvPr/>
          </p:nvSpPr>
          <p:spPr>
            <a:xfrm>
              <a:off x="8082213" y="1735109"/>
              <a:ext cx="3151045" cy="326917"/>
            </a:xfrm>
            <a:prstGeom prst="roundRect">
              <a:avLst/>
            </a:prstGeom>
            <a:solidFill>
              <a:schemeClr val="bg1"/>
            </a:solidFill>
            <a:ln w="12700">
              <a:solidFill>
                <a:schemeClr val="accent3">
                  <a:lumMod val="50000"/>
                </a:schemeClr>
              </a:solidFill>
            </a:ln>
          </p:spPr>
          <p:txBody>
            <a:bodyPr wrap="square" rtlCol="0">
              <a:spAutoFit/>
            </a:bodyPr>
            <a:lstStyle/>
            <a:p>
              <a:pPr marL="228600" indent="-228600" algn="r">
                <a:buAutoNum type="arabicPeriod"/>
              </a:pPr>
              <a:r>
                <a:rPr lang="zh-TW" altLang="en-US" sz="12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rPr>
                <a:t>計算碳足跡</a:t>
              </a:r>
              <a:endParaRPr lang="en-US" altLang="zh-TW" sz="12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endParaRPr>
            </a:p>
            <a:p>
              <a:pPr algn="r"/>
              <a:r>
                <a:rPr lang="en-US" altLang="zh-TW" sz="10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rPr>
                <a:t>1. CALCULATING THE CARBON FOOTPRINT</a:t>
              </a:r>
              <a:r>
                <a:rPr lang="zh-TW" altLang="en-US" sz="12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rPr>
                <a:t>‎</a:t>
              </a:r>
              <a:endParaRPr lang="ko-KR" altLang="en-US" sz="1200" dirty="0">
                <a:solidFill>
                  <a:schemeClr val="accent3">
                    <a:lumMod val="50000"/>
                  </a:schemeClr>
                </a:solidFill>
                <a:latin typeface="微軟正黑體" panose="020B0604030504040204" pitchFamily="34" charset="-120"/>
                <a:cs typeface="Arial" pitchFamily="34" charset="0"/>
              </a:endParaRPr>
            </a:p>
          </p:txBody>
        </p:sp>
      </p:grpSp>
      <p:grpSp>
        <p:nvGrpSpPr>
          <p:cNvPr id="173" name="Group 172">
            <a:extLst>
              <a:ext uri="{FF2B5EF4-FFF2-40B4-BE49-F238E27FC236}">
                <a16:creationId xmlns:a16="http://schemas.microsoft.com/office/drawing/2014/main" id="{F1A0AA57-91B8-4A42-92B9-10B85A2E59A6}"/>
              </a:ext>
            </a:extLst>
          </p:cNvPr>
          <p:cNvGrpSpPr/>
          <p:nvPr/>
        </p:nvGrpSpPr>
        <p:grpSpPr>
          <a:xfrm>
            <a:off x="8411655" y="3329075"/>
            <a:ext cx="2983091" cy="579192"/>
            <a:chOff x="869475" y="4706511"/>
            <a:chExt cx="3183338" cy="358073"/>
          </a:xfrm>
        </p:grpSpPr>
        <p:sp>
          <p:nvSpPr>
            <p:cNvPr id="174" name="TextBox 173">
              <a:extLst>
                <a:ext uri="{FF2B5EF4-FFF2-40B4-BE49-F238E27FC236}">
                  <a16:creationId xmlns:a16="http://schemas.microsoft.com/office/drawing/2014/main" id="{122359FC-EEF2-44C7-A987-FA5FD7F26CB9}"/>
                </a:ext>
              </a:extLst>
            </p:cNvPr>
            <p:cNvSpPr txBox="1"/>
            <p:nvPr/>
          </p:nvSpPr>
          <p:spPr>
            <a:xfrm>
              <a:off x="901768" y="4758117"/>
              <a:ext cx="3151045" cy="306467"/>
            </a:xfrm>
            <a:prstGeom prst="roundRect">
              <a:avLst/>
            </a:prstGeom>
            <a:solidFill>
              <a:schemeClr val="accent2"/>
            </a:solidFill>
            <a:ln>
              <a:noFill/>
            </a:ln>
          </p:spPr>
          <p:txBody>
            <a:bodyPr wrap="square" rtlCol="0">
              <a:spAutoFit/>
            </a:bodyPr>
            <a:lstStyle/>
            <a:p>
              <a:endParaRPr lang="ko-KR" altLang="en-US" sz="1200" b="1" dirty="0">
                <a:solidFill>
                  <a:schemeClr val="accent1"/>
                </a:solidFill>
                <a:latin typeface="微軟正黑體" panose="020B0604030504040204" pitchFamily="34" charset="-120"/>
                <a:cs typeface="Arial" pitchFamily="34" charset="0"/>
              </a:endParaRPr>
            </a:p>
          </p:txBody>
        </p:sp>
        <p:sp>
          <p:nvSpPr>
            <p:cNvPr id="175" name="TextBox 174">
              <a:extLst>
                <a:ext uri="{FF2B5EF4-FFF2-40B4-BE49-F238E27FC236}">
                  <a16:creationId xmlns:a16="http://schemas.microsoft.com/office/drawing/2014/main" id="{C38BC6C8-9B0F-484C-ABD6-6B3D5BE14F77}"/>
                </a:ext>
              </a:extLst>
            </p:cNvPr>
            <p:cNvSpPr txBox="1"/>
            <p:nvPr/>
          </p:nvSpPr>
          <p:spPr>
            <a:xfrm>
              <a:off x="869475" y="4706511"/>
              <a:ext cx="3151045" cy="315778"/>
            </a:xfrm>
            <a:prstGeom prst="roundRect">
              <a:avLst/>
            </a:prstGeom>
            <a:solidFill>
              <a:schemeClr val="bg1"/>
            </a:solidFill>
            <a:ln w="12700">
              <a:solidFill>
                <a:schemeClr val="accent2"/>
              </a:solidFill>
            </a:ln>
          </p:spPr>
          <p:txBody>
            <a:bodyPr wrap="square" rtlCol="0">
              <a:spAutoFit/>
            </a:bodyPr>
            <a:lstStyle/>
            <a:p>
              <a:r>
                <a:rPr lang="zh-TW" altLang="en-US" sz="1200" b="1" dirty="0">
                  <a:solidFill>
                    <a:schemeClr val="accent2"/>
                  </a:solidFill>
                  <a:latin typeface="微軟正黑體" panose="020B0604030504040204" pitchFamily="34" charset="-120"/>
                  <a:ea typeface="微軟正黑體" panose="020B0604030504040204" pitchFamily="34" charset="-120"/>
                  <a:cs typeface="Arial" pitchFamily="34" charset="0"/>
                </a:rPr>
                <a:t>‎</a:t>
              </a:r>
              <a:r>
                <a:rPr lang="en-US" altLang="zh-TW" sz="1200" b="1" dirty="0">
                  <a:solidFill>
                    <a:schemeClr val="accent2"/>
                  </a:solidFill>
                  <a:latin typeface="微軟正黑體" panose="020B0604030504040204" pitchFamily="34" charset="-120"/>
                  <a:ea typeface="微軟正黑體" panose="020B0604030504040204" pitchFamily="34" charset="-120"/>
                  <a:cs typeface="Arial" pitchFamily="34" charset="0"/>
                </a:rPr>
                <a:t>5. </a:t>
              </a:r>
              <a:r>
                <a:rPr lang="zh-TW" altLang="en-US" sz="1200" b="1" dirty="0">
                  <a:solidFill>
                    <a:schemeClr val="accent2"/>
                  </a:solidFill>
                  <a:latin typeface="微軟正黑體" panose="020B0604030504040204" pitchFamily="34" charset="-120"/>
                  <a:ea typeface="微軟正黑體" panose="020B0604030504040204" pitchFamily="34" charset="-120"/>
                  <a:cs typeface="Arial" pitchFamily="34" charset="0"/>
                </a:rPr>
                <a:t>更清潔、更環保的建築</a:t>
              </a:r>
              <a:endParaRPr lang="en-US" altLang="zh-TW" sz="1200" b="1" dirty="0">
                <a:solidFill>
                  <a:schemeClr val="accent2"/>
                </a:solidFill>
                <a:latin typeface="微軟正黑體" panose="020B0604030504040204" pitchFamily="34" charset="-120"/>
                <a:ea typeface="微軟正黑體" panose="020B0604030504040204" pitchFamily="34" charset="-120"/>
                <a:cs typeface="Arial" pitchFamily="34" charset="0"/>
              </a:endParaRPr>
            </a:p>
            <a:p>
              <a:r>
                <a:rPr lang="en-US" altLang="ko-KR" sz="1200" b="1" dirty="0">
                  <a:solidFill>
                    <a:schemeClr val="accent2"/>
                  </a:solidFill>
                  <a:latin typeface="微軟正黑體" panose="020B0604030504040204" pitchFamily="34" charset="-120"/>
                  <a:cs typeface="Arial" pitchFamily="34" charset="0"/>
                </a:rPr>
                <a:t>5. CLEANER, GREENER BUILDINGS</a:t>
              </a:r>
              <a:endParaRPr lang="ko-KR" altLang="en-US" sz="1200" b="1" dirty="0">
                <a:solidFill>
                  <a:schemeClr val="accent2"/>
                </a:solidFill>
                <a:latin typeface="微軟正黑體" panose="020B0604030504040204" pitchFamily="34" charset="-120"/>
                <a:cs typeface="Arial" pitchFamily="34" charset="0"/>
              </a:endParaRPr>
            </a:p>
          </p:txBody>
        </p:sp>
      </p:grpSp>
      <p:grpSp>
        <p:nvGrpSpPr>
          <p:cNvPr id="176" name="Group 175">
            <a:extLst>
              <a:ext uri="{FF2B5EF4-FFF2-40B4-BE49-F238E27FC236}">
                <a16:creationId xmlns:a16="http://schemas.microsoft.com/office/drawing/2014/main" id="{0DCAFC06-624E-4651-9F17-D13A0BF0FBCE}"/>
              </a:ext>
            </a:extLst>
          </p:cNvPr>
          <p:cNvGrpSpPr/>
          <p:nvPr/>
        </p:nvGrpSpPr>
        <p:grpSpPr>
          <a:xfrm>
            <a:off x="7974319" y="4587926"/>
            <a:ext cx="2983091" cy="597186"/>
            <a:chOff x="869475" y="1735111"/>
            <a:chExt cx="3183338" cy="358073"/>
          </a:xfrm>
        </p:grpSpPr>
        <p:sp>
          <p:nvSpPr>
            <p:cNvPr id="177" name="TextBox 176">
              <a:extLst>
                <a:ext uri="{FF2B5EF4-FFF2-40B4-BE49-F238E27FC236}">
                  <a16:creationId xmlns:a16="http://schemas.microsoft.com/office/drawing/2014/main" id="{EB31A7D1-CB65-4788-B8F3-BE7FF1F00D81}"/>
                </a:ext>
              </a:extLst>
            </p:cNvPr>
            <p:cNvSpPr txBox="1"/>
            <p:nvPr/>
          </p:nvSpPr>
          <p:spPr>
            <a:xfrm>
              <a:off x="901768" y="1786717"/>
              <a:ext cx="3151045" cy="306467"/>
            </a:xfrm>
            <a:prstGeom prst="roundRect">
              <a:avLst/>
            </a:prstGeom>
            <a:solidFill>
              <a:schemeClr val="accent1"/>
            </a:solidFill>
            <a:ln>
              <a:noFill/>
            </a:ln>
          </p:spPr>
          <p:txBody>
            <a:bodyPr wrap="square" rtlCol="0">
              <a:spAutoFit/>
            </a:bodyPr>
            <a:lstStyle/>
            <a:p>
              <a:endParaRPr lang="ko-KR" altLang="en-US" sz="1200" b="1" dirty="0">
                <a:solidFill>
                  <a:schemeClr val="accent1"/>
                </a:solidFill>
                <a:latin typeface="微軟正黑體" panose="020B0604030504040204" pitchFamily="34" charset="-120"/>
                <a:cs typeface="Arial" pitchFamily="34" charset="0"/>
              </a:endParaRPr>
            </a:p>
          </p:txBody>
        </p:sp>
        <p:sp>
          <p:nvSpPr>
            <p:cNvPr id="178" name="TextBox 177">
              <a:extLst>
                <a:ext uri="{FF2B5EF4-FFF2-40B4-BE49-F238E27FC236}">
                  <a16:creationId xmlns:a16="http://schemas.microsoft.com/office/drawing/2014/main" id="{029A37B2-7DA1-4F3D-BEFD-A7C832AA3F72}"/>
                </a:ext>
              </a:extLst>
            </p:cNvPr>
            <p:cNvSpPr txBox="1"/>
            <p:nvPr/>
          </p:nvSpPr>
          <p:spPr>
            <a:xfrm>
              <a:off x="869475" y="1735111"/>
              <a:ext cx="3151045" cy="306467"/>
            </a:xfrm>
            <a:prstGeom prst="roundRect">
              <a:avLst/>
            </a:prstGeom>
            <a:solidFill>
              <a:schemeClr val="bg1"/>
            </a:solidFill>
            <a:ln w="12700">
              <a:solidFill>
                <a:schemeClr val="accent1"/>
              </a:solidFill>
            </a:ln>
          </p:spPr>
          <p:txBody>
            <a:bodyPr wrap="square" rtlCol="0">
              <a:spAutoFit/>
            </a:bodyPr>
            <a:lstStyle/>
            <a:p>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a:t>
              </a:r>
              <a:r>
                <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rPr>
                <a:t>4. </a:t>
              </a:r>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氫碳捕集</a:t>
              </a:r>
              <a:endPar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endParaRPr>
            </a:p>
            <a:p>
              <a:r>
                <a:rPr lang="en-US" altLang="ko-KR" sz="1200" b="1" dirty="0">
                  <a:solidFill>
                    <a:schemeClr val="accent1"/>
                  </a:solidFill>
                  <a:latin typeface="微軟正黑體" panose="020B0604030504040204" pitchFamily="34" charset="-120"/>
                  <a:cs typeface="Arial" pitchFamily="34" charset="0"/>
                </a:rPr>
                <a:t>4. HYDROGEN CARBON CAPTURE</a:t>
              </a:r>
              <a:endParaRPr lang="ko-KR" altLang="en-US" sz="1200" b="1" dirty="0">
                <a:solidFill>
                  <a:schemeClr val="accent1"/>
                </a:solidFill>
                <a:latin typeface="微軟正黑體" panose="020B0604030504040204" pitchFamily="34" charset="-120"/>
                <a:cs typeface="Arial" pitchFamily="34" charset="0"/>
              </a:endParaRPr>
            </a:p>
          </p:txBody>
        </p:sp>
      </p:grpSp>
      <p:grpSp>
        <p:nvGrpSpPr>
          <p:cNvPr id="125" name="Graphic 44">
            <a:extLst>
              <a:ext uri="{FF2B5EF4-FFF2-40B4-BE49-F238E27FC236}">
                <a16:creationId xmlns:a16="http://schemas.microsoft.com/office/drawing/2014/main" id="{D56E251C-B1FA-4E3A-A704-A5607065FA59}"/>
              </a:ext>
            </a:extLst>
          </p:cNvPr>
          <p:cNvGrpSpPr/>
          <p:nvPr/>
        </p:nvGrpSpPr>
        <p:grpSpPr>
          <a:xfrm>
            <a:off x="3798263" y="1196100"/>
            <a:ext cx="964088" cy="1809243"/>
            <a:chOff x="2570741" y="896446"/>
            <a:chExt cx="1215775" cy="2281567"/>
          </a:xfrm>
          <a:solidFill>
            <a:schemeClr val="accent3"/>
          </a:solidFill>
        </p:grpSpPr>
        <p:sp>
          <p:nvSpPr>
            <p:cNvPr id="126" name="Freeform: Shape 125">
              <a:extLst>
                <a:ext uri="{FF2B5EF4-FFF2-40B4-BE49-F238E27FC236}">
                  <a16:creationId xmlns:a16="http://schemas.microsoft.com/office/drawing/2014/main" id="{96C458DA-0FEB-4E41-800F-4ACD43C2AFE4}"/>
                </a:ext>
              </a:extLst>
            </p:cNvPr>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dirty="0">
                <a:latin typeface="微軟正黑體" panose="020B0604030504040204" pitchFamily="34" charset="-120"/>
                <a:ea typeface="微軟正黑體" panose="020B0604030504040204" pitchFamily="34" charset="-120"/>
              </a:endParaRPr>
            </a:p>
          </p:txBody>
        </p:sp>
        <p:sp>
          <p:nvSpPr>
            <p:cNvPr id="127" name="Freeform: Shape 126">
              <a:extLst>
                <a:ext uri="{FF2B5EF4-FFF2-40B4-BE49-F238E27FC236}">
                  <a16:creationId xmlns:a16="http://schemas.microsoft.com/office/drawing/2014/main" id="{8BE4C211-5A48-43AF-8FEB-3E54B6A8566F}"/>
                </a:ext>
              </a:extLst>
            </p:cNvPr>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a:latin typeface="微軟正黑體" panose="020B0604030504040204" pitchFamily="34" charset="-120"/>
                <a:ea typeface="微軟正黑體" panose="020B0604030504040204" pitchFamily="34" charset="-120"/>
              </a:endParaRPr>
            </a:p>
          </p:txBody>
        </p:sp>
        <p:sp>
          <p:nvSpPr>
            <p:cNvPr id="128" name="Freeform: Shape 127">
              <a:extLst>
                <a:ext uri="{FF2B5EF4-FFF2-40B4-BE49-F238E27FC236}">
                  <a16:creationId xmlns:a16="http://schemas.microsoft.com/office/drawing/2014/main" id="{71B1A5A6-B368-474E-A793-80BF1D300FDA}"/>
                </a:ext>
              </a:extLst>
            </p:cNvPr>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a:latin typeface="微軟正黑體" panose="020B0604030504040204" pitchFamily="34" charset="-120"/>
                <a:ea typeface="微軟正黑體" panose="020B0604030504040204" pitchFamily="34" charset="-120"/>
              </a:endParaRPr>
            </a:p>
          </p:txBody>
        </p:sp>
      </p:grpSp>
      <p:sp>
        <p:nvSpPr>
          <p:cNvPr id="44" name="TextBox 43">
            <a:extLst>
              <a:ext uri="{FF2B5EF4-FFF2-40B4-BE49-F238E27FC236}">
                <a16:creationId xmlns:a16="http://schemas.microsoft.com/office/drawing/2014/main" id="{F36E76E1-4D34-4197-8B87-BE58C3F8081E}"/>
              </a:ext>
            </a:extLst>
          </p:cNvPr>
          <p:cNvSpPr txBox="1"/>
          <p:nvPr/>
        </p:nvSpPr>
        <p:spPr>
          <a:xfrm>
            <a:off x="4622091" y="5907151"/>
            <a:ext cx="2822963" cy="646331"/>
          </a:xfrm>
          <a:prstGeom prst="rect">
            <a:avLst/>
          </a:prstGeom>
          <a:noFill/>
        </p:spPr>
        <p:txBody>
          <a:bodyPr wrap="square" rtlCol="0">
            <a:spAutoFit/>
          </a:bodyPr>
          <a:lstStyle/>
          <a:p>
            <a:pPr algn="ct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9459-1‎‎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，‎‎太陽能供暖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生活用水供暖系統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第</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部分：使用室內測試方法的性能評級程式‎‎</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47" name="TextBox 46">
            <a:extLst>
              <a:ext uri="{FF2B5EF4-FFF2-40B4-BE49-F238E27FC236}">
                <a16:creationId xmlns:a16="http://schemas.microsoft.com/office/drawing/2014/main" id="{6575E733-78E0-481C-A3DF-B0BDFC7F9794}"/>
              </a:ext>
            </a:extLst>
          </p:cNvPr>
          <p:cNvSpPr txBox="1"/>
          <p:nvPr/>
        </p:nvSpPr>
        <p:spPr>
          <a:xfrm>
            <a:off x="8379644" y="3908485"/>
            <a:ext cx="2966597" cy="461665"/>
          </a:xfrm>
          <a:prstGeom prst="rect">
            <a:avLst/>
          </a:prstGeom>
          <a:noFill/>
        </p:spPr>
        <p:txBody>
          <a:bodyPr wrap="square" rtlCol="0">
            <a:spAutoFit/>
          </a:bodyPr>
          <a:lstStyle/>
          <a:p>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52000</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系列標準‎‎提供了一種全面的方法來評估能源性能</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50" name="TextBox 49">
            <a:extLst>
              <a:ext uri="{FF2B5EF4-FFF2-40B4-BE49-F238E27FC236}">
                <a16:creationId xmlns:a16="http://schemas.microsoft.com/office/drawing/2014/main" id="{54AD2D3A-2DF3-4D4A-958B-C1E6BBA82296}"/>
              </a:ext>
            </a:extLst>
          </p:cNvPr>
          <p:cNvSpPr txBox="1"/>
          <p:nvPr/>
        </p:nvSpPr>
        <p:spPr>
          <a:xfrm>
            <a:off x="7974319" y="5175588"/>
            <a:ext cx="2966597" cy="830997"/>
          </a:xfrm>
          <a:prstGeom prst="rect">
            <a:avLst/>
          </a:prstGeom>
          <a:noFill/>
        </p:spPr>
        <p:txBody>
          <a:bodyPr wrap="square" rtlCol="0">
            <a:spAutoFit/>
          </a:bodyPr>
          <a:lstStyle/>
          <a:p>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27914‎‎</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，‎‎二氧化碳捕獲，運輸和地質儲存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地質儲存‎‎，其中概述了對</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CO</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的安全可靠的地質儲存的要求和建議‎，減少對人類和環境的風險。‎</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53" name="TextBox 52">
            <a:extLst>
              <a:ext uri="{FF2B5EF4-FFF2-40B4-BE49-F238E27FC236}">
                <a16:creationId xmlns:a16="http://schemas.microsoft.com/office/drawing/2014/main" id="{70A5BB7A-EE67-4608-BADF-CBDF2C3F73BE}"/>
              </a:ext>
            </a:extLst>
          </p:cNvPr>
          <p:cNvSpPr txBox="1"/>
          <p:nvPr/>
        </p:nvSpPr>
        <p:spPr>
          <a:xfrm>
            <a:off x="841919" y="3941594"/>
            <a:ext cx="2983091" cy="646331"/>
          </a:xfrm>
          <a:prstGeom prst="rect">
            <a:avLst/>
          </a:prstGeom>
          <a:noFill/>
        </p:spPr>
        <p:txBody>
          <a:bodyPr wrap="square" rtlCol="0">
            <a:spAutoFit/>
          </a:bodyPr>
          <a:lstStyle/>
          <a:p>
            <a:pPr algn="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‎‎14064-1‎‎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，‎‎溫室氣體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第</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部分：例如，在組織層面量化和報告溫室氣體排放和清除的指導的規範‎‎</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56" name="TextBox 55">
            <a:extLst>
              <a:ext uri="{FF2B5EF4-FFF2-40B4-BE49-F238E27FC236}">
                <a16:creationId xmlns:a16="http://schemas.microsoft.com/office/drawing/2014/main" id="{87EA4EF4-2B1A-423D-ACB5-2F53DA71B6C5}"/>
              </a:ext>
            </a:extLst>
          </p:cNvPr>
          <p:cNvSpPr txBox="1"/>
          <p:nvPr/>
        </p:nvSpPr>
        <p:spPr>
          <a:xfrm>
            <a:off x="1294774" y="5175588"/>
            <a:ext cx="2983091" cy="461665"/>
          </a:xfrm>
          <a:prstGeom prst="rect">
            <a:avLst/>
          </a:prstGeom>
          <a:noFill/>
        </p:spPr>
        <p:txBody>
          <a:bodyPr wrap="square" rtlCol="0">
            <a:spAutoFit/>
          </a:bodyPr>
          <a:lstStyle/>
          <a:p>
            <a:pPr algn="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37161‎‎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，‎‎智慧社區基礎設施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運輸服務中節能的智慧運輸指南‎‎</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grpSp>
        <p:nvGrpSpPr>
          <p:cNvPr id="122" name="Group 121">
            <a:extLst>
              <a:ext uri="{FF2B5EF4-FFF2-40B4-BE49-F238E27FC236}">
                <a16:creationId xmlns:a16="http://schemas.microsoft.com/office/drawing/2014/main" id="{AE6E270B-86B1-4DB4-A2E1-DD0329EFCB6F}"/>
              </a:ext>
            </a:extLst>
          </p:cNvPr>
          <p:cNvGrpSpPr/>
          <p:nvPr/>
        </p:nvGrpSpPr>
        <p:grpSpPr>
          <a:xfrm>
            <a:off x="3586179" y="2970516"/>
            <a:ext cx="5094131" cy="2501626"/>
            <a:chOff x="4275300" y="2694643"/>
            <a:chExt cx="3708001" cy="1820926"/>
          </a:xfrm>
        </p:grpSpPr>
        <p:grpSp>
          <p:nvGrpSpPr>
            <p:cNvPr id="69" name="그룹 43">
              <a:extLst>
                <a:ext uri="{FF2B5EF4-FFF2-40B4-BE49-F238E27FC236}">
                  <a16:creationId xmlns:a16="http://schemas.microsoft.com/office/drawing/2014/main" id="{0F3D2045-B604-4295-AA72-4EA1E894E97B}"/>
                </a:ext>
              </a:extLst>
            </p:cNvPr>
            <p:cNvGrpSpPr/>
            <p:nvPr/>
          </p:nvGrpSpPr>
          <p:grpSpPr>
            <a:xfrm>
              <a:off x="4275300" y="2694643"/>
              <a:ext cx="940156" cy="1298632"/>
              <a:chOff x="4208243" y="2644948"/>
              <a:chExt cx="940156" cy="1298632"/>
            </a:xfrm>
          </p:grpSpPr>
          <p:sp>
            <p:nvSpPr>
              <p:cNvPr id="79" name="Rectangle 15">
                <a:extLst>
                  <a:ext uri="{FF2B5EF4-FFF2-40B4-BE49-F238E27FC236}">
                    <a16:creationId xmlns:a16="http://schemas.microsoft.com/office/drawing/2014/main" id="{5B9D4E1F-352F-4100-AC03-5D7D2E12FE85}"/>
                  </a:ext>
                </a:extLst>
              </p:cNvPr>
              <p:cNvSpPr/>
              <p:nvPr/>
            </p:nvSpPr>
            <p:spPr>
              <a:xfrm rot="10800000">
                <a:off x="4208243" y="2644948"/>
                <a:ext cx="940156"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微軟正黑體" panose="020B0604030504040204" pitchFamily="34" charset="-120"/>
                </a:endParaRPr>
              </a:p>
            </p:txBody>
          </p:sp>
          <p:sp>
            <p:nvSpPr>
              <p:cNvPr id="80" name="직사각형 39">
                <a:extLst>
                  <a:ext uri="{FF2B5EF4-FFF2-40B4-BE49-F238E27FC236}">
                    <a16:creationId xmlns:a16="http://schemas.microsoft.com/office/drawing/2014/main" id="{E76DBE0B-0389-4965-A05F-B56F5CBA50D9}"/>
                  </a:ext>
                </a:extLst>
              </p:cNvPr>
              <p:cNvSpPr/>
              <p:nvPr/>
            </p:nvSpPr>
            <p:spPr>
              <a:xfrm rot="8013803">
                <a:off x="4525257" y="3527303"/>
                <a:ext cx="665367" cy="1671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nvGrpSpPr>
            <p:cNvPr id="70" name="그룹 44">
              <a:extLst>
                <a:ext uri="{FF2B5EF4-FFF2-40B4-BE49-F238E27FC236}">
                  <a16:creationId xmlns:a16="http://schemas.microsoft.com/office/drawing/2014/main" id="{526F34BB-D7BC-4774-8276-D2DEBCF94A51}"/>
                </a:ext>
              </a:extLst>
            </p:cNvPr>
            <p:cNvGrpSpPr/>
            <p:nvPr/>
          </p:nvGrpSpPr>
          <p:grpSpPr>
            <a:xfrm>
              <a:off x="5018678" y="3489190"/>
              <a:ext cx="1023989" cy="1021535"/>
              <a:chOff x="4951621" y="3439495"/>
              <a:chExt cx="1023989" cy="1021535"/>
            </a:xfrm>
          </p:grpSpPr>
          <p:sp>
            <p:nvSpPr>
              <p:cNvPr id="77" name="Rectangle 15">
                <a:extLst>
                  <a:ext uri="{FF2B5EF4-FFF2-40B4-BE49-F238E27FC236}">
                    <a16:creationId xmlns:a16="http://schemas.microsoft.com/office/drawing/2014/main" id="{0BFAB3F6-2FB5-4E76-921D-536F3C3C067E}"/>
                  </a:ext>
                </a:extLst>
              </p:cNvPr>
              <p:cNvSpPr/>
              <p:nvPr/>
            </p:nvSpPr>
            <p:spPr>
              <a:xfrm rot="8033242">
                <a:off x="4935262" y="3455854"/>
                <a:ext cx="940158"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微軟正黑體" panose="020B0604030504040204" pitchFamily="34" charset="-120"/>
                </a:endParaRPr>
              </a:p>
            </p:txBody>
          </p:sp>
          <p:sp>
            <p:nvSpPr>
              <p:cNvPr id="78" name="직사각형 40">
                <a:extLst>
                  <a:ext uri="{FF2B5EF4-FFF2-40B4-BE49-F238E27FC236}">
                    <a16:creationId xmlns:a16="http://schemas.microsoft.com/office/drawing/2014/main" id="{ABA0423F-AF9A-4465-ADC5-4CD4FB09F25B}"/>
                  </a:ext>
                </a:extLst>
              </p:cNvPr>
              <p:cNvSpPr/>
              <p:nvPr/>
            </p:nvSpPr>
            <p:spPr>
              <a:xfrm rot="5400000">
                <a:off x="5559333" y="4044753"/>
                <a:ext cx="665367" cy="1671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nvGrpSpPr>
            <p:cNvPr id="71" name="그룹 45">
              <a:extLst>
                <a:ext uri="{FF2B5EF4-FFF2-40B4-BE49-F238E27FC236}">
                  <a16:creationId xmlns:a16="http://schemas.microsoft.com/office/drawing/2014/main" id="{B13E03A2-F94D-48C9-B4A7-A101FD237E63}"/>
                </a:ext>
              </a:extLst>
            </p:cNvPr>
            <p:cNvGrpSpPr/>
            <p:nvPr/>
          </p:nvGrpSpPr>
          <p:grpSpPr>
            <a:xfrm>
              <a:off x="6126103" y="3533533"/>
              <a:ext cx="1041907" cy="982036"/>
              <a:chOff x="6059046" y="3483838"/>
              <a:chExt cx="1041907" cy="982036"/>
            </a:xfrm>
          </p:grpSpPr>
          <p:sp>
            <p:nvSpPr>
              <p:cNvPr id="75" name="Rectangle 15">
                <a:extLst>
                  <a:ext uri="{FF2B5EF4-FFF2-40B4-BE49-F238E27FC236}">
                    <a16:creationId xmlns:a16="http://schemas.microsoft.com/office/drawing/2014/main" id="{2B62AB9C-3D94-43F3-AB16-6BB9C9AB9622}"/>
                  </a:ext>
                </a:extLst>
              </p:cNvPr>
              <p:cNvSpPr/>
              <p:nvPr/>
            </p:nvSpPr>
            <p:spPr>
              <a:xfrm rot="5400000">
                <a:off x="6042687" y="3542076"/>
                <a:ext cx="940157"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微軟正黑體" panose="020B0604030504040204" pitchFamily="34" charset="-120"/>
                </a:endParaRPr>
              </a:p>
            </p:txBody>
          </p:sp>
          <p:sp>
            <p:nvSpPr>
              <p:cNvPr id="76" name="직사각형 41">
                <a:extLst>
                  <a:ext uri="{FF2B5EF4-FFF2-40B4-BE49-F238E27FC236}">
                    <a16:creationId xmlns:a16="http://schemas.microsoft.com/office/drawing/2014/main" id="{6616771D-DAE5-4E0B-93F0-3D91810629C3}"/>
                  </a:ext>
                </a:extLst>
              </p:cNvPr>
              <p:cNvSpPr/>
              <p:nvPr/>
            </p:nvSpPr>
            <p:spPr>
              <a:xfrm rot="2700000">
                <a:off x="6684676" y="3732928"/>
                <a:ext cx="665367" cy="167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nvGrpSpPr>
            <p:cNvPr id="72" name="그룹 46">
              <a:extLst>
                <a:ext uri="{FF2B5EF4-FFF2-40B4-BE49-F238E27FC236}">
                  <a16:creationId xmlns:a16="http://schemas.microsoft.com/office/drawing/2014/main" id="{A2E0B72C-CE54-4863-B7B9-AD1A2D01A187}"/>
                </a:ext>
              </a:extLst>
            </p:cNvPr>
            <p:cNvGrpSpPr/>
            <p:nvPr/>
          </p:nvGrpSpPr>
          <p:grpSpPr>
            <a:xfrm>
              <a:off x="6957007" y="2714599"/>
              <a:ext cx="1026294" cy="1024172"/>
              <a:chOff x="6889950" y="2664904"/>
              <a:chExt cx="1026294" cy="1024172"/>
            </a:xfrm>
          </p:grpSpPr>
          <p:sp>
            <p:nvSpPr>
              <p:cNvPr id="73" name="Rectangle 15">
                <a:extLst>
                  <a:ext uri="{FF2B5EF4-FFF2-40B4-BE49-F238E27FC236}">
                    <a16:creationId xmlns:a16="http://schemas.microsoft.com/office/drawing/2014/main" id="{CE60E820-F961-460F-8B1E-10EA9FF70ADA}"/>
                  </a:ext>
                </a:extLst>
              </p:cNvPr>
              <p:cNvSpPr/>
              <p:nvPr/>
            </p:nvSpPr>
            <p:spPr>
              <a:xfrm rot="2633242">
                <a:off x="6889950" y="2781636"/>
                <a:ext cx="940157"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微軟正黑體" panose="020B0604030504040204" pitchFamily="34" charset="-120"/>
                </a:endParaRPr>
              </a:p>
            </p:txBody>
          </p:sp>
          <p:sp>
            <p:nvSpPr>
              <p:cNvPr id="74" name="직사각형 42">
                <a:extLst>
                  <a:ext uri="{FF2B5EF4-FFF2-40B4-BE49-F238E27FC236}">
                    <a16:creationId xmlns:a16="http://schemas.microsoft.com/office/drawing/2014/main" id="{4A6F7C8A-43A2-49F1-B9DE-5E21115AAF91}"/>
                  </a:ext>
                </a:extLst>
              </p:cNvPr>
              <p:cNvSpPr/>
              <p:nvPr/>
            </p:nvSpPr>
            <p:spPr>
              <a:xfrm>
                <a:off x="7250877" y="2664904"/>
                <a:ext cx="665367" cy="167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grpSp>
        <p:nvGrpSpPr>
          <p:cNvPr id="166" name="Group 165">
            <a:extLst>
              <a:ext uri="{FF2B5EF4-FFF2-40B4-BE49-F238E27FC236}">
                <a16:creationId xmlns:a16="http://schemas.microsoft.com/office/drawing/2014/main" id="{323921AC-1D11-46A0-B250-FFFC9BE1A711}"/>
              </a:ext>
            </a:extLst>
          </p:cNvPr>
          <p:cNvGrpSpPr/>
          <p:nvPr/>
        </p:nvGrpSpPr>
        <p:grpSpPr>
          <a:xfrm>
            <a:off x="7555416" y="2506409"/>
            <a:ext cx="955153" cy="499256"/>
            <a:chOff x="4683400" y="2367220"/>
            <a:chExt cx="1170432" cy="611782"/>
          </a:xfrm>
        </p:grpSpPr>
        <p:sp>
          <p:nvSpPr>
            <p:cNvPr id="123" name="Freeform: Shape 122">
              <a:extLst>
                <a:ext uri="{FF2B5EF4-FFF2-40B4-BE49-F238E27FC236}">
                  <a16:creationId xmlns:a16="http://schemas.microsoft.com/office/drawing/2014/main" id="{C2B1BB5A-FEB3-4FFF-BFC4-F78D001F2142}"/>
                </a:ext>
              </a:extLst>
            </p:cNvPr>
            <p:cNvSpPr/>
            <p:nvPr/>
          </p:nvSpPr>
          <p:spPr>
            <a:xfrm>
              <a:off x="4683400" y="2367220"/>
              <a:ext cx="737767" cy="611782"/>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dirty="0">
                <a:latin typeface="微軟正黑體" panose="020B0604030504040204" pitchFamily="34" charset="-120"/>
                <a:ea typeface="微軟正黑體" panose="020B0604030504040204" pitchFamily="34" charset="-120"/>
              </a:endParaRPr>
            </a:p>
          </p:txBody>
        </p:sp>
        <p:sp>
          <p:nvSpPr>
            <p:cNvPr id="124" name="Freeform: Shape 123">
              <a:extLst>
                <a:ext uri="{FF2B5EF4-FFF2-40B4-BE49-F238E27FC236}">
                  <a16:creationId xmlns:a16="http://schemas.microsoft.com/office/drawing/2014/main" id="{7AB81B0A-D10B-49CD-AD6C-3DE0DCAE585A}"/>
                </a:ext>
              </a:extLst>
            </p:cNvPr>
            <p:cNvSpPr/>
            <p:nvPr/>
          </p:nvSpPr>
          <p:spPr>
            <a:xfrm>
              <a:off x="5342380" y="2546402"/>
              <a:ext cx="511452" cy="424114"/>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dirty="0">
                <a:latin typeface="微軟正黑體" panose="020B0604030504040204" pitchFamily="34" charset="-120"/>
                <a:ea typeface="微軟正黑體" panose="020B0604030504040204" pitchFamily="34" charset="-120"/>
              </a:endParaRPr>
            </a:p>
          </p:txBody>
        </p:sp>
      </p:grpSp>
      <p:sp>
        <p:nvSpPr>
          <p:cNvPr id="157" name="Freeform: Shape 156">
            <a:extLst>
              <a:ext uri="{FF2B5EF4-FFF2-40B4-BE49-F238E27FC236}">
                <a16:creationId xmlns:a16="http://schemas.microsoft.com/office/drawing/2014/main" id="{A5529F32-6781-4E38-84FD-2BA40803788A}"/>
              </a:ext>
            </a:extLst>
          </p:cNvPr>
          <p:cNvSpPr/>
          <p:nvPr/>
        </p:nvSpPr>
        <p:spPr>
          <a:xfrm>
            <a:off x="5438450" y="1569020"/>
            <a:ext cx="2111846" cy="1415976"/>
          </a:xfrm>
          <a:custGeom>
            <a:avLst/>
            <a:gdLst>
              <a:gd name="connsiteX0" fmla="*/ 2371138 w 3717887"/>
              <a:gd name="connsiteY0" fmla="*/ 4 h 2492813"/>
              <a:gd name="connsiteX1" fmla="*/ 2491433 w 3717887"/>
              <a:gd name="connsiteY1" fmla="*/ 67 h 2492813"/>
              <a:gd name="connsiteX2" fmla="*/ 2521855 w 3717887"/>
              <a:gd name="connsiteY2" fmla="*/ 18891 h 2492813"/>
              <a:gd name="connsiteX3" fmla="*/ 2600383 w 3717887"/>
              <a:gd name="connsiteY3" fmla="*/ 129933 h 2492813"/>
              <a:gd name="connsiteX4" fmla="*/ 2615974 w 3717887"/>
              <a:gd name="connsiteY4" fmla="*/ 199461 h 2492813"/>
              <a:gd name="connsiteX5" fmla="*/ 2615087 w 3717887"/>
              <a:gd name="connsiteY5" fmla="*/ 1481954 h 2492813"/>
              <a:gd name="connsiteX6" fmla="*/ 2614833 w 3717887"/>
              <a:gd name="connsiteY6" fmla="*/ 1523088 h 2492813"/>
              <a:gd name="connsiteX7" fmla="*/ 2643481 w 3717887"/>
              <a:gd name="connsiteY7" fmla="*/ 1550848 h 2492813"/>
              <a:gd name="connsiteX8" fmla="*/ 2682017 w 3717887"/>
              <a:gd name="connsiteY8" fmla="*/ 1589002 h 2492813"/>
              <a:gd name="connsiteX9" fmla="*/ 2689179 w 3717887"/>
              <a:gd name="connsiteY9" fmla="*/ 1631214 h 2492813"/>
              <a:gd name="connsiteX10" fmla="*/ 2696784 w 3717887"/>
              <a:gd name="connsiteY10" fmla="*/ 1596228 h 2492813"/>
              <a:gd name="connsiteX11" fmla="*/ 2697354 w 3717887"/>
              <a:gd name="connsiteY11" fmla="*/ 823563 h 2492813"/>
              <a:gd name="connsiteX12" fmla="*/ 2724163 w 3717887"/>
              <a:gd name="connsiteY12" fmla="*/ 731789 h 2492813"/>
              <a:gd name="connsiteX13" fmla="*/ 2727967 w 3717887"/>
              <a:gd name="connsiteY13" fmla="*/ 713599 h 2492813"/>
              <a:gd name="connsiteX14" fmla="*/ 2774994 w 3717887"/>
              <a:gd name="connsiteY14" fmla="*/ 671768 h 2492813"/>
              <a:gd name="connsiteX15" fmla="*/ 2923810 w 3717887"/>
              <a:gd name="connsiteY15" fmla="*/ 671451 h 2492813"/>
              <a:gd name="connsiteX16" fmla="*/ 2947895 w 3717887"/>
              <a:gd name="connsiteY16" fmla="*/ 694775 h 2492813"/>
              <a:gd name="connsiteX17" fmla="*/ 2950746 w 3717887"/>
              <a:gd name="connsiteY17" fmla="*/ 757521 h 2492813"/>
              <a:gd name="connsiteX18" fmla="*/ 2974515 w 3717887"/>
              <a:gd name="connsiteY18" fmla="*/ 823309 h 2492813"/>
              <a:gd name="connsiteX19" fmla="*/ 3036373 w 3717887"/>
              <a:gd name="connsiteY19" fmla="*/ 825021 h 2492813"/>
              <a:gd name="connsiteX20" fmla="*/ 3046704 w 3717887"/>
              <a:gd name="connsiteY20" fmla="*/ 797007 h 2492813"/>
              <a:gd name="connsiteX21" fmla="*/ 3046451 w 3717887"/>
              <a:gd name="connsiteY21" fmla="*/ 429657 h 2492813"/>
              <a:gd name="connsiteX22" fmla="*/ 3069521 w 3717887"/>
              <a:gd name="connsiteY22" fmla="*/ 353157 h 2492813"/>
              <a:gd name="connsiteX23" fmla="*/ 3124344 w 3717887"/>
              <a:gd name="connsiteY23" fmla="*/ 216700 h 2492813"/>
              <a:gd name="connsiteX24" fmla="*/ 3145958 w 3717887"/>
              <a:gd name="connsiteY24" fmla="*/ 194136 h 2492813"/>
              <a:gd name="connsiteX25" fmla="*/ 3392885 w 3717887"/>
              <a:gd name="connsiteY25" fmla="*/ 194327 h 2492813"/>
              <a:gd name="connsiteX26" fmla="*/ 3414055 w 3717887"/>
              <a:gd name="connsiteY26" fmla="*/ 213785 h 2492813"/>
              <a:gd name="connsiteX27" fmla="*/ 3442829 w 3717887"/>
              <a:gd name="connsiteY27" fmla="*/ 339086 h 2492813"/>
              <a:gd name="connsiteX28" fmla="*/ 3470716 w 3717887"/>
              <a:gd name="connsiteY28" fmla="*/ 486762 h 2492813"/>
              <a:gd name="connsiteX29" fmla="*/ 3469385 w 3717887"/>
              <a:gd name="connsiteY29" fmla="*/ 1278441 h 2492813"/>
              <a:gd name="connsiteX30" fmla="*/ 3469385 w 3717887"/>
              <a:gd name="connsiteY30" fmla="*/ 1313617 h 2492813"/>
              <a:gd name="connsiteX31" fmla="*/ 3485611 w 3717887"/>
              <a:gd name="connsiteY31" fmla="*/ 1281736 h 2492813"/>
              <a:gd name="connsiteX32" fmla="*/ 3530547 w 3717887"/>
              <a:gd name="connsiteY32" fmla="*/ 1175576 h 2492813"/>
              <a:gd name="connsiteX33" fmla="*/ 3538596 w 3717887"/>
              <a:gd name="connsiteY33" fmla="*/ 1145787 h 2492813"/>
              <a:gd name="connsiteX34" fmla="*/ 3545188 w 3717887"/>
              <a:gd name="connsiteY34" fmla="*/ 1232808 h 2492813"/>
              <a:gd name="connsiteX35" fmla="*/ 3566610 w 3717887"/>
              <a:gd name="connsiteY35" fmla="*/ 1254737 h 2492813"/>
              <a:gd name="connsiteX36" fmla="*/ 3639370 w 3717887"/>
              <a:gd name="connsiteY36" fmla="*/ 1253913 h 2492813"/>
              <a:gd name="connsiteX37" fmla="*/ 3673722 w 3717887"/>
              <a:gd name="connsiteY37" fmla="*/ 1289595 h 2492813"/>
              <a:gd name="connsiteX38" fmla="*/ 3673849 w 3717887"/>
              <a:gd name="connsiteY38" fmla="*/ 1314884 h 2492813"/>
              <a:gd name="connsiteX39" fmla="*/ 3687793 w 3717887"/>
              <a:gd name="connsiteY39" fmla="*/ 1330919 h 2492813"/>
              <a:gd name="connsiteX40" fmla="*/ 3717264 w 3717887"/>
              <a:gd name="connsiteY40" fmla="*/ 1367616 h 2492813"/>
              <a:gd name="connsiteX41" fmla="*/ 3717074 w 3717887"/>
              <a:gd name="connsiteY41" fmla="*/ 2095978 h 2492813"/>
              <a:gd name="connsiteX42" fmla="*/ 3717621 w 3717887"/>
              <a:gd name="connsiteY42" fmla="*/ 2392066 h 2492813"/>
              <a:gd name="connsiteX43" fmla="*/ 3715169 w 3717887"/>
              <a:gd name="connsiteY43" fmla="*/ 2492813 h 2492813"/>
              <a:gd name="connsiteX44" fmla="*/ 0 w 3717887"/>
              <a:gd name="connsiteY44" fmla="*/ 2492813 h 2492813"/>
              <a:gd name="connsiteX45" fmla="*/ 4657 w 3717887"/>
              <a:gd name="connsiteY45" fmla="*/ 2474610 h 2492813"/>
              <a:gd name="connsiteX46" fmla="*/ 4150 w 3717887"/>
              <a:gd name="connsiteY46" fmla="*/ 1990134 h 2492813"/>
              <a:gd name="connsiteX47" fmla="*/ 21771 w 3717887"/>
              <a:gd name="connsiteY47" fmla="*/ 1944690 h 2492813"/>
              <a:gd name="connsiteX48" fmla="*/ 26207 w 3717887"/>
              <a:gd name="connsiteY48" fmla="*/ 1921304 h 2492813"/>
              <a:gd name="connsiteX49" fmla="*/ 49974 w 3717887"/>
              <a:gd name="connsiteY49" fmla="*/ 1799867 h 2492813"/>
              <a:gd name="connsiteX50" fmla="*/ 54284 w 3717887"/>
              <a:gd name="connsiteY50" fmla="*/ 1759495 h 2492813"/>
              <a:gd name="connsiteX51" fmla="*/ 54348 w 3717887"/>
              <a:gd name="connsiteY51" fmla="*/ 1053315 h 2492813"/>
              <a:gd name="connsiteX52" fmla="*/ 94721 w 3717887"/>
              <a:gd name="connsiteY52" fmla="*/ 1012245 h 2492813"/>
              <a:gd name="connsiteX53" fmla="*/ 134016 w 3717887"/>
              <a:gd name="connsiteY53" fmla="*/ 972252 h 2492813"/>
              <a:gd name="connsiteX54" fmla="*/ 133953 w 3717887"/>
              <a:gd name="connsiteY54" fmla="*/ 965914 h 2492813"/>
              <a:gd name="connsiteX55" fmla="*/ 196318 w 3717887"/>
              <a:gd name="connsiteY55" fmla="*/ 900443 h 2492813"/>
              <a:gd name="connsiteX56" fmla="*/ 217107 w 3717887"/>
              <a:gd name="connsiteY56" fmla="*/ 874648 h 2492813"/>
              <a:gd name="connsiteX57" fmla="*/ 217107 w 3717887"/>
              <a:gd name="connsiteY57" fmla="*/ 637163 h 2492813"/>
              <a:gd name="connsiteX58" fmla="*/ 221670 w 3717887"/>
              <a:gd name="connsiteY58" fmla="*/ 604902 h 2492813"/>
              <a:gd name="connsiteX59" fmla="*/ 232572 w 3717887"/>
              <a:gd name="connsiteY59" fmla="*/ 634500 h 2492813"/>
              <a:gd name="connsiteX60" fmla="*/ 232445 w 3717887"/>
              <a:gd name="connsiteY60" fmla="*/ 865647 h 2492813"/>
              <a:gd name="connsiteX61" fmla="*/ 263311 w 3717887"/>
              <a:gd name="connsiteY61" fmla="*/ 898858 h 2492813"/>
              <a:gd name="connsiteX62" fmla="*/ 325360 w 3717887"/>
              <a:gd name="connsiteY62" fmla="*/ 962239 h 2492813"/>
              <a:gd name="connsiteX63" fmla="*/ 325360 w 3717887"/>
              <a:gd name="connsiteY63" fmla="*/ 993928 h 2492813"/>
              <a:gd name="connsiteX64" fmla="*/ 341902 w 3717887"/>
              <a:gd name="connsiteY64" fmla="*/ 1011612 h 2492813"/>
              <a:gd name="connsiteX65" fmla="*/ 412507 w 3717887"/>
              <a:gd name="connsiteY65" fmla="*/ 1094069 h 2492813"/>
              <a:gd name="connsiteX66" fmla="*/ 413331 w 3717887"/>
              <a:gd name="connsiteY66" fmla="*/ 1366412 h 2492813"/>
              <a:gd name="connsiteX67" fmla="*/ 413331 w 3717887"/>
              <a:gd name="connsiteY67" fmla="*/ 1390243 h 2492813"/>
              <a:gd name="connsiteX68" fmla="*/ 517338 w 3717887"/>
              <a:gd name="connsiteY68" fmla="*/ 1383272 h 2492813"/>
              <a:gd name="connsiteX69" fmla="*/ 543514 w 3717887"/>
              <a:gd name="connsiteY69" fmla="*/ 1434292 h 2492813"/>
              <a:gd name="connsiteX70" fmla="*/ 586549 w 3717887"/>
              <a:gd name="connsiteY70" fmla="*/ 1476250 h 2492813"/>
              <a:gd name="connsiteX71" fmla="*/ 606070 w 3717887"/>
              <a:gd name="connsiteY71" fmla="*/ 1502932 h 2492813"/>
              <a:gd name="connsiteX72" fmla="*/ 605436 w 3717887"/>
              <a:gd name="connsiteY72" fmla="*/ 1882895 h 2492813"/>
              <a:gd name="connsiteX73" fmla="*/ 606450 w 3717887"/>
              <a:gd name="connsiteY73" fmla="*/ 1949825 h 2492813"/>
              <a:gd name="connsiteX74" fmla="*/ 624387 w 3717887"/>
              <a:gd name="connsiteY74" fmla="*/ 1882451 h 2492813"/>
              <a:gd name="connsiteX75" fmla="*/ 638140 w 3717887"/>
              <a:gd name="connsiteY75" fmla="*/ 1918135 h 2492813"/>
              <a:gd name="connsiteX76" fmla="*/ 643717 w 3717887"/>
              <a:gd name="connsiteY76" fmla="*/ 1947480 h 2492813"/>
              <a:gd name="connsiteX77" fmla="*/ 692963 w 3717887"/>
              <a:gd name="connsiteY77" fmla="*/ 1948684 h 2492813"/>
              <a:gd name="connsiteX78" fmla="*/ 738788 w 3717887"/>
              <a:gd name="connsiteY78" fmla="*/ 1910275 h 2492813"/>
              <a:gd name="connsiteX79" fmla="*/ 740942 w 3717887"/>
              <a:gd name="connsiteY79" fmla="*/ 1649087 h 2492813"/>
              <a:gd name="connsiteX80" fmla="*/ 750068 w 3717887"/>
              <a:gd name="connsiteY80" fmla="*/ 1628995 h 2492813"/>
              <a:gd name="connsiteX81" fmla="*/ 760020 w 3717887"/>
              <a:gd name="connsiteY81" fmla="*/ 1650354 h 2492813"/>
              <a:gd name="connsiteX82" fmla="*/ 759639 w 3717887"/>
              <a:gd name="connsiteY82" fmla="*/ 1773755 h 2492813"/>
              <a:gd name="connsiteX83" fmla="*/ 767308 w 3717887"/>
              <a:gd name="connsiteY83" fmla="*/ 1932395 h 2492813"/>
              <a:gd name="connsiteX84" fmla="*/ 800710 w 3717887"/>
              <a:gd name="connsiteY84" fmla="*/ 1944690 h 2492813"/>
              <a:gd name="connsiteX85" fmla="*/ 821118 w 3717887"/>
              <a:gd name="connsiteY85" fmla="*/ 1932142 h 2492813"/>
              <a:gd name="connsiteX86" fmla="*/ 821435 w 3717887"/>
              <a:gd name="connsiteY86" fmla="*/ 1906790 h 2492813"/>
              <a:gd name="connsiteX87" fmla="*/ 821054 w 3717887"/>
              <a:gd name="connsiteY87" fmla="*/ 1191103 h 2492813"/>
              <a:gd name="connsiteX88" fmla="*/ 847040 w 3717887"/>
              <a:gd name="connsiteY88" fmla="*/ 1092103 h 2492813"/>
              <a:gd name="connsiteX89" fmla="*/ 916948 w 3717887"/>
              <a:gd name="connsiteY89" fmla="*/ 968259 h 2492813"/>
              <a:gd name="connsiteX90" fmla="*/ 962138 w 3717887"/>
              <a:gd name="connsiteY90" fmla="*/ 942908 h 2492813"/>
              <a:gd name="connsiteX91" fmla="*/ 1123567 w 3717887"/>
              <a:gd name="connsiteY91" fmla="*/ 943731 h 2492813"/>
              <a:gd name="connsiteX92" fmla="*/ 1153926 w 3717887"/>
              <a:gd name="connsiteY92" fmla="*/ 974091 h 2492813"/>
              <a:gd name="connsiteX93" fmla="*/ 1152722 w 3717887"/>
              <a:gd name="connsiteY93" fmla="*/ 1464905 h 2492813"/>
              <a:gd name="connsiteX94" fmla="*/ 1189672 w 3717887"/>
              <a:gd name="connsiteY94" fmla="*/ 1501157 h 2492813"/>
              <a:gd name="connsiteX95" fmla="*/ 1248488 w 3717887"/>
              <a:gd name="connsiteY95" fmla="*/ 1546538 h 2492813"/>
              <a:gd name="connsiteX96" fmla="*/ 1272953 w 3717887"/>
              <a:gd name="connsiteY96" fmla="*/ 1562954 h 2492813"/>
              <a:gd name="connsiteX97" fmla="*/ 1343495 w 3717887"/>
              <a:gd name="connsiteY97" fmla="*/ 1609474 h 2492813"/>
              <a:gd name="connsiteX98" fmla="*/ 1381080 w 3717887"/>
              <a:gd name="connsiteY98" fmla="*/ 1725143 h 2492813"/>
              <a:gd name="connsiteX99" fmla="*/ 1386848 w 3717887"/>
              <a:gd name="connsiteY99" fmla="*/ 1734713 h 2492813"/>
              <a:gd name="connsiteX100" fmla="*/ 1411565 w 3717887"/>
              <a:gd name="connsiteY100" fmla="*/ 1776861 h 2492813"/>
              <a:gd name="connsiteX101" fmla="*/ 1414354 w 3717887"/>
              <a:gd name="connsiteY101" fmla="*/ 1893099 h 2492813"/>
              <a:gd name="connsiteX102" fmla="*/ 1421516 w 3717887"/>
              <a:gd name="connsiteY102" fmla="*/ 1851712 h 2492813"/>
              <a:gd name="connsiteX103" fmla="*/ 1445220 w 3717887"/>
              <a:gd name="connsiteY103" fmla="*/ 1821163 h 2492813"/>
              <a:gd name="connsiteX104" fmla="*/ 1458023 w 3717887"/>
              <a:gd name="connsiteY104" fmla="*/ 1798156 h 2492813"/>
              <a:gd name="connsiteX105" fmla="*/ 1458213 w 3717887"/>
              <a:gd name="connsiteY105" fmla="*/ 1658847 h 2492813"/>
              <a:gd name="connsiteX106" fmla="*/ 1457770 w 3717887"/>
              <a:gd name="connsiteY106" fmla="*/ 715183 h 2492813"/>
              <a:gd name="connsiteX107" fmla="*/ 1489079 w 3717887"/>
              <a:gd name="connsiteY107" fmla="*/ 680325 h 2492813"/>
              <a:gd name="connsiteX108" fmla="*/ 1503593 w 3717887"/>
              <a:gd name="connsiteY108" fmla="*/ 656430 h 2492813"/>
              <a:gd name="connsiteX109" fmla="*/ 1540417 w 3717887"/>
              <a:gd name="connsiteY109" fmla="*/ 621761 h 2492813"/>
              <a:gd name="connsiteX110" fmla="*/ 1578318 w 3717887"/>
              <a:gd name="connsiteY110" fmla="*/ 621888 h 2492813"/>
              <a:gd name="connsiteX111" fmla="*/ 1624142 w 3717887"/>
              <a:gd name="connsiteY111" fmla="*/ 658966 h 2492813"/>
              <a:gd name="connsiteX112" fmla="*/ 1635487 w 3717887"/>
              <a:gd name="connsiteY112" fmla="*/ 680388 h 2492813"/>
              <a:gd name="connsiteX113" fmla="*/ 1666860 w 3717887"/>
              <a:gd name="connsiteY113" fmla="*/ 759359 h 2492813"/>
              <a:gd name="connsiteX114" fmla="*/ 1669839 w 3717887"/>
              <a:gd name="connsiteY114" fmla="*/ 1085386 h 2492813"/>
              <a:gd name="connsiteX115" fmla="*/ 1675859 w 3717887"/>
              <a:gd name="connsiteY115" fmla="*/ 1108709 h 2492813"/>
              <a:gd name="connsiteX116" fmla="*/ 1685937 w 3717887"/>
              <a:gd name="connsiteY116" fmla="*/ 1085892 h 2492813"/>
              <a:gd name="connsiteX117" fmla="*/ 1686951 w 3717887"/>
              <a:gd name="connsiteY117" fmla="*/ 1003562 h 2492813"/>
              <a:gd name="connsiteX118" fmla="*/ 1696965 w 3717887"/>
              <a:gd name="connsiteY118" fmla="*/ 989999 h 2492813"/>
              <a:gd name="connsiteX119" fmla="*/ 1703937 w 3717887"/>
              <a:gd name="connsiteY119" fmla="*/ 1004512 h 2492813"/>
              <a:gd name="connsiteX120" fmla="*/ 1704318 w 3717887"/>
              <a:gd name="connsiteY120" fmla="*/ 1086843 h 2492813"/>
              <a:gd name="connsiteX121" fmla="*/ 1715599 w 3717887"/>
              <a:gd name="connsiteY121" fmla="*/ 1107759 h 2492813"/>
              <a:gd name="connsiteX122" fmla="*/ 1740697 w 3717887"/>
              <a:gd name="connsiteY122" fmla="*/ 1140019 h 2492813"/>
              <a:gd name="connsiteX123" fmla="*/ 1769345 w 3717887"/>
              <a:gd name="connsiteY123" fmla="*/ 1171519 h 2492813"/>
              <a:gd name="connsiteX124" fmla="*/ 1786584 w 3717887"/>
              <a:gd name="connsiteY124" fmla="*/ 1180518 h 2492813"/>
              <a:gd name="connsiteX125" fmla="*/ 1801162 w 3717887"/>
              <a:gd name="connsiteY125" fmla="*/ 1203589 h 2492813"/>
              <a:gd name="connsiteX126" fmla="*/ 1866697 w 3717887"/>
              <a:gd name="connsiteY126" fmla="*/ 1200483 h 2492813"/>
              <a:gd name="connsiteX127" fmla="*/ 1871260 w 3717887"/>
              <a:gd name="connsiteY127" fmla="*/ 1174180 h 2492813"/>
              <a:gd name="connsiteX128" fmla="*/ 1871070 w 3717887"/>
              <a:gd name="connsiteY128" fmla="*/ 911344 h 2492813"/>
              <a:gd name="connsiteX129" fmla="*/ 1899465 w 3717887"/>
              <a:gd name="connsiteY129" fmla="*/ 879781 h 2492813"/>
              <a:gd name="connsiteX130" fmla="*/ 1915435 w 3717887"/>
              <a:gd name="connsiteY130" fmla="*/ 859753 h 2492813"/>
              <a:gd name="connsiteX131" fmla="*/ 1954604 w 3717887"/>
              <a:gd name="connsiteY131" fmla="*/ 824387 h 2492813"/>
              <a:gd name="connsiteX132" fmla="*/ 2074900 w 3717887"/>
              <a:gd name="connsiteY132" fmla="*/ 824514 h 2492813"/>
              <a:gd name="connsiteX133" fmla="*/ 2102153 w 3717887"/>
              <a:gd name="connsiteY133" fmla="*/ 851640 h 2492813"/>
              <a:gd name="connsiteX134" fmla="*/ 2130864 w 3717887"/>
              <a:gd name="connsiteY134" fmla="*/ 879464 h 2492813"/>
              <a:gd name="connsiteX135" fmla="*/ 2201216 w 3717887"/>
              <a:gd name="connsiteY135" fmla="*/ 915844 h 2492813"/>
              <a:gd name="connsiteX136" fmla="*/ 2205780 w 3717887"/>
              <a:gd name="connsiteY136" fmla="*/ 1093624 h 2492813"/>
              <a:gd name="connsiteX137" fmla="*/ 2204005 w 3717887"/>
              <a:gd name="connsiteY137" fmla="*/ 1207582 h 2492813"/>
              <a:gd name="connsiteX138" fmla="*/ 2229293 w 3717887"/>
              <a:gd name="connsiteY138" fmla="*/ 1232110 h 2492813"/>
              <a:gd name="connsiteX139" fmla="*/ 2256040 w 3717887"/>
              <a:gd name="connsiteY139" fmla="*/ 1232934 h 2492813"/>
              <a:gd name="connsiteX140" fmla="*/ 2279173 w 3717887"/>
              <a:gd name="connsiteY140" fmla="*/ 1200167 h 2492813"/>
              <a:gd name="connsiteX141" fmla="*/ 2278666 w 3717887"/>
              <a:gd name="connsiteY141" fmla="*/ 126637 h 2492813"/>
              <a:gd name="connsiteX142" fmla="*/ 2326011 w 3717887"/>
              <a:gd name="connsiteY142" fmla="*/ 76884 h 2492813"/>
              <a:gd name="connsiteX143" fmla="*/ 2350856 w 3717887"/>
              <a:gd name="connsiteY143" fmla="*/ 51975 h 2492813"/>
              <a:gd name="connsiteX144" fmla="*/ 2350539 w 3717887"/>
              <a:gd name="connsiteY144" fmla="*/ 20349 h 2492813"/>
              <a:gd name="connsiteX145" fmla="*/ 2371138 w 3717887"/>
              <a:gd name="connsiteY145" fmla="*/ 4 h 249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717887" h="2492813">
                <a:moveTo>
                  <a:pt x="2371138" y="4"/>
                </a:moveTo>
                <a:cubicBezTo>
                  <a:pt x="2411258" y="575"/>
                  <a:pt x="2451313" y="701"/>
                  <a:pt x="2491433" y="67"/>
                </a:cubicBezTo>
                <a:cubicBezTo>
                  <a:pt x="2506390" y="-186"/>
                  <a:pt x="2514376" y="8243"/>
                  <a:pt x="2521855" y="18891"/>
                </a:cubicBezTo>
                <a:cubicBezTo>
                  <a:pt x="2547968" y="55968"/>
                  <a:pt x="2573953" y="93109"/>
                  <a:pt x="2600383" y="129933"/>
                </a:cubicBezTo>
                <a:cubicBezTo>
                  <a:pt x="2615531" y="151039"/>
                  <a:pt x="2615974" y="174933"/>
                  <a:pt x="2615974" y="199461"/>
                </a:cubicBezTo>
                <a:cubicBezTo>
                  <a:pt x="2615593" y="626959"/>
                  <a:pt x="2615340" y="1054456"/>
                  <a:pt x="2615087" y="1481954"/>
                </a:cubicBezTo>
                <a:cubicBezTo>
                  <a:pt x="2615087" y="1495643"/>
                  <a:pt x="2616291" y="1509524"/>
                  <a:pt x="2614833" y="1523088"/>
                </a:cubicBezTo>
                <a:cubicBezTo>
                  <a:pt x="2612424" y="1545651"/>
                  <a:pt x="2621805" y="1554650"/>
                  <a:pt x="2643481" y="1550848"/>
                </a:cubicBezTo>
                <a:cubicBezTo>
                  <a:pt x="2674791" y="1545334"/>
                  <a:pt x="2684045" y="1559467"/>
                  <a:pt x="2682017" y="1589002"/>
                </a:cubicBezTo>
                <a:cubicBezTo>
                  <a:pt x="2681129" y="1602502"/>
                  <a:pt x="2680558" y="1631277"/>
                  <a:pt x="2689179" y="1631214"/>
                </a:cubicBezTo>
                <a:cubicBezTo>
                  <a:pt x="2702741" y="1629692"/>
                  <a:pt x="2696784" y="1607637"/>
                  <a:pt x="2696784" y="1596228"/>
                </a:cubicBezTo>
                <a:cubicBezTo>
                  <a:pt x="2697227" y="1338652"/>
                  <a:pt x="2697164" y="1081139"/>
                  <a:pt x="2697354" y="823563"/>
                </a:cubicBezTo>
                <a:cubicBezTo>
                  <a:pt x="2697988" y="755113"/>
                  <a:pt x="2708445" y="760500"/>
                  <a:pt x="2724163" y="731789"/>
                </a:cubicBezTo>
                <a:cubicBezTo>
                  <a:pt x="2727016" y="726592"/>
                  <a:pt x="2727459" y="719746"/>
                  <a:pt x="2727967" y="713599"/>
                </a:cubicBezTo>
                <a:cubicBezTo>
                  <a:pt x="2731579" y="671705"/>
                  <a:pt x="2731452" y="671768"/>
                  <a:pt x="2774994" y="671768"/>
                </a:cubicBezTo>
                <a:cubicBezTo>
                  <a:pt x="2824622" y="671831"/>
                  <a:pt x="2874248" y="672402"/>
                  <a:pt x="2923810" y="671451"/>
                </a:cubicBezTo>
                <a:cubicBezTo>
                  <a:pt x="2941493" y="671134"/>
                  <a:pt x="2948909" y="676775"/>
                  <a:pt x="2947895" y="694775"/>
                </a:cubicBezTo>
                <a:cubicBezTo>
                  <a:pt x="2946880" y="711570"/>
                  <a:pt x="2951191" y="740978"/>
                  <a:pt x="2950746" y="757521"/>
                </a:cubicBezTo>
                <a:cubicBezTo>
                  <a:pt x="2949606" y="797513"/>
                  <a:pt x="2949289" y="825084"/>
                  <a:pt x="2974515" y="823309"/>
                </a:cubicBezTo>
                <a:cubicBezTo>
                  <a:pt x="2992895" y="822042"/>
                  <a:pt x="3014001" y="825908"/>
                  <a:pt x="3036373" y="825021"/>
                </a:cubicBezTo>
                <a:cubicBezTo>
                  <a:pt x="3054437" y="824324"/>
                  <a:pt x="3046641" y="806894"/>
                  <a:pt x="3046704" y="797007"/>
                </a:cubicBezTo>
                <a:cubicBezTo>
                  <a:pt x="3047212" y="674557"/>
                  <a:pt x="3047655" y="552107"/>
                  <a:pt x="3046451" y="429657"/>
                </a:cubicBezTo>
                <a:cubicBezTo>
                  <a:pt x="3046134" y="400755"/>
                  <a:pt x="3053359" y="376925"/>
                  <a:pt x="3069521" y="353157"/>
                </a:cubicBezTo>
                <a:cubicBezTo>
                  <a:pt x="3097535" y="311960"/>
                  <a:pt x="3134232" y="273615"/>
                  <a:pt x="3124344" y="216700"/>
                </a:cubicBezTo>
                <a:cubicBezTo>
                  <a:pt x="3121556" y="200665"/>
                  <a:pt x="3129669" y="194074"/>
                  <a:pt x="3145958" y="194136"/>
                </a:cubicBezTo>
                <a:cubicBezTo>
                  <a:pt x="3228224" y="194580"/>
                  <a:pt x="3310555" y="194517"/>
                  <a:pt x="3392885" y="194327"/>
                </a:cubicBezTo>
                <a:cubicBezTo>
                  <a:pt x="3406576" y="194327"/>
                  <a:pt x="3414435" y="197559"/>
                  <a:pt x="3414055" y="213785"/>
                </a:cubicBezTo>
                <a:cubicBezTo>
                  <a:pt x="3412977" y="257833"/>
                  <a:pt x="3426096" y="299031"/>
                  <a:pt x="3442829" y="339086"/>
                </a:cubicBezTo>
                <a:cubicBezTo>
                  <a:pt x="3462603" y="386432"/>
                  <a:pt x="3471033" y="435044"/>
                  <a:pt x="3470716" y="486762"/>
                </a:cubicBezTo>
                <a:cubicBezTo>
                  <a:pt x="3469195" y="750676"/>
                  <a:pt x="3469639" y="1014527"/>
                  <a:pt x="3469385" y="1278441"/>
                </a:cubicBezTo>
                <a:cubicBezTo>
                  <a:pt x="3469385" y="1288835"/>
                  <a:pt x="3469385" y="1299229"/>
                  <a:pt x="3469385" y="1313617"/>
                </a:cubicBezTo>
                <a:cubicBezTo>
                  <a:pt x="3489097" y="1314187"/>
                  <a:pt x="3485104" y="1316532"/>
                  <a:pt x="3485611" y="1281736"/>
                </a:cubicBezTo>
                <a:cubicBezTo>
                  <a:pt x="3540941" y="1278124"/>
                  <a:pt x="3529849" y="1283257"/>
                  <a:pt x="3530547" y="1175576"/>
                </a:cubicBezTo>
                <a:cubicBezTo>
                  <a:pt x="3530610" y="1166131"/>
                  <a:pt x="3527758" y="1146040"/>
                  <a:pt x="3538596" y="1145787"/>
                </a:cubicBezTo>
                <a:cubicBezTo>
                  <a:pt x="3549687" y="1145406"/>
                  <a:pt x="3544744" y="1204920"/>
                  <a:pt x="3545188" y="1232808"/>
                </a:cubicBezTo>
                <a:cubicBezTo>
                  <a:pt x="3545441" y="1248779"/>
                  <a:pt x="3549561" y="1255624"/>
                  <a:pt x="3566610" y="1254737"/>
                </a:cubicBezTo>
                <a:cubicBezTo>
                  <a:pt x="3590821" y="1253469"/>
                  <a:pt x="3613067" y="1254927"/>
                  <a:pt x="3639370" y="1253913"/>
                </a:cubicBezTo>
                <a:cubicBezTo>
                  <a:pt x="3678412" y="1252392"/>
                  <a:pt x="3672074" y="1252771"/>
                  <a:pt x="3673722" y="1289595"/>
                </a:cubicBezTo>
                <a:cubicBezTo>
                  <a:pt x="3674102" y="1297899"/>
                  <a:pt x="3673912" y="1306455"/>
                  <a:pt x="3673849" y="1314884"/>
                </a:cubicBezTo>
                <a:cubicBezTo>
                  <a:pt x="3673849" y="1324454"/>
                  <a:pt x="3676130" y="1330412"/>
                  <a:pt x="3687793" y="1330919"/>
                </a:cubicBezTo>
                <a:cubicBezTo>
                  <a:pt x="3723602" y="1332377"/>
                  <a:pt x="3717708" y="1331997"/>
                  <a:pt x="3717264" y="1367616"/>
                </a:cubicBezTo>
                <a:cubicBezTo>
                  <a:pt x="3714222" y="1610425"/>
                  <a:pt x="3717137" y="1853170"/>
                  <a:pt x="3717074" y="2095978"/>
                </a:cubicBezTo>
                <a:cubicBezTo>
                  <a:pt x="3717042" y="2194661"/>
                  <a:pt x="3717977" y="2293375"/>
                  <a:pt x="3717621" y="2392066"/>
                </a:cubicBezTo>
                <a:lnTo>
                  <a:pt x="3715169" y="2492813"/>
                </a:lnTo>
                <a:lnTo>
                  <a:pt x="0" y="2492813"/>
                </a:lnTo>
                <a:lnTo>
                  <a:pt x="4657" y="2474610"/>
                </a:lnTo>
                <a:cubicBezTo>
                  <a:pt x="3516" y="2313118"/>
                  <a:pt x="3960" y="2151626"/>
                  <a:pt x="4150" y="1990134"/>
                </a:cubicBezTo>
                <a:cubicBezTo>
                  <a:pt x="4150" y="1973149"/>
                  <a:pt x="-1111" y="1954198"/>
                  <a:pt x="21771" y="1944690"/>
                </a:cubicBezTo>
                <a:cubicBezTo>
                  <a:pt x="30454" y="1941078"/>
                  <a:pt x="26334" y="1929290"/>
                  <a:pt x="26207" y="1921304"/>
                </a:cubicBezTo>
                <a:cubicBezTo>
                  <a:pt x="25637" y="1879156"/>
                  <a:pt x="23228" y="1837071"/>
                  <a:pt x="49974" y="1799867"/>
                </a:cubicBezTo>
                <a:cubicBezTo>
                  <a:pt x="58087" y="1788522"/>
                  <a:pt x="54284" y="1773121"/>
                  <a:pt x="54284" y="1759495"/>
                </a:cubicBezTo>
                <a:cubicBezTo>
                  <a:pt x="54410" y="1524102"/>
                  <a:pt x="54410" y="1288708"/>
                  <a:pt x="54348" y="1053315"/>
                </a:cubicBezTo>
                <a:cubicBezTo>
                  <a:pt x="54284" y="1011612"/>
                  <a:pt x="54410" y="1009393"/>
                  <a:pt x="94721" y="1012245"/>
                </a:cubicBezTo>
                <a:cubicBezTo>
                  <a:pt x="126854" y="1014463"/>
                  <a:pt x="139973" y="1004449"/>
                  <a:pt x="134016" y="972252"/>
                </a:cubicBezTo>
                <a:cubicBezTo>
                  <a:pt x="133636" y="970224"/>
                  <a:pt x="133953" y="968006"/>
                  <a:pt x="133953" y="965914"/>
                </a:cubicBezTo>
                <a:cubicBezTo>
                  <a:pt x="134016" y="903295"/>
                  <a:pt x="133953" y="902217"/>
                  <a:pt x="196318" y="900443"/>
                </a:cubicBezTo>
                <a:cubicBezTo>
                  <a:pt x="217234" y="899809"/>
                  <a:pt x="217170" y="889605"/>
                  <a:pt x="217107" y="874648"/>
                </a:cubicBezTo>
                <a:cubicBezTo>
                  <a:pt x="216790" y="795486"/>
                  <a:pt x="216916" y="716324"/>
                  <a:pt x="217107" y="637163"/>
                </a:cubicBezTo>
                <a:cubicBezTo>
                  <a:pt x="217170" y="627148"/>
                  <a:pt x="214508" y="616437"/>
                  <a:pt x="221670" y="604902"/>
                </a:cubicBezTo>
                <a:cubicBezTo>
                  <a:pt x="237198" y="611684"/>
                  <a:pt x="232508" y="624550"/>
                  <a:pt x="232572" y="634500"/>
                </a:cubicBezTo>
                <a:cubicBezTo>
                  <a:pt x="232952" y="711570"/>
                  <a:pt x="233522" y="788577"/>
                  <a:pt x="232445" y="865647"/>
                </a:cubicBezTo>
                <a:cubicBezTo>
                  <a:pt x="232128" y="888844"/>
                  <a:pt x="236627" y="899365"/>
                  <a:pt x="263311" y="898858"/>
                </a:cubicBezTo>
                <a:cubicBezTo>
                  <a:pt x="325360" y="897654"/>
                  <a:pt x="325360" y="899112"/>
                  <a:pt x="325360" y="962239"/>
                </a:cubicBezTo>
                <a:cubicBezTo>
                  <a:pt x="325360" y="972822"/>
                  <a:pt x="325930" y="983407"/>
                  <a:pt x="325360" y="993928"/>
                </a:cubicBezTo>
                <a:cubicBezTo>
                  <a:pt x="324726" y="1006097"/>
                  <a:pt x="330367" y="1009964"/>
                  <a:pt x="341902" y="1011612"/>
                </a:cubicBezTo>
                <a:cubicBezTo>
                  <a:pt x="394507" y="1019153"/>
                  <a:pt x="411493" y="1037407"/>
                  <a:pt x="412507" y="1094069"/>
                </a:cubicBezTo>
                <a:cubicBezTo>
                  <a:pt x="414091" y="1184829"/>
                  <a:pt x="413205" y="1275652"/>
                  <a:pt x="413331" y="1366412"/>
                </a:cubicBezTo>
                <a:cubicBezTo>
                  <a:pt x="413331" y="1373765"/>
                  <a:pt x="413331" y="1381116"/>
                  <a:pt x="413331" y="1390243"/>
                </a:cubicBezTo>
                <a:cubicBezTo>
                  <a:pt x="447873" y="1373701"/>
                  <a:pt x="483556" y="1380103"/>
                  <a:pt x="517338" y="1383272"/>
                </a:cubicBezTo>
                <a:cubicBezTo>
                  <a:pt x="541613" y="1385553"/>
                  <a:pt x="545288" y="1415025"/>
                  <a:pt x="543514" y="1434292"/>
                </a:cubicBezTo>
                <a:cubicBezTo>
                  <a:pt x="540281" y="1469785"/>
                  <a:pt x="552197" y="1481891"/>
                  <a:pt x="586549" y="1476250"/>
                </a:cubicBezTo>
                <a:cubicBezTo>
                  <a:pt x="608542" y="1472637"/>
                  <a:pt x="606070" y="1489305"/>
                  <a:pt x="606070" y="1502932"/>
                </a:cubicBezTo>
                <a:cubicBezTo>
                  <a:pt x="605880" y="1629565"/>
                  <a:pt x="605499" y="1756262"/>
                  <a:pt x="605436" y="1882895"/>
                </a:cubicBezTo>
                <a:cubicBezTo>
                  <a:pt x="605436" y="1895762"/>
                  <a:pt x="601760" y="1929987"/>
                  <a:pt x="606450" y="1949825"/>
                </a:cubicBezTo>
                <a:cubicBezTo>
                  <a:pt x="618302" y="1950585"/>
                  <a:pt x="604232" y="1882262"/>
                  <a:pt x="624387" y="1882451"/>
                </a:cubicBezTo>
                <a:cubicBezTo>
                  <a:pt x="642703" y="1882642"/>
                  <a:pt x="635922" y="1904888"/>
                  <a:pt x="638140" y="1918135"/>
                </a:cubicBezTo>
                <a:cubicBezTo>
                  <a:pt x="639915" y="1928466"/>
                  <a:pt x="634718" y="1945451"/>
                  <a:pt x="643717" y="1947480"/>
                </a:cubicBezTo>
                <a:cubicBezTo>
                  <a:pt x="651893" y="1949317"/>
                  <a:pt x="684534" y="1948747"/>
                  <a:pt x="692963" y="1948684"/>
                </a:cubicBezTo>
                <a:cubicBezTo>
                  <a:pt x="745125" y="1948304"/>
                  <a:pt x="737964" y="1952297"/>
                  <a:pt x="738788" y="1910275"/>
                </a:cubicBezTo>
                <a:cubicBezTo>
                  <a:pt x="740498" y="1820529"/>
                  <a:pt x="738914" y="1735094"/>
                  <a:pt x="740942" y="1649087"/>
                </a:cubicBezTo>
                <a:cubicBezTo>
                  <a:pt x="741133" y="1641544"/>
                  <a:pt x="738027" y="1629375"/>
                  <a:pt x="750068" y="1628995"/>
                </a:cubicBezTo>
                <a:cubicBezTo>
                  <a:pt x="765850" y="1628425"/>
                  <a:pt x="759893" y="1642432"/>
                  <a:pt x="760020" y="1650354"/>
                </a:cubicBezTo>
                <a:cubicBezTo>
                  <a:pt x="760653" y="1691488"/>
                  <a:pt x="760210" y="1732749"/>
                  <a:pt x="759639" y="1773755"/>
                </a:cubicBezTo>
                <a:cubicBezTo>
                  <a:pt x="758751" y="1834283"/>
                  <a:pt x="762555" y="1879156"/>
                  <a:pt x="767308" y="1932395"/>
                </a:cubicBezTo>
                <a:cubicBezTo>
                  <a:pt x="768639" y="1947543"/>
                  <a:pt x="776815" y="1946656"/>
                  <a:pt x="800710" y="1944690"/>
                </a:cubicBezTo>
                <a:cubicBezTo>
                  <a:pt x="810090" y="1943930"/>
                  <a:pt x="820738" y="1946592"/>
                  <a:pt x="821118" y="1932142"/>
                </a:cubicBezTo>
                <a:cubicBezTo>
                  <a:pt x="821371" y="1923649"/>
                  <a:pt x="821435" y="1915219"/>
                  <a:pt x="821435" y="1906790"/>
                </a:cubicBezTo>
                <a:cubicBezTo>
                  <a:pt x="821435" y="1668228"/>
                  <a:pt x="821689" y="1429665"/>
                  <a:pt x="821054" y="1191103"/>
                </a:cubicBezTo>
                <a:cubicBezTo>
                  <a:pt x="820927" y="1155230"/>
                  <a:pt x="827709" y="1122970"/>
                  <a:pt x="847040" y="1092103"/>
                </a:cubicBezTo>
                <a:cubicBezTo>
                  <a:pt x="872139" y="1051921"/>
                  <a:pt x="895336" y="1010407"/>
                  <a:pt x="916948" y="968259"/>
                </a:cubicBezTo>
                <a:cubicBezTo>
                  <a:pt x="927279" y="948104"/>
                  <a:pt x="940779" y="942337"/>
                  <a:pt x="962138" y="942908"/>
                </a:cubicBezTo>
                <a:cubicBezTo>
                  <a:pt x="1015947" y="944365"/>
                  <a:pt x="1069821" y="945062"/>
                  <a:pt x="1123567" y="943731"/>
                </a:cubicBezTo>
                <a:cubicBezTo>
                  <a:pt x="1147271" y="943098"/>
                  <a:pt x="1154053" y="950449"/>
                  <a:pt x="1153926" y="974091"/>
                </a:cubicBezTo>
                <a:cubicBezTo>
                  <a:pt x="1152975" y="1137674"/>
                  <a:pt x="1154180" y="1301320"/>
                  <a:pt x="1152722" y="1464905"/>
                </a:cubicBezTo>
                <a:cubicBezTo>
                  <a:pt x="1152468" y="1494440"/>
                  <a:pt x="1161024" y="1502553"/>
                  <a:pt x="1189672" y="1501157"/>
                </a:cubicBezTo>
                <a:cubicBezTo>
                  <a:pt x="1236510" y="1498876"/>
                  <a:pt x="1237334" y="1500397"/>
                  <a:pt x="1248488" y="1546538"/>
                </a:cubicBezTo>
                <a:cubicBezTo>
                  <a:pt x="1252165" y="1561685"/>
                  <a:pt x="1259453" y="1565108"/>
                  <a:pt x="1272953" y="1562954"/>
                </a:cubicBezTo>
                <a:cubicBezTo>
                  <a:pt x="1310601" y="1556869"/>
                  <a:pt x="1331263" y="1574742"/>
                  <a:pt x="1343495" y="1609474"/>
                </a:cubicBezTo>
                <a:cubicBezTo>
                  <a:pt x="1356932" y="1647755"/>
                  <a:pt x="1384755" y="1681220"/>
                  <a:pt x="1381080" y="1725143"/>
                </a:cubicBezTo>
                <a:cubicBezTo>
                  <a:pt x="1380699" y="1729453"/>
                  <a:pt x="1382158" y="1734903"/>
                  <a:pt x="1386848" y="1734713"/>
                </a:cubicBezTo>
                <a:cubicBezTo>
                  <a:pt x="1421389" y="1733509"/>
                  <a:pt x="1411185" y="1759051"/>
                  <a:pt x="1411565" y="1776861"/>
                </a:cubicBezTo>
                <a:cubicBezTo>
                  <a:pt x="1412389" y="1815523"/>
                  <a:pt x="1411819" y="1854311"/>
                  <a:pt x="1414354" y="1893099"/>
                </a:cubicBezTo>
                <a:cubicBezTo>
                  <a:pt x="1423988" y="1894177"/>
                  <a:pt x="1422656" y="1898170"/>
                  <a:pt x="1421516" y="1851712"/>
                </a:cubicBezTo>
                <a:cubicBezTo>
                  <a:pt x="1420692" y="1819642"/>
                  <a:pt x="1420692" y="1819642"/>
                  <a:pt x="1445220" y="1821163"/>
                </a:cubicBezTo>
                <a:cubicBezTo>
                  <a:pt x="1462269" y="1822241"/>
                  <a:pt x="1457959" y="1807726"/>
                  <a:pt x="1458023" y="1798156"/>
                </a:cubicBezTo>
                <a:cubicBezTo>
                  <a:pt x="1458403" y="1751762"/>
                  <a:pt x="1458213" y="1705305"/>
                  <a:pt x="1458213" y="1658847"/>
                </a:cubicBezTo>
                <a:cubicBezTo>
                  <a:pt x="1458213" y="1344292"/>
                  <a:pt x="1458467" y="1029738"/>
                  <a:pt x="1457770" y="715183"/>
                </a:cubicBezTo>
                <a:cubicBezTo>
                  <a:pt x="1457706" y="691352"/>
                  <a:pt x="1459924" y="676205"/>
                  <a:pt x="1489079" y="680325"/>
                </a:cubicBezTo>
                <a:cubicBezTo>
                  <a:pt x="1509297" y="683176"/>
                  <a:pt x="1503973" y="666064"/>
                  <a:pt x="1503593" y="656430"/>
                </a:cubicBezTo>
                <a:cubicBezTo>
                  <a:pt x="1502515" y="629620"/>
                  <a:pt x="1512086" y="617261"/>
                  <a:pt x="1540417" y="621761"/>
                </a:cubicBezTo>
                <a:cubicBezTo>
                  <a:pt x="1552776" y="623726"/>
                  <a:pt x="1565769" y="623029"/>
                  <a:pt x="1578318" y="621888"/>
                </a:cubicBezTo>
                <a:cubicBezTo>
                  <a:pt x="1606078" y="619353"/>
                  <a:pt x="1629909" y="620240"/>
                  <a:pt x="1624142" y="658966"/>
                </a:cubicBezTo>
                <a:cubicBezTo>
                  <a:pt x="1622747" y="668219"/>
                  <a:pt x="1628705" y="674937"/>
                  <a:pt x="1635487" y="680388"/>
                </a:cubicBezTo>
                <a:cubicBezTo>
                  <a:pt x="1660838" y="700859"/>
                  <a:pt x="1666733" y="728176"/>
                  <a:pt x="1666860" y="759359"/>
                </a:cubicBezTo>
                <a:cubicBezTo>
                  <a:pt x="1667176" y="868056"/>
                  <a:pt x="1664007" y="976752"/>
                  <a:pt x="1669839" y="1085386"/>
                </a:cubicBezTo>
                <a:cubicBezTo>
                  <a:pt x="1670282" y="1093372"/>
                  <a:pt x="1667367" y="1102498"/>
                  <a:pt x="1675859" y="1108709"/>
                </a:cubicBezTo>
                <a:cubicBezTo>
                  <a:pt x="1689930" y="1105921"/>
                  <a:pt x="1685683" y="1094322"/>
                  <a:pt x="1685937" y="1085892"/>
                </a:cubicBezTo>
                <a:cubicBezTo>
                  <a:pt x="1686761" y="1058449"/>
                  <a:pt x="1686507" y="1031005"/>
                  <a:pt x="1686951" y="1003562"/>
                </a:cubicBezTo>
                <a:cubicBezTo>
                  <a:pt x="1687078" y="996907"/>
                  <a:pt x="1689423" y="989809"/>
                  <a:pt x="1696965" y="989999"/>
                </a:cubicBezTo>
                <a:cubicBezTo>
                  <a:pt x="1706218" y="990188"/>
                  <a:pt x="1703873" y="998935"/>
                  <a:pt x="1703937" y="1004512"/>
                </a:cubicBezTo>
                <a:cubicBezTo>
                  <a:pt x="1704254" y="1031956"/>
                  <a:pt x="1703810" y="1059399"/>
                  <a:pt x="1704318" y="1086843"/>
                </a:cubicBezTo>
                <a:cubicBezTo>
                  <a:pt x="1704508" y="1095336"/>
                  <a:pt x="1700641" y="1109153"/>
                  <a:pt x="1715599" y="1107759"/>
                </a:cubicBezTo>
                <a:cubicBezTo>
                  <a:pt x="1742599" y="1105287"/>
                  <a:pt x="1741648" y="1122907"/>
                  <a:pt x="1740697" y="1140019"/>
                </a:cubicBezTo>
                <a:cubicBezTo>
                  <a:pt x="1739556" y="1160871"/>
                  <a:pt x="1743042" y="1175702"/>
                  <a:pt x="1769345" y="1171519"/>
                </a:cubicBezTo>
                <a:cubicBezTo>
                  <a:pt x="1776126" y="1170441"/>
                  <a:pt x="1784556" y="1170124"/>
                  <a:pt x="1786584" y="1180518"/>
                </a:cubicBezTo>
                <a:cubicBezTo>
                  <a:pt x="1788422" y="1190089"/>
                  <a:pt x="1784873" y="1203843"/>
                  <a:pt x="1801162" y="1203589"/>
                </a:cubicBezTo>
                <a:cubicBezTo>
                  <a:pt x="1823092" y="1203336"/>
                  <a:pt x="1845845" y="1208533"/>
                  <a:pt x="1866697" y="1200483"/>
                </a:cubicBezTo>
                <a:cubicBezTo>
                  <a:pt x="1876014" y="1196935"/>
                  <a:pt x="1871260" y="1183244"/>
                  <a:pt x="1871260" y="1174180"/>
                </a:cubicBezTo>
                <a:cubicBezTo>
                  <a:pt x="1871514" y="1086589"/>
                  <a:pt x="1871894" y="998935"/>
                  <a:pt x="1871070" y="911344"/>
                </a:cubicBezTo>
                <a:cubicBezTo>
                  <a:pt x="1870879" y="890239"/>
                  <a:pt x="1873289" y="875724"/>
                  <a:pt x="1899465" y="879781"/>
                </a:cubicBezTo>
                <a:cubicBezTo>
                  <a:pt x="1915373" y="882253"/>
                  <a:pt x="1916640" y="870781"/>
                  <a:pt x="1915435" y="859753"/>
                </a:cubicBezTo>
                <a:cubicBezTo>
                  <a:pt x="1912140" y="829267"/>
                  <a:pt x="1927287" y="822930"/>
                  <a:pt x="1954604" y="824387"/>
                </a:cubicBezTo>
                <a:cubicBezTo>
                  <a:pt x="1994597" y="826478"/>
                  <a:pt x="2034843" y="825908"/>
                  <a:pt x="2074900" y="824514"/>
                </a:cubicBezTo>
                <a:cubicBezTo>
                  <a:pt x="2095815" y="823816"/>
                  <a:pt x="2104625" y="831359"/>
                  <a:pt x="2102153" y="851640"/>
                </a:cubicBezTo>
                <a:cubicBezTo>
                  <a:pt x="2099428" y="873950"/>
                  <a:pt x="2108808" y="879020"/>
                  <a:pt x="2130864" y="879464"/>
                </a:cubicBezTo>
                <a:cubicBezTo>
                  <a:pt x="2212308" y="880986"/>
                  <a:pt x="2200836" y="888781"/>
                  <a:pt x="2201216" y="915844"/>
                </a:cubicBezTo>
                <a:cubicBezTo>
                  <a:pt x="2202166" y="978400"/>
                  <a:pt x="2207110" y="1032083"/>
                  <a:pt x="2205780" y="1093624"/>
                </a:cubicBezTo>
                <a:cubicBezTo>
                  <a:pt x="2204956" y="1131590"/>
                  <a:pt x="2205969" y="1169681"/>
                  <a:pt x="2204005" y="1207582"/>
                </a:cubicBezTo>
                <a:cubicBezTo>
                  <a:pt x="2202990" y="1227864"/>
                  <a:pt x="2210406" y="1232300"/>
                  <a:pt x="2229293" y="1232110"/>
                </a:cubicBezTo>
                <a:cubicBezTo>
                  <a:pt x="2241842" y="1231984"/>
                  <a:pt x="2249828" y="1232300"/>
                  <a:pt x="2256040" y="1232934"/>
                </a:cubicBezTo>
                <a:cubicBezTo>
                  <a:pt x="2278159" y="1235153"/>
                  <a:pt x="2279236" y="1224125"/>
                  <a:pt x="2279173" y="1200167"/>
                </a:cubicBezTo>
                <a:cubicBezTo>
                  <a:pt x="2278476" y="842323"/>
                  <a:pt x="2278666" y="484480"/>
                  <a:pt x="2278666" y="126637"/>
                </a:cubicBezTo>
                <a:cubicBezTo>
                  <a:pt x="2278666" y="77771"/>
                  <a:pt x="2278730" y="76820"/>
                  <a:pt x="2326011" y="76884"/>
                </a:cubicBezTo>
                <a:cubicBezTo>
                  <a:pt x="2345215" y="76947"/>
                  <a:pt x="2353328" y="71750"/>
                  <a:pt x="2350856" y="51975"/>
                </a:cubicBezTo>
                <a:cubicBezTo>
                  <a:pt x="2349525" y="41581"/>
                  <a:pt x="2351173" y="30870"/>
                  <a:pt x="2350539" y="20349"/>
                </a:cubicBezTo>
                <a:cubicBezTo>
                  <a:pt x="2349652" y="5265"/>
                  <a:pt x="2356497" y="-186"/>
                  <a:pt x="2371138" y="4"/>
                </a:cubicBezTo>
                <a:close/>
              </a:path>
            </a:pathLst>
          </a:custGeom>
          <a:solidFill>
            <a:schemeClr val="accent1">
              <a:lumMod val="60000"/>
              <a:lumOff val="40000"/>
            </a:schemeClr>
          </a:solidFill>
          <a:ln w="7086" cap="flat">
            <a:noFill/>
            <a:prstDash val="solid"/>
            <a:miter/>
          </a:ln>
        </p:spPr>
        <p:txBody>
          <a:bodyPr wrap="square" rtlCol="0" anchor="ctr">
            <a:noAutofit/>
          </a:bodyPr>
          <a:lstStyle/>
          <a:p>
            <a:endParaRPr lang="en-US">
              <a:latin typeface="微軟正黑體" panose="020B0604030504040204" pitchFamily="34" charset="-120"/>
              <a:ea typeface="微軟正黑體" panose="020B0604030504040204" pitchFamily="34" charset="-120"/>
            </a:endParaRPr>
          </a:p>
        </p:txBody>
      </p:sp>
      <p:grpSp>
        <p:nvGrpSpPr>
          <p:cNvPr id="165" name="Group 164">
            <a:extLst>
              <a:ext uri="{FF2B5EF4-FFF2-40B4-BE49-F238E27FC236}">
                <a16:creationId xmlns:a16="http://schemas.microsoft.com/office/drawing/2014/main" id="{CD97249B-D72F-4841-9481-F014C2DB54BE}"/>
              </a:ext>
            </a:extLst>
          </p:cNvPr>
          <p:cNvGrpSpPr/>
          <p:nvPr/>
        </p:nvGrpSpPr>
        <p:grpSpPr>
          <a:xfrm>
            <a:off x="4622092" y="1925885"/>
            <a:ext cx="1837766" cy="1044407"/>
            <a:chOff x="795547" y="2226166"/>
            <a:chExt cx="4104961" cy="2332859"/>
          </a:xfrm>
          <a:solidFill>
            <a:schemeClr val="accent2"/>
          </a:solidFill>
        </p:grpSpPr>
        <p:sp>
          <p:nvSpPr>
            <p:cNvPr id="162" name="Freeform: Shape 161">
              <a:extLst>
                <a:ext uri="{FF2B5EF4-FFF2-40B4-BE49-F238E27FC236}">
                  <a16:creationId xmlns:a16="http://schemas.microsoft.com/office/drawing/2014/main" id="{E5C024D0-3494-4BEE-A4BA-2C02BAD4D129}"/>
                </a:ext>
              </a:extLst>
            </p:cNvPr>
            <p:cNvSpPr/>
            <p:nvPr/>
          </p:nvSpPr>
          <p:spPr>
            <a:xfrm>
              <a:off x="795547" y="2226166"/>
              <a:ext cx="2176249" cy="2325226"/>
            </a:xfrm>
            <a:custGeom>
              <a:avLst/>
              <a:gdLst>
                <a:gd name="connsiteX0" fmla="*/ 1293557 w 2176249"/>
                <a:gd name="connsiteY0" fmla="*/ 2033409 h 2325226"/>
                <a:gd name="connsiteX1" fmla="*/ 1226446 w 2176249"/>
                <a:gd name="connsiteY1" fmla="*/ 2198508 h 2325226"/>
                <a:gd name="connsiteX2" fmla="*/ 1222821 w 2176249"/>
                <a:gd name="connsiteY2" fmla="*/ 2252866 h 2325226"/>
                <a:gd name="connsiteX3" fmla="*/ 1269062 w 2176249"/>
                <a:gd name="connsiteY3" fmla="*/ 2258085 h 2325226"/>
                <a:gd name="connsiteX4" fmla="*/ 1292978 w 2176249"/>
                <a:gd name="connsiteY4" fmla="*/ 2206337 h 2325226"/>
                <a:gd name="connsiteX5" fmla="*/ 1293557 w 2176249"/>
                <a:gd name="connsiteY5" fmla="*/ 2033409 h 2325226"/>
                <a:gd name="connsiteX6" fmla="*/ 1894386 w 2176249"/>
                <a:gd name="connsiteY6" fmla="*/ 1985719 h 2325226"/>
                <a:gd name="connsiteX7" fmla="*/ 1882065 w 2176249"/>
                <a:gd name="connsiteY7" fmla="*/ 2196189 h 2325226"/>
                <a:gd name="connsiteX8" fmla="*/ 1929464 w 2176249"/>
                <a:gd name="connsiteY8" fmla="*/ 2231995 h 2325226"/>
                <a:gd name="connsiteX9" fmla="*/ 1945844 w 2176249"/>
                <a:gd name="connsiteY9" fmla="*/ 2186188 h 2325226"/>
                <a:gd name="connsiteX10" fmla="*/ 1894386 w 2176249"/>
                <a:gd name="connsiteY10" fmla="*/ 1985719 h 2325226"/>
                <a:gd name="connsiteX11" fmla="*/ 405578 w 2176249"/>
                <a:gd name="connsiteY11" fmla="*/ 1914691 h 2325226"/>
                <a:gd name="connsiteX12" fmla="*/ 523281 w 2176249"/>
                <a:gd name="connsiteY12" fmla="*/ 2205756 h 2325226"/>
                <a:gd name="connsiteX13" fmla="*/ 572998 w 2176249"/>
                <a:gd name="connsiteY13" fmla="*/ 2230977 h 2325226"/>
                <a:gd name="connsiteX14" fmla="*/ 595757 w 2176249"/>
                <a:gd name="connsiteY14" fmla="*/ 2188653 h 2325226"/>
                <a:gd name="connsiteX15" fmla="*/ 405578 w 2176249"/>
                <a:gd name="connsiteY15" fmla="*/ 1914691 h 2325226"/>
                <a:gd name="connsiteX16" fmla="*/ 1090334 w 2176249"/>
                <a:gd name="connsiteY16" fmla="*/ 1207615 h 2325226"/>
                <a:gd name="connsiteX17" fmla="*/ 1043226 w 2176249"/>
                <a:gd name="connsiteY17" fmla="*/ 1570429 h 2325226"/>
                <a:gd name="connsiteX18" fmla="*/ 1090334 w 2176249"/>
                <a:gd name="connsiteY18" fmla="*/ 1207615 h 2325226"/>
                <a:gd name="connsiteX19" fmla="*/ 1275439 w 2176249"/>
                <a:gd name="connsiteY19" fmla="*/ 338043 h 2325226"/>
                <a:gd name="connsiteX20" fmla="*/ 1127734 w 2176249"/>
                <a:gd name="connsiteY20" fmla="*/ 694046 h 2325226"/>
                <a:gd name="connsiteX21" fmla="*/ 1118456 w 2176249"/>
                <a:gd name="connsiteY21" fmla="*/ 867409 h 2325226"/>
                <a:gd name="connsiteX22" fmla="*/ 1354003 w 2176249"/>
                <a:gd name="connsiteY22" fmla="*/ 576781 h 2325226"/>
                <a:gd name="connsiteX23" fmla="*/ 1261087 w 2176249"/>
                <a:gd name="connsiteY23" fmla="*/ 704048 h 2325226"/>
                <a:gd name="connsiteX24" fmla="*/ 1127588 w 2176249"/>
                <a:gd name="connsiteY24" fmla="*/ 1130354 h 2325226"/>
                <a:gd name="connsiteX25" fmla="*/ 1140345 w 2176249"/>
                <a:gd name="connsiteY25" fmla="*/ 1407649 h 2325226"/>
                <a:gd name="connsiteX26" fmla="*/ 1488518 w 2176249"/>
                <a:gd name="connsiteY26" fmla="*/ 1134267 h 2325226"/>
                <a:gd name="connsiteX27" fmla="*/ 1257174 w 2176249"/>
                <a:gd name="connsiteY27" fmla="*/ 1405764 h 2325226"/>
                <a:gd name="connsiteX28" fmla="*/ 1109614 w 2176249"/>
                <a:gd name="connsiteY28" fmla="*/ 1571010 h 2325226"/>
                <a:gd name="connsiteX29" fmla="*/ 1080480 w 2176249"/>
                <a:gd name="connsiteY29" fmla="*/ 1704944 h 2325226"/>
                <a:gd name="connsiteX30" fmla="*/ 1145272 w 2176249"/>
                <a:gd name="connsiteY30" fmla="*/ 1921506 h 2325226"/>
                <a:gd name="connsiteX31" fmla="*/ 1193830 w 2176249"/>
                <a:gd name="connsiteY31" fmla="*/ 1804238 h 2325226"/>
                <a:gd name="connsiteX32" fmla="*/ 1224851 w 2176249"/>
                <a:gd name="connsiteY32" fmla="*/ 1927157 h 2325226"/>
                <a:gd name="connsiteX33" fmla="*/ 1211804 w 2176249"/>
                <a:gd name="connsiteY33" fmla="*/ 2064428 h 2325226"/>
                <a:gd name="connsiteX34" fmla="*/ 1268481 w 2176249"/>
                <a:gd name="connsiteY34" fmla="*/ 1899182 h 2325226"/>
                <a:gd name="connsiteX35" fmla="*/ 1306170 w 2176249"/>
                <a:gd name="connsiteY35" fmla="*/ 1945856 h 2325226"/>
                <a:gd name="connsiteX36" fmla="*/ 1341536 w 2176249"/>
                <a:gd name="connsiteY36" fmla="*/ 1811776 h 2325226"/>
                <a:gd name="connsiteX37" fmla="*/ 1385022 w 2176249"/>
                <a:gd name="connsiteY37" fmla="*/ 1946872 h 2325226"/>
                <a:gd name="connsiteX38" fmla="*/ 1432277 w 2176249"/>
                <a:gd name="connsiteY38" fmla="*/ 1749882 h 2325226"/>
                <a:gd name="connsiteX39" fmla="*/ 1543311 w 2176249"/>
                <a:gd name="connsiteY39" fmla="*/ 2163429 h 2325226"/>
                <a:gd name="connsiteX40" fmla="*/ 1566506 w 2176249"/>
                <a:gd name="connsiteY40" fmla="*/ 1816268 h 2325226"/>
                <a:gd name="connsiteX41" fmla="*/ 1675074 w 2176249"/>
                <a:gd name="connsiteY41" fmla="*/ 2010072 h 2325226"/>
                <a:gd name="connsiteX42" fmla="*/ 1729577 w 2176249"/>
                <a:gd name="connsiteY42" fmla="*/ 1939624 h 2325226"/>
                <a:gd name="connsiteX43" fmla="*/ 1737259 w 2176249"/>
                <a:gd name="connsiteY43" fmla="*/ 1995430 h 2325226"/>
                <a:gd name="connsiteX44" fmla="*/ 1736097 w 2176249"/>
                <a:gd name="connsiteY44" fmla="*/ 2055005 h 2325226"/>
                <a:gd name="connsiteX45" fmla="*/ 1983532 w 2176249"/>
                <a:gd name="connsiteY45" fmla="*/ 1697987 h 2325226"/>
                <a:gd name="connsiteX46" fmla="*/ 1927292 w 2176249"/>
                <a:gd name="connsiteY46" fmla="*/ 1962817 h 2325226"/>
                <a:gd name="connsiteX47" fmla="*/ 1945409 w 2176249"/>
                <a:gd name="connsiteY47" fmla="*/ 1910055 h 2325226"/>
                <a:gd name="connsiteX48" fmla="*/ 1999478 w 2176249"/>
                <a:gd name="connsiteY48" fmla="*/ 1947597 h 2325226"/>
                <a:gd name="connsiteX49" fmla="*/ 1977735 w 2176249"/>
                <a:gd name="connsiteY49" fmla="*/ 1827431 h 2325226"/>
                <a:gd name="connsiteX50" fmla="*/ 2060647 w 2176249"/>
                <a:gd name="connsiteY50" fmla="*/ 1921938 h 2325226"/>
                <a:gd name="connsiteX51" fmla="*/ 2163129 w 2176249"/>
                <a:gd name="connsiteY51" fmla="*/ 2190103 h 2325226"/>
                <a:gd name="connsiteX52" fmla="*/ 2172408 w 2176249"/>
                <a:gd name="connsiteY52" fmla="*/ 2232429 h 2325226"/>
                <a:gd name="connsiteX53" fmla="*/ 2175512 w 2176249"/>
                <a:gd name="connsiteY53" fmla="*/ 2239735 h 2325226"/>
                <a:gd name="connsiteX54" fmla="*/ 2176249 w 2176249"/>
                <a:gd name="connsiteY54" fmla="*/ 2322103 h 2325226"/>
                <a:gd name="connsiteX55" fmla="*/ 2175573 w 2176249"/>
                <a:gd name="connsiteY55" fmla="*/ 2325226 h 2325226"/>
                <a:gd name="connsiteX56" fmla="*/ 310634 w 2176249"/>
                <a:gd name="connsiteY56" fmla="*/ 2325226 h 2325226"/>
                <a:gd name="connsiteX57" fmla="*/ 247289 w 2176249"/>
                <a:gd name="connsiteY57" fmla="*/ 2187494 h 2325226"/>
                <a:gd name="connsiteX58" fmla="*/ 0 w 2176249"/>
                <a:gd name="connsiteY58" fmla="*/ 1847868 h 2325226"/>
                <a:gd name="connsiteX59" fmla="*/ 346872 w 2176249"/>
                <a:gd name="connsiteY59" fmla="*/ 2014854 h 2325226"/>
                <a:gd name="connsiteX60" fmla="*/ 80159 w 2176249"/>
                <a:gd name="connsiteY60" fmla="*/ 1789018 h 2325226"/>
                <a:gd name="connsiteX61" fmla="*/ 647213 w 2176249"/>
                <a:gd name="connsiteY61" fmla="*/ 2088778 h 2325226"/>
                <a:gd name="connsiteX62" fmla="*/ 529222 w 2176249"/>
                <a:gd name="connsiteY62" fmla="*/ 1644646 h 2325226"/>
                <a:gd name="connsiteX63" fmla="*/ 673597 w 2176249"/>
                <a:gd name="connsiteY63" fmla="*/ 1768725 h 2325226"/>
                <a:gd name="connsiteX64" fmla="*/ 609091 w 2176249"/>
                <a:gd name="connsiteY64" fmla="*/ 1598116 h 2325226"/>
                <a:gd name="connsiteX65" fmla="*/ 848409 w 2176249"/>
                <a:gd name="connsiteY65" fmla="*/ 1978616 h 2325226"/>
                <a:gd name="connsiteX66" fmla="*/ 754624 w 2176249"/>
                <a:gd name="connsiteY66" fmla="*/ 1682334 h 2325226"/>
                <a:gd name="connsiteX67" fmla="*/ 931465 w 2176249"/>
                <a:gd name="connsiteY67" fmla="*/ 1897586 h 2325226"/>
                <a:gd name="connsiteX68" fmla="*/ 980895 w 2176249"/>
                <a:gd name="connsiteY68" fmla="*/ 1792206 h 2325226"/>
                <a:gd name="connsiteX69" fmla="*/ 916393 w 2176249"/>
                <a:gd name="connsiteY69" fmla="*/ 1676971 h 2325226"/>
                <a:gd name="connsiteX70" fmla="*/ 508495 w 2176249"/>
                <a:gd name="connsiteY70" fmla="*/ 1433305 h 2325226"/>
                <a:gd name="connsiteX71" fmla="*/ 349916 w 2176249"/>
                <a:gd name="connsiteY71" fmla="*/ 1372570 h 2325226"/>
                <a:gd name="connsiteX72" fmla="*/ 190902 w 2176249"/>
                <a:gd name="connsiteY72" fmla="*/ 1373728 h 2325226"/>
                <a:gd name="connsiteX73" fmla="*/ 548067 w 2176249"/>
                <a:gd name="connsiteY73" fmla="*/ 1328794 h 2325226"/>
                <a:gd name="connsiteX74" fmla="*/ 951904 w 2176249"/>
                <a:gd name="connsiteY74" fmla="*/ 1564776 h 2325226"/>
                <a:gd name="connsiteX75" fmla="*/ 865223 w 2176249"/>
                <a:gd name="connsiteY75" fmla="*/ 1356335 h 2325226"/>
                <a:gd name="connsiteX76" fmla="*/ 805213 w 2176249"/>
                <a:gd name="connsiteY76" fmla="*/ 1307774 h 2325226"/>
                <a:gd name="connsiteX77" fmla="*/ 525599 w 2176249"/>
                <a:gd name="connsiteY77" fmla="*/ 1063966 h 2325226"/>
                <a:gd name="connsiteX78" fmla="*/ 751434 w 2176249"/>
                <a:gd name="connsiteY78" fmla="*/ 1173403 h 2325226"/>
                <a:gd name="connsiteX79" fmla="*/ 547054 w 2176249"/>
                <a:gd name="connsiteY79" fmla="*/ 805226 h 2325226"/>
                <a:gd name="connsiteX80" fmla="*/ 634170 w 2176249"/>
                <a:gd name="connsiteY80" fmla="*/ 852335 h 2325226"/>
                <a:gd name="connsiteX81" fmla="*/ 634024 w 2176249"/>
                <a:gd name="connsiteY81" fmla="*/ 664040 h 2325226"/>
                <a:gd name="connsiteX82" fmla="*/ 611846 w 2176249"/>
                <a:gd name="connsiteY82" fmla="*/ 605481 h 2325226"/>
                <a:gd name="connsiteX83" fmla="*/ 545311 w 2176249"/>
                <a:gd name="connsiteY83" fmla="*/ 445017 h 2325226"/>
                <a:gd name="connsiteX84" fmla="*/ 648956 w 2176249"/>
                <a:gd name="connsiteY84" fmla="*/ 577796 h 2325226"/>
                <a:gd name="connsiteX85" fmla="*/ 681279 w 2176249"/>
                <a:gd name="connsiteY85" fmla="*/ 539092 h 2325226"/>
                <a:gd name="connsiteX86" fmla="*/ 677219 w 2176249"/>
                <a:gd name="connsiteY86" fmla="*/ 644182 h 2325226"/>
                <a:gd name="connsiteX87" fmla="*/ 832898 w 2176249"/>
                <a:gd name="connsiteY87" fmla="*/ 563010 h 2325226"/>
                <a:gd name="connsiteX88" fmla="*/ 718386 w 2176249"/>
                <a:gd name="connsiteY88" fmla="*/ 686945 h 2325226"/>
                <a:gd name="connsiteX89" fmla="*/ 670408 w 2176249"/>
                <a:gd name="connsiteY89" fmla="*/ 767392 h 2325226"/>
                <a:gd name="connsiteX90" fmla="*/ 743173 w 2176249"/>
                <a:gd name="connsiteY90" fmla="*/ 1033235 h 2325226"/>
                <a:gd name="connsiteX91" fmla="*/ 880443 w 2176249"/>
                <a:gd name="connsiteY91" fmla="*/ 696365 h 2325226"/>
                <a:gd name="connsiteX92" fmla="*/ 878412 w 2176249"/>
                <a:gd name="connsiteY92" fmla="*/ 743332 h 2325226"/>
                <a:gd name="connsiteX93" fmla="*/ 1011480 w 2176249"/>
                <a:gd name="connsiteY93" fmla="*/ 696077 h 2325226"/>
                <a:gd name="connsiteX94" fmla="*/ 880009 w 2176249"/>
                <a:gd name="connsiteY94" fmla="*/ 803774 h 2325226"/>
                <a:gd name="connsiteX95" fmla="*/ 816518 w 2176249"/>
                <a:gd name="connsiteY95" fmla="*/ 884079 h 2325226"/>
                <a:gd name="connsiteX96" fmla="*/ 1025831 w 2176249"/>
                <a:gd name="connsiteY96" fmla="*/ 840593 h 2325226"/>
                <a:gd name="connsiteX97" fmla="*/ 860875 w 2176249"/>
                <a:gd name="connsiteY97" fmla="*/ 914375 h 2325226"/>
                <a:gd name="connsiteX98" fmla="*/ 797094 w 2176249"/>
                <a:gd name="connsiteY98" fmla="*/ 985980 h 2325226"/>
                <a:gd name="connsiteX99" fmla="*/ 928858 w 2176249"/>
                <a:gd name="connsiteY99" fmla="*/ 1341986 h 2325226"/>
                <a:gd name="connsiteX100" fmla="*/ 945816 w 2176249"/>
                <a:gd name="connsiteY100" fmla="*/ 1280958 h 2325226"/>
                <a:gd name="connsiteX101" fmla="*/ 999303 w 2176249"/>
                <a:gd name="connsiteY101" fmla="*/ 1140934 h 2325226"/>
                <a:gd name="connsiteX102" fmla="*/ 1065547 w 2176249"/>
                <a:gd name="connsiteY102" fmla="*/ 901618 h 2325226"/>
                <a:gd name="connsiteX103" fmla="*/ 1275439 w 2176249"/>
                <a:gd name="connsiteY103" fmla="*/ 338043 h 2325226"/>
                <a:gd name="connsiteX104" fmla="*/ 1282249 w 2176249"/>
                <a:gd name="connsiteY104" fmla="*/ 329487 h 2325226"/>
                <a:gd name="connsiteX105" fmla="*/ 1281088 w 2176249"/>
                <a:gd name="connsiteY105" fmla="*/ 333691 h 2325226"/>
                <a:gd name="connsiteX106" fmla="*/ 1281014 w 2176249"/>
                <a:gd name="connsiteY106" fmla="*/ 333625 h 2325226"/>
                <a:gd name="connsiteX107" fmla="*/ 1276017 w 2176249"/>
                <a:gd name="connsiteY107" fmla="*/ 338766 h 2325226"/>
                <a:gd name="connsiteX108" fmla="*/ 1279642 w 2176249"/>
                <a:gd name="connsiteY108" fmla="*/ 332387 h 2325226"/>
                <a:gd name="connsiteX109" fmla="*/ 1279640 w 2176249"/>
                <a:gd name="connsiteY109" fmla="*/ 332385 h 2325226"/>
                <a:gd name="connsiteX110" fmla="*/ 1282249 w 2176249"/>
                <a:gd name="connsiteY110" fmla="*/ 329487 h 2325226"/>
                <a:gd name="connsiteX111" fmla="*/ 1705222 w 2176249"/>
                <a:gd name="connsiteY111" fmla="*/ 1752 h 2325226"/>
                <a:gd name="connsiteX112" fmla="*/ 1679710 w 2176249"/>
                <a:gd name="connsiteY112" fmla="*/ 47845 h 2325226"/>
                <a:gd name="connsiteX113" fmla="*/ 1445901 w 2176249"/>
                <a:gd name="connsiteY113" fmla="*/ 238314 h 2325226"/>
                <a:gd name="connsiteX114" fmla="*/ 1282105 w 2176249"/>
                <a:gd name="connsiteY114" fmla="*/ 329490 h 2325226"/>
                <a:gd name="connsiteX115" fmla="*/ 1705222 w 2176249"/>
                <a:gd name="connsiteY115" fmla="*/ 1752 h 23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176249" h="2325226">
                  <a:moveTo>
                    <a:pt x="1293557" y="2033409"/>
                  </a:moveTo>
                  <a:cubicBezTo>
                    <a:pt x="1270656" y="2088924"/>
                    <a:pt x="1247029" y="2143139"/>
                    <a:pt x="1226446" y="2198508"/>
                  </a:cubicBezTo>
                  <a:cubicBezTo>
                    <a:pt x="1220213" y="2215325"/>
                    <a:pt x="1217748" y="2236487"/>
                    <a:pt x="1222821" y="2252866"/>
                  </a:cubicBezTo>
                  <a:cubicBezTo>
                    <a:pt x="1224705" y="2259101"/>
                    <a:pt x="1253408" y="2260402"/>
                    <a:pt x="1269062" y="2258085"/>
                  </a:cubicBezTo>
                  <a:cubicBezTo>
                    <a:pt x="1299937" y="2253445"/>
                    <a:pt x="1292399" y="2225760"/>
                    <a:pt x="1292978" y="2206337"/>
                  </a:cubicBezTo>
                  <a:cubicBezTo>
                    <a:pt x="1294574" y="2149225"/>
                    <a:pt x="1293557" y="2092115"/>
                    <a:pt x="1293557" y="2033409"/>
                  </a:cubicBezTo>
                  <a:close/>
                  <a:moveTo>
                    <a:pt x="1894386" y="1985719"/>
                  </a:moveTo>
                  <a:cubicBezTo>
                    <a:pt x="1872211" y="2065441"/>
                    <a:pt x="1872643" y="2130091"/>
                    <a:pt x="1882065" y="2196189"/>
                  </a:cubicBezTo>
                  <a:cubicBezTo>
                    <a:pt x="1886706" y="2228224"/>
                    <a:pt x="1901633" y="2233877"/>
                    <a:pt x="1929464" y="2231995"/>
                  </a:cubicBezTo>
                  <a:cubicBezTo>
                    <a:pt x="1972083" y="2229095"/>
                    <a:pt x="1949323" y="2201408"/>
                    <a:pt x="1945844" y="2186188"/>
                  </a:cubicBezTo>
                  <a:cubicBezTo>
                    <a:pt x="1931786" y="2124003"/>
                    <a:pt x="1914390" y="2062543"/>
                    <a:pt x="1894386" y="1985719"/>
                  </a:cubicBezTo>
                  <a:close/>
                  <a:moveTo>
                    <a:pt x="405578" y="1914691"/>
                  </a:moveTo>
                  <a:cubicBezTo>
                    <a:pt x="470951" y="2001809"/>
                    <a:pt x="507189" y="2100085"/>
                    <a:pt x="523281" y="2205756"/>
                  </a:cubicBezTo>
                  <a:cubicBezTo>
                    <a:pt x="528209" y="2238515"/>
                    <a:pt x="552706" y="2231558"/>
                    <a:pt x="572998" y="2230977"/>
                  </a:cubicBezTo>
                  <a:cubicBezTo>
                    <a:pt x="603004" y="2230110"/>
                    <a:pt x="598801" y="2207062"/>
                    <a:pt x="595757" y="2188653"/>
                  </a:cubicBezTo>
                  <a:cubicBezTo>
                    <a:pt x="575754" y="2069066"/>
                    <a:pt x="519221" y="1973543"/>
                    <a:pt x="405578" y="1914691"/>
                  </a:cubicBezTo>
                  <a:close/>
                  <a:moveTo>
                    <a:pt x="1090334" y="1207615"/>
                  </a:moveTo>
                  <a:cubicBezTo>
                    <a:pt x="960312" y="1389094"/>
                    <a:pt x="952920" y="1447366"/>
                    <a:pt x="1043226" y="1570429"/>
                  </a:cubicBezTo>
                  <a:cubicBezTo>
                    <a:pt x="1058734" y="1450554"/>
                    <a:pt x="1073811" y="1335173"/>
                    <a:pt x="1090334" y="1207615"/>
                  </a:cubicBezTo>
                  <a:close/>
                  <a:moveTo>
                    <a:pt x="1275439" y="338043"/>
                  </a:moveTo>
                  <a:cubicBezTo>
                    <a:pt x="1211804" y="450671"/>
                    <a:pt x="1146722" y="562139"/>
                    <a:pt x="1127734" y="694046"/>
                  </a:cubicBezTo>
                  <a:cubicBezTo>
                    <a:pt x="1120485" y="744345"/>
                    <a:pt x="1119035" y="793919"/>
                    <a:pt x="1118456" y="867409"/>
                  </a:cubicBezTo>
                  <a:cubicBezTo>
                    <a:pt x="1187744" y="745939"/>
                    <a:pt x="1250508" y="645051"/>
                    <a:pt x="1354003" y="576781"/>
                  </a:cubicBezTo>
                  <a:cubicBezTo>
                    <a:pt x="1323128" y="619251"/>
                    <a:pt x="1293415" y="662593"/>
                    <a:pt x="1261087" y="704048"/>
                  </a:cubicBezTo>
                  <a:cubicBezTo>
                    <a:pt x="1163246" y="829576"/>
                    <a:pt x="1099467" y="962065"/>
                    <a:pt x="1127588" y="1130354"/>
                  </a:cubicBezTo>
                  <a:cubicBezTo>
                    <a:pt x="1142230" y="1218774"/>
                    <a:pt x="1130195" y="1311689"/>
                    <a:pt x="1140345" y="1407649"/>
                  </a:cubicBezTo>
                  <a:cubicBezTo>
                    <a:pt x="1227171" y="1274292"/>
                    <a:pt x="1347046" y="1191089"/>
                    <a:pt x="1488518" y="1134267"/>
                  </a:cubicBezTo>
                  <a:cubicBezTo>
                    <a:pt x="1445034" y="1254577"/>
                    <a:pt x="1385603" y="1363148"/>
                    <a:pt x="1257174" y="1405764"/>
                  </a:cubicBezTo>
                  <a:cubicBezTo>
                    <a:pt x="1172087" y="1434028"/>
                    <a:pt x="1121063" y="1480560"/>
                    <a:pt x="1109614" y="1571010"/>
                  </a:cubicBezTo>
                  <a:cubicBezTo>
                    <a:pt x="1103961" y="1616234"/>
                    <a:pt x="1090915" y="1660445"/>
                    <a:pt x="1080480" y="1704944"/>
                  </a:cubicBezTo>
                  <a:cubicBezTo>
                    <a:pt x="1061200" y="1787424"/>
                    <a:pt x="1066853" y="1862654"/>
                    <a:pt x="1145272" y="1921506"/>
                  </a:cubicBezTo>
                  <a:cubicBezTo>
                    <a:pt x="1160348" y="1884975"/>
                    <a:pt x="1175422" y="1848737"/>
                    <a:pt x="1193830" y="1804238"/>
                  </a:cubicBezTo>
                  <a:cubicBezTo>
                    <a:pt x="1231374" y="1843520"/>
                    <a:pt x="1225867" y="1885700"/>
                    <a:pt x="1224851" y="1927157"/>
                  </a:cubicBezTo>
                  <a:cubicBezTo>
                    <a:pt x="1223836" y="1967745"/>
                    <a:pt x="1199918" y="2005578"/>
                    <a:pt x="1211804" y="2064428"/>
                  </a:cubicBezTo>
                  <a:cubicBezTo>
                    <a:pt x="1234128" y="1999199"/>
                    <a:pt x="1251379" y="1948900"/>
                    <a:pt x="1268481" y="1899182"/>
                  </a:cubicBezTo>
                  <a:cubicBezTo>
                    <a:pt x="1296312" y="1905124"/>
                    <a:pt x="1285152" y="1934259"/>
                    <a:pt x="1306170" y="1945856"/>
                  </a:cubicBezTo>
                  <a:cubicBezTo>
                    <a:pt x="1311821" y="1899761"/>
                    <a:pt x="1313417" y="1854246"/>
                    <a:pt x="1341536" y="1811776"/>
                  </a:cubicBezTo>
                  <a:cubicBezTo>
                    <a:pt x="1382559" y="1846852"/>
                    <a:pt x="1376617" y="1894398"/>
                    <a:pt x="1385022" y="1946872"/>
                  </a:cubicBezTo>
                  <a:cubicBezTo>
                    <a:pt x="1424307" y="1882512"/>
                    <a:pt x="1400098" y="1813661"/>
                    <a:pt x="1432277" y="1749882"/>
                  </a:cubicBezTo>
                  <a:cubicBezTo>
                    <a:pt x="1491130" y="1881352"/>
                    <a:pt x="1518961" y="2015869"/>
                    <a:pt x="1543311" y="2163429"/>
                  </a:cubicBezTo>
                  <a:cubicBezTo>
                    <a:pt x="1600857" y="2044716"/>
                    <a:pt x="1613759" y="1934405"/>
                    <a:pt x="1566506" y="1816268"/>
                  </a:cubicBezTo>
                  <a:cubicBezTo>
                    <a:pt x="1633038" y="1843811"/>
                    <a:pt x="1633038" y="1843811"/>
                    <a:pt x="1675074" y="2010072"/>
                  </a:cubicBezTo>
                  <a:cubicBezTo>
                    <a:pt x="1693773" y="1985863"/>
                    <a:pt x="1710441" y="1964411"/>
                    <a:pt x="1729577" y="1939624"/>
                  </a:cubicBezTo>
                  <a:cubicBezTo>
                    <a:pt x="1746682" y="1959338"/>
                    <a:pt x="1737982" y="1978325"/>
                    <a:pt x="1737259" y="1995430"/>
                  </a:cubicBezTo>
                  <a:cubicBezTo>
                    <a:pt x="1736388" y="2014131"/>
                    <a:pt x="1732328" y="2032828"/>
                    <a:pt x="1736097" y="2055005"/>
                  </a:cubicBezTo>
                  <a:cubicBezTo>
                    <a:pt x="1810316" y="1931217"/>
                    <a:pt x="1878152" y="1803803"/>
                    <a:pt x="1983532" y="1697987"/>
                  </a:cubicBezTo>
                  <a:cubicBezTo>
                    <a:pt x="1983386" y="1791627"/>
                    <a:pt x="1889750" y="1861494"/>
                    <a:pt x="1927292" y="1962817"/>
                  </a:cubicBezTo>
                  <a:cubicBezTo>
                    <a:pt x="1961789" y="1948466"/>
                    <a:pt x="1933961" y="1926435"/>
                    <a:pt x="1945409" y="1910055"/>
                  </a:cubicBezTo>
                  <a:cubicBezTo>
                    <a:pt x="1972950" y="1906576"/>
                    <a:pt x="1972083" y="1946872"/>
                    <a:pt x="1999478" y="1947597"/>
                  </a:cubicBezTo>
                  <a:cubicBezTo>
                    <a:pt x="2003681" y="1907153"/>
                    <a:pt x="1969328" y="1873670"/>
                    <a:pt x="1977735" y="1827431"/>
                  </a:cubicBezTo>
                  <a:cubicBezTo>
                    <a:pt x="2022380" y="1847289"/>
                    <a:pt x="2039775" y="1887585"/>
                    <a:pt x="2060647" y="1921938"/>
                  </a:cubicBezTo>
                  <a:cubicBezTo>
                    <a:pt x="2111090" y="2004709"/>
                    <a:pt x="2146750" y="2093853"/>
                    <a:pt x="2163129" y="2190103"/>
                  </a:cubicBezTo>
                  <a:cubicBezTo>
                    <a:pt x="2165451" y="2204308"/>
                    <a:pt x="2169942" y="2218225"/>
                    <a:pt x="2172408" y="2232429"/>
                  </a:cubicBezTo>
                  <a:lnTo>
                    <a:pt x="2175512" y="2239735"/>
                  </a:lnTo>
                  <a:lnTo>
                    <a:pt x="2176249" y="2322103"/>
                  </a:lnTo>
                  <a:lnTo>
                    <a:pt x="2175573" y="2325226"/>
                  </a:lnTo>
                  <a:lnTo>
                    <a:pt x="310634" y="2325226"/>
                  </a:lnTo>
                  <a:lnTo>
                    <a:pt x="247289" y="2187494"/>
                  </a:lnTo>
                  <a:cubicBezTo>
                    <a:pt x="174959" y="2071241"/>
                    <a:pt x="86972" y="1966295"/>
                    <a:pt x="0" y="1847868"/>
                  </a:cubicBezTo>
                  <a:cubicBezTo>
                    <a:pt x="143940" y="1862654"/>
                    <a:pt x="251349" y="1924985"/>
                    <a:pt x="346872" y="2014854"/>
                  </a:cubicBezTo>
                  <a:cubicBezTo>
                    <a:pt x="295269" y="1900195"/>
                    <a:pt x="176554" y="1861206"/>
                    <a:pt x="80159" y="1789018"/>
                  </a:cubicBezTo>
                  <a:cubicBezTo>
                    <a:pt x="263234" y="1799021"/>
                    <a:pt x="536760" y="1942524"/>
                    <a:pt x="647213" y="2088778"/>
                  </a:cubicBezTo>
                  <a:cubicBezTo>
                    <a:pt x="644315" y="1929042"/>
                    <a:pt x="577202" y="1795975"/>
                    <a:pt x="529222" y="1644646"/>
                  </a:cubicBezTo>
                  <a:cubicBezTo>
                    <a:pt x="591843" y="1682334"/>
                    <a:pt x="626051" y="1730456"/>
                    <a:pt x="673597" y="1768725"/>
                  </a:cubicBezTo>
                  <a:cubicBezTo>
                    <a:pt x="652144" y="1711901"/>
                    <a:pt x="630545" y="1654938"/>
                    <a:pt x="609091" y="1598116"/>
                  </a:cubicBezTo>
                  <a:cubicBezTo>
                    <a:pt x="708385" y="1713497"/>
                    <a:pt x="787528" y="1840186"/>
                    <a:pt x="848409" y="1978616"/>
                  </a:cubicBezTo>
                  <a:cubicBezTo>
                    <a:pt x="841742" y="1877586"/>
                    <a:pt x="787962" y="1791627"/>
                    <a:pt x="754624" y="1682334"/>
                  </a:cubicBezTo>
                  <a:cubicBezTo>
                    <a:pt x="849278" y="1734225"/>
                    <a:pt x="879428" y="1820327"/>
                    <a:pt x="931465" y="1897586"/>
                  </a:cubicBezTo>
                  <a:cubicBezTo>
                    <a:pt x="955092" y="1861785"/>
                    <a:pt x="970603" y="1828446"/>
                    <a:pt x="980895" y="1792206"/>
                  </a:cubicBezTo>
                  <a:cubicBezTo>
                    <a:pt x="998290" y="1731762"/>
                    <a:pt x="974372" y="1685085"/>
                    <a:pt x="916393" y="1676971"/>
                  </a:cubicBezTo>
                  <a:cubicBezTo>
                    <a:pt x="744623" y="1652907"/>
                    <a:pt x="622282" y="1549121"/>
                    <a:pt x="508495" y="1433305"/>
                  </a:cubicBezTo>
                  <a:cubicBezTo>
                    <a:pt x="461818" y="1385760"/>
                    <a:pt x="415435" y="1364595"/>
                    <a:pt x="349916" y="1372570"/>
                  </a:cubicBezTo>
                  <a:cubicBezTo>
                    <a:pt x="303530" y="1378222"/>
                    <a:pt x="255840" y="1373728"/>
                    <a:pt x="190902" y="1373728"/>
                  </a:cubicBezTo>
                  <a:cubicBezTo>
                    <a:pt x="315418" y="1295454"/>
                    <a:pt x="421089" y="1262406"/>
                    <a:pt x="548067" y="1328794"/>
                  </a:cubicBezTo>
                  <a:cubicBezTo>
                    <a:pt x="680117" y="1397792"/>
                    <a:pt x="814055" y="1462296"/>
                    <a:pt x="951904" y="1564776"/>
                  </a:cubicBezTo>
                  <a:cubicBezTo>
                    <a:pt x="917551" y="1482444"/>
                    <a:pt x="890881" y="1419535"/>
                    <a:pt x="865223" y="1356335"/>
                  </a:cubicBezTo>
                  <a:cubicBezTo>
                    <a:pt x="853916" y="1328504"/>
                    <a:pt x="828841" y="1319516"/>
                    <a:pt x="805213" y="1307774"/>
                  </a:cubicBezTo>
                  <a:cubicBezTo>
                    <a:pt x="698527" y="1254868"/>
                    <a:pt x="604164" y="1173259"/>
                    <a:pt x="525599" y="1063966"/>
                  </a:cubicBezTo>
                  <a:cubicBezTo>
                    <a:pt x="619094" y="1068170"/>
                    <a:pt x="681713" y="1124410"/>
                    <a:pt x="751434" y="1173403"/>
                  </a:cubicBezTo>
                  <a:cubicBezTo>
                    <a:pt x="732881" y="1019899"/>
                    <a:pt x="604454" y="933797"/>
                    <a:pt x="547054" y="805226"/>
                  </a:cubicBezTo>
                  <a:cubicBezTo>
                    <a:pt x="571405" y="818269"/>
                    <a:pt x="595757" y="831461"/>
                    <a:pt x="634170" y="852335"/>
                  </a:cubicBezTo>
                  <a:cubicBezTo>
                    <a:pt x="634170" y="782612"/>
                    <a:pt x="634314" y="723327"/>
                    <a:pt x="634024" y="664040"/>
                  </a:cubicBezTo>
                  <a:cubicBezTo>
                    <a:pt x="633880" y="641863"/>
                    <a:pt x="632139" y="616785"/>
                    <a:pt x="611846" y="605481"/>
                  </a:cubicBezTo>
                  <a:cubicBezTo>
                    <a:pt x="549952" y="571127"/>
                    <a:pt x="555459" y="511696"/>
                    <a:pt x="545311" y="445017"/>
                  </a:cubicBezTo>
                  <a:cubicBezTo>
                    <a:pt x="600976" y="480677"/>
                    <a:pt x="638806" y="516044"/>
                    <a:pt x="648956" y="577796"/>
                  </a:cubicBezTo>
                  <a:cubicBezTo>
                    <a:pt x="661129" y="563298"/>
                    <a:pt x="670699" y="551703"/>
                    <a:pt x="681279" y="539092"/>
                  </a:cubicBezTo>
                  <a:cubicBezTo>
                    <a:pt x="695193" y="576634"/>
                    <a:pt x="658376" y="606931"/>
                    <a:pt x="677219" y="644182"/>
                  </a:cubicBezTo>
                  <a:cubicBezTo>
                    <a:pt x="725633" y="618961"/>
                    <a:pt x="773757" y="593885"/>
                    <a:pt x="832898" y="563010"/>
                  </a:cubicBezTo>
                  <a:cubicBezTo>
                    <a:pt x="806807" y="627949"/>
                    <a:pt x="773032" y="669550"/>
                    <a:pt x="718386" y="686945"/>
                  </a:cubicBezTo>
                  <a:cubicBezTo>
                    <a:pt x="675190" y="700715"/>
                    <a:pt x="660839" y="724487"/>
                    <a:pt x="670408" y="767392"/>
                  </a:cubicBezTo>
                  <a:cubicBezTo>
                    <a:pt x="689105" y="851319"/>
                    <a:pt x="694758" y="938581"/>
                    <a:pt x="743173" y="1033235"/>
                  </a:cubicBezTo>
                  <a:cubicBezTo>
                    <a:pt x="768104" y="902487"/>
                    <a:pt x="798110" y="788700"/>
                    <a:pt x="880443" y="696365"/>
                  </a:cubicBezTo>
                  <a:cubicBezTo>
                    <a:pt x="895227" y="715936"/>
                    <a:pt x="868411" y="723327"/>
                    <a:pt x="878412" y="743332"/>
                  </a:cubicBezTo>
                  <a:cubicBezTo>
                    <a:pt x="918854" y="728979"/>
                    <a:pt x="960167" y="714195"/>
                    <a:pt x="1011480" y="696077"/>
                  </a:cubicBezTo>
                  <a:cubicBezTo>
                    <a:pt x="973503" y="751302"/>
                    <a:pt x="937555" y="791163"/>
                    <a:pt x="880009" y="803774"/>
                  </a:cubicBezTo>
                  <a:cubicBezTo>
                    <a:pt x="840002" y="812474"/>
                    <a:pt x="816662" y="833636"/>
                    <a:pt x="816518" y="884079"/>
                  </a:cubicBezTo>
                  <a:cubicBezTo>
                    <a:pt x="881749" y="853348"/>
                    <a:pt x="946397" y="843928"/>
                    <a:pt x="1025831" y="840593"/>
                  </a:cubicBezTo>
                  <a:cubicBezTo>
                    <a:pt x="968140" y="880454"/>
                    <a:pt x="921466" y="914808"/>
                    <a:pt x="860875" y="914375"/>
                  </a:cubicBezTo>
                  <a:cubicBezTo>
                    <a:pt x="808692" y="913941"/>
                    <a:pt x="804052" y="940320"/>
                    <a:pt x="797094" y="985980"/>
                  </a:cubicBezTo>
                  <a:cubicBezTo>
                    <a:pt x="775498" y="1127454"/>
                    <a:pt x="849712" y="1229646"/>
                    <a:pt x="928858" y="1341986"/>
                  </a:cubicBezTo>
                  <a:cubicBezTo>
                    <a:pt x="935525" y="1318502"/>
                    <a:pt x="941759" y="1299948"/>
                    <a:pt x="945816" y="1280958"/>
                  </a:cubicBezTo>
                  <a:cubicBezTo>
                    <a:pt x="956398" y="1231096"/>
                    <a:pt x="964371" y="1174565"/>
                    <a:pt x="999303" y="1140934"/>
                  </a:cubicBezTo>
                  <a:cubicBezTo>
                    <a:pt x="1071489" y="1071214"/>
                    <a:pt x="1067722" y="990184"/>
                    <a:pt x="1065547" y="901618"/>
                  </a:cubicBezTo>
                  <a:cubicBezTo>
                    <a:pt x="1060331" y="686655"/>
                    <a:pt x="1119615" y="493432"/>
                    <a:pt x="1275439" y="338043"/>
                  </a:cubicBezTo>
                  <a:close/>
                  <a:moveTo>
                    <a:pt x="1282249" y="329487"/>
                  </a:moveTo>
                  <a:cubicBezTo>
                    <a:pt x="1281959" y="330937"/>
                    <a:pt x="1281378" y="332241"/>
                    <a:pt x="1281088" y="333691"/>
                  </a:cubicBezTo>
                  <a:lnTo>
                    <a:pt x="1281014" y="333625"/>
                  </a:lnTo>
                  <a:lnTo>
                    <a:pt x="1276017" y="338766"/>
                  </a:lnTo>
                  <a:lnTo>
                    <a:pt x="1279642" y="332387"/>
                  </a:lnTo>
                  <a:lnTo>
                    <a:pt x="1279640" y="332385"/>
                  </a:lnTo>
                  <a:cubicBezTo>
                    <a:pt x="1280365" y="331372"/>
                    <a:pt x="1281234" y="330500"/>
                    <a:pt x="1282249" y="329487"/>
                  </a:cubicBezTo>
                  <a:close/>
                  <a:moveTo>
                    <a:pt x="1705222" y="1752"/>
                  </a:moveTo>
                  <a:cubicBezTo>
                    <a:pt x="1714064" y="23927"/>
                    <a:pt x="1693771" y="35959"/>
                    <a:pt x="1679710" y="47845"/>
                  </a:cubicBezTo>
                  <a:cubicBezTo>
                    <a:pt x="1602740" y="112786"/>
                    <a:pt x="1530410" y="185406"/>
                    <a:pt x="1445901" y="238314"/>
                  </a:cubicBezTo>
                  <a:cubicBezTo>
                    <a:pt x="1393720" y="270928"/>
                    <a:pt x="1325447" y="278031"/>
                    <a:pt x="1282105" y="329490"/>
                  </a:cubicBezTo>
                  <a:cubicBezTo>
                    <a:pt x="1322547" y="162357"/>
                    <a:pt x="1696669" y="-19849"/>
                    <a:pt x="1705222" y="1752"/>
                  </a:cubicBezTo>
                  <a:close/>
                </a:path>
              </a:pathLst>
            </a:custGeom>
            <a:grpFill/>
            <a:ln w="7086" cap="flat">
              <a:noFill/>
              <a:prstDash val="solid"/>
              <a:miter/>
            </a:ln>
          </p:spPr>
          <p:txBody>
            <a:bodyPr wrap="square" rtlCol="0" anchor="ctr">
              <a:noAutofit/>
            </a:bodyPr>
            <a:lstStyle/>
            <a:p>
              <a:endParaRPr lang="en-US">
                <a:latin typeface="微軟正黑體" panose="020B0604030504040204" pitchFamily="34" charset="-120"/>
                <a:ea typeface="微軟正黑體" panose="020B0604030504040204" pitchFamily="34" charset="-120"/>
              </a:endParaRPr>
            </a:p>
          </p:txBody>
        </p:sp>
        <p:sp>
          <p:nvSpPr>
            <p:cNvPr id="164" name="Freeform: Shape 163">
              <a:extLst>
                <a:ext uri="{FF2B5EF4-FFF2-40B4-BE49-F238E27FC236}">
                  <a16:creationId xmlns:a16="http://schemas.microsoft.com/office/drawing/2014/main" id="{85B3A0F3-7E64-407B-9278-7E8B976AAA7A}"/>
                </a:ext>
              </a:extLst>
            </p:cNvPr>
            <p:cNvSpPr/>
            <p:nvPr/>
          </p:nvSpPr>
          <p:spPr>
            <a:xfrm>
              <a:off x="2910555" y="2756941"/>
              <a:ext cx="1989953" cy="1802084"/>
            </a:xfrm>
            <a:custGeom>
              <a:avLst/>
              <a:gdLst>
                <a:gd name="connsiteX0" fmla="*/ 0 w 1989953"/>
                <a:gd name="connsiteY0" fmla="*/ 1760947 h 1802084"/>
                <a:gd name="connsiteX1" fmla="*/ 15240 w 1989953"/>
                <a:gd name="connsiteY1" fmla="*/ 1796739 h 1802084"/>
                <a:gd name="connsiteX2" fmla="*/ 20484 w 1989953"/>
                <a:gd name="connsiteY2" fmla="*/ 1802084 h 1802084"/>
                <a:gd name="connsiteX3" fmla="*/ 11153 w 1989953"/>
                <a:gd name="connsiteY3" fmla="*/ 1802084 h 1802084"/>
                <a:gd name="connsiteX4" fmla="*/ 488 w 1989953"/>
                <a:gd name="connsiteY4" fmla="*/ 1764471 h 1802084"/>
                <a:gd name="connsiteX5" fmla="*/ 1604763 w 1989953"/>
                <a:gd name="connsiteY5" fmla="*/ 404539 h 1802084"/>
                <a:gd name="connsiteX6" fmla="*/ 1740521 w 1989953"/>
                <a:gd name="connsiteY6" fmla="*/ 499221 h 1802084"/>
                <a:gd name="connsiteX7" fmla="*/ 1788789 w 1989953"/>
                <a:gd name="connsiteY7" fmla="*/ 968867 h 1802084"/>
                <a:gd name="connsiteX8" fmla="*/ 1782557 w 1989953"/>
                <a:gd name="connsiteY8" fmla="*/ 1327916 h 1802084"/>
                <a:gd name="connsiteX9" fmla="*/ 1935625 w 1989953"/>
                <a:gd name="connsiteY9" fmla="*/ 1637971 h 1802084"/>
                <a:gd name="connsiteX10" fmla="*/ 1981141 w 1989953"/>
                <a:gd name="connsiteY10" fmla="*/ 1750308 h 1802084"/>
                <a:gd name="connsiteX11" fmla="*/ 1985356 w 1989953"/>
                <a:gd name="connsiteY11" fmla="*/ 1796833 h 1802084"/>
                <a:gd name="connsiteX12" fmla="*/ 1989953 w 1989953"/>
                <a:gd name="connsiteY12" fmla="*/ 1802084 h 1802084"/>
                <a:gd name="connsiteX13" fmla="*/ 1843571 w 1989953"/>
                <a:gd name="connsiteY13" fmla="*/ 1802084 h 1802084"/>
                <a:gd name="connsiteX14" fmla="*/ 1781535 w 1989953"/>
                <a:gd name="connsiteY14" fmla="*/ 1732558 h 1802084"/>
                <a:gd name="connsiteX15" fmla="*/ 1597163 w 1989953"/>
                <a:gd name="connsiteY15" fmla="*/ 1412713 h 1802084"/>
                <a:gd name="connsiteX16" fmla="*/ 1624269 w 1989953"/>
                <a:gd name="connsiteY16" fmla="*/ 1660290 h 1802084"/>
                <a:gd name="connsiteX17" fmla="*/ 1666593 w 1989953"/>
                <a:gd name="connsiteY17" fmla="*/ 1802057 h 1802084"/>
                <a:gd name="connsiteX18" fmla="*/ 1666600 w 1989953"/>
                <a:gd name="connsiteY18" fmla="*/ 1802084 h 1802084"/>
                <a:gd name="connsiteX19" fmla="*/ 1507316 w 1989953"/>
                <a:gd name="connsiteY19" fmla="*/ 1802084 h 1802084"/>
                <a:gd name="connsiteX20" fmla="*/ 1461994 w 1989953"/>
                <a:gd name="connsiteY20" fmla="*/ 1727170 h 1802084"/>
                <a:gd name="connsiteX21" fmla="*/ 1421188 w 1989953"/>
                <a:gd name="connsiteY21" fmla="*/ 1627533 h 1802084"/>
                <a:gd name="connsiteX22" fmla="*/ 1455396 w 1989953"/>
                <a:gd name="connsiteY22" fmla="*/ 1215577 h 1802084"/>
                <a:gd name="connsiteX23" fmla="*/ 1492652 w 1989953"/>
                <a:gd name="connsiteY23" fmla="*/ 923353 h 1802084"/>
                <a:gd name="connsiteX24" fmla="*/ 1455396 w 1989953"/>
                <a:gd name="connsiteY24" fmla="*/ 897118 h 1802084"/>
                <a:gd name="connsiteX25" fmla="*/ 1180857 w 1989953"/>
                <a:gd name="connsiteY25" fmla="*/ 938138 h 1802084"/>
                <a:gd name="connsiteX26" fmla="*/ 1063301 w 1989953"/>
                <a:gd name="connsiteY26" fmla="*/ 963650 h 1802084"/>
                <a:gd name="connsiteX27" fmla="*/ 709907 w 1989953"/>
                <a:gd name="connsiteY27" fmla="*/ 1521862 h 1802084"/>
                <a:gd name="connsiteX28" fmla="*/ 777164 w 1989953"/>
                <a:gd name="connsiteY28" fmla="*/ 1614922 h 1802084"/>
                <a:gd name="connsiteX29" fmla="*/ 847612 w 1989953"/>
                <a:gd name="connsiteY29" fmla="*/ 1775239 h 1802084"/>
                <a:gd name="connsiteX30" fmla="*/ 829819 w 1989953"/>
                <a:gd name="connsiteY30" fmla="*/ 1796838 h 1802084"/>
                <a:gd name="connsiteX31" fmla="*/ 828026 w 1989953"/>
                <a:gd name="connsiteY31" fmla="*/ 1802084 h 1802084"/>
                <a:gd name="connsiteX32" fmla="*/ 664454 w 1989953"/>
                <a:gd name="connsiteY32" fmla="*/ 1802084 h 1802084"/>
                <a:gd name="connsiteX33" fmla="*/ 650784 w 1989953"/>
                <a:gd name="connsiteY33" fmla="*/ 1776888 h 1802084"/>
                <a:gd name="connsiteX34" fmla="*/ 609309 w 1989953"/>
                <a:gd name="connsiteY34" fmla="*/ 1745814 h 1802084"/>
                <a:gd name="connsiteX35" fmla="*/ 342161 w 1989953"/>
                <a:gd name="connsiteY35" fmla="*/ 1747698 h 1802084"/>
                <a:gd name="connsiteX36" fmla="*/ 272548 w 1989953"/>
                <a:gd name="connsiteY36" fmla="*/ 1762013 h 1802084"/>
                <a:gd name="connsiteX37" fmla="*/ 251549 w 1989953"/>
                <a:gd name="connsiteY37" fmla="*/ 1802084 h 1802084"/>
                <a:gd name="connsiteX38" fmla="*/ 108970 w 1989953"/>
                <a:gd name="connsiteY38" fmla="*/ 1802084 h 1802084"/>
                <a:gd name="connsiteX39" fmla="*/ 88366 w 1989953"/>
                <a:gd name="connsiteY39" fmla="*/ 1739508 h 1802084"/>
                <a:gd name="connsiteX40" fmla="*/ 132705 w 1989953"/>
                <a:gd name="connsiteY40" fmla="*/ 1665077 h 1802084"/>
                <a:gd name="connsiteX41" fmla="*/ 12105 w 1989953"/>
                <a:gd name="connsiteY41" fmla="*/ 1645795 h 1802084"/>
                <a:gd name="connsiteX42" fmla="*/ 258234 w 1989953"/>
                <a:gd name="connsiteY42" fmla="*/ 1491566 h 1802084"/>
                <a:gd name="connsiteX43" fmla="*/ 292588 w 1989953"/>
                <a:gd name="connsiteY43" fmla="*/ 1487362 h 1802084"/>
                <a:gd name="connsiteX44" fmla="*/ 496391 w 1989953"/>
                <a:gd name="connsiteY44" fmla="*/ 1430108 h 1802084"/>
                <a:gd name="connsiteX45" fmla="*/ 568576 w 1989953"/>
                <a:gd name="connsiteY45" fmla="*/ 1430108 h 1802084"/>
                <a:gd name="connsiteX46" fmla="*/ 656127 w 1989953"/>
                <a:gd name="connsiteY46" fmla="*/ 1370387 h 1802084"/>
                <a:gd name="connsiteX47" fmla="*/ 1059097 w 1989953"/>
                <a:gd name="connsiteY47" fmla="*/ 908713 h 1802084"/>
                <a:gd name="connsiteX48" fmla="*/ 1104758 w 1989953"/>
                <a:gd name="connsiteY48" fmla="*/ 875375 h 1802084"/>
                <a:gd name="connsiteX49" fmla="*/ 1263334 w 1989953"/>
                <a:gd name="connsiteY49" fmla="*/ 794201 h 1802084"/>
                <a:gd name="connsiteX50" fmla="*/ 1460617 w 1989953"/>
                <a:gd name="connsiteY50" fmla="*/ 575466 h 1802084"/>
                <a:gd name="connsiteX51" fmla="*/ 1542514 w 1989953"/>
                <a:gd name="connsiteY51" fmla="*/ 414136 h 1802084"/>
                <a:gd name="connsiteX52" fmla="*/ 1604763 w 1989953"/>
                <a:gd name="connsiteY52" fmla="*/ 404539 h 1802084"/>
                <a:gd name="connsiteX53" fmla="*/ 1434666 w 1989953"/>
                <a:gd name="connsiteY53" fmla="*/ 3 h 1802084"/>
                <a:gd name="connsiteX54" fmla="*/ 1620205 w 1989953"/>
                <a:gd name="connsiteY54" fmla="*/ 183513 h 1802084"/>
                <a:gd name="connsiteX55" fmla="*/ 1431768 w 1989953"/>
                <a:gd name="connsiteY55" fmla="*/ 371373 h 1802084"/>
                <a:gd name="connsiteX56" fmla="*/ 1249996 w 1989953"/>
                <a:gd name="connsiteY56" fmla="*/ 184528 h 1802084"/>
                <a:gd name="connsiteX57" fmla="*/ 1434666 w 1989953"/>
                <a:gd name="connsiteY57" fmla="*/ 3 h 180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89953" h="1802084">
                  <a:moveTo>
                    <a:pt x="0" y="1760947"/>
                  </a:moveTo>
                  <a:lnTo>
                    <a:pt x="15240" y="1796739"/>
                  </a:lnTo>
                  <a:lnTo>
                    <a:pt x="20484" y="1802084"/>
                  </a:lnTo>
                  <a:lnTo>
                    <a:pt x="11153" y="1802084"/>
                  </a:lnTo>
                  <a:lnTo>
                    <a:pt x="488" y="1764471"/>
                  </a:lnTo>
                  <a:close/>
                  <a:moveTo>
                    <a:pt x="1604763" y="404539"/>
                  </a:moveTo>
                  <a:cubicBezTo>
                    <a:pt x="1664120" y="405322"/>
                    <a:pt x="1713450" y="437146"/>
                    <a:pt x="1740521" y="499221"/>
                  </a:cubicBezTo>
                  <a:cubicBezTo>
                    <a:pt x="1806185" y="649973"/>
                    <a:pt x="1797343" y="809421"/>
                    <a:pt x="1788789" y="968867"/>
                  </a:cubicBezTo>
                  <a:cubicBezTo>
                    <a:pt x="1782411" y="1088310"/>
                    <a:pt x="1747767" y="1206882"/>
                    <a:pt x="1782557" y="1327916"/>
                  </a:cubicBezTo>
                  <a:cubicBezTo>
                    <a:pt x="1815026" y="1440979"/>
                    <a:pt x="1881993" y="1535923"/>
                    <a:pt x="1935625" y="1637971"/>
                  </a:cubicBezTo>
                  <a:cubicBezTo>
                    <a:pt x="1954760" y="1674209"/>
                    <a:pt x="1984329" y="1710735"/>
                    <a:pt x="1981141" y="1750308"/>
                  </a:cubicBezTo>
                  <a:cubicBezTo>
                    <a:pt x="1979474" y="1770674"/>
                    <a:pt x="1981096" y="1785720"/>
                    <a:pt x="1985356" y="1796833"/>
                  </a:cubicBezTo>
                  <a:lnTo>
                    <a:pt x="1989953" y="1802084"/>
                  </a:lnTo>
                  <a:lnTo>
                    <a:pt x="1843571" y="1802084"/>
                  </a:lnTo>
                  <a:lnTo>
                    <a:pt x="1781535" y="1732558"/>
                  </a:lnTo>
                  <a:cubicBezTo>
                    <a:pt x="1706664" y="1634465"/>
                    <a:pt x="1656845" y="1526647"/>
                    <a:pt x="1597163" y="1412713"/>
                  </a:cubicBezTo>
                  <a:cubicBezTo>
                    <a:pt x="1586000" y="1509395"/>
                    <a:pt x="1589769" y="1586800"/>
                    <a:pt x="1624269" y="1660290"/>
                  </a:cubicBezTo>
                  <a:cubicBezTo>
                    <a:pt x="1645431" y="1705662"/>
                    <a:pt x="1677177" y="1747264"/>
                    <a:pt x="1666593" y="1802057"/>
                  </a:cubicBezTo>
                  <a:lnTo>
                    <a:pt x="1666600" y="1802084"/>
                  </a:lnTo>
                  <a:lnTo>
                    <a:pt x="1507316" y="1802084"/>
                  </a:lnTo>
                  <a:lnTo>
                    <a:pt x="1461994" y="1727170"/>
                  </a:lnTo>
                  <a:cubicBezTo>
                    <a:pt x="1444635" y="1695153"/>
                    <a:pt x="1430247" y="1662684"/>
                    <a:pt x="1421188" y="1627533"/>
                  </a:cubicBezTo>
                  <a:cubicBezTo>
                    <a:pt x="1384660" y="1486058"/>
                    <a:pt x="1414087" y="1349803"/>
                    <a:pt x="1455396" y="1215577"/>
                  </a:cubicBezTo>
                  <a:cubicBezTo>
                    <a:pt x="1484967" y="1119766"/>
                    <a:pt x="1496418" y="1022937"/>
                    <a:pt x="1492652" y="923353"/>
                  </a:cubicBezTo>
                  <a:cubicBezTo>
                    <a:pt x="1491636" y="896102"/>
                    <a:pt x="1485983" y="879286"/>
                    <a:pt x="1455396" y="897118"/>
                  </a:cubicBezTo>
                  <a:cubicBezTo>
                    <a:pt x="1369298" y="947124"/>
                    <a:pt x="1274788" y="943501"/>
                    <a:pt x="1180857" y="938138"/>
                  </a:cubicBezTo>
                  <a:cubicBezTo>
                    <a:pt x="1138096" y="935675"/>
                    <a:pt x="1097654" y="939444"/>
                    <a:pt x="1063301" y="963650"/>
                  </a:cubicBezTo>
                  <a:cubicBezTo>
                    <a:pt x="868774" y="1100630"/>
                    <a:pt x="690339" y="1247612"/>
                    <a:pt x="709907" y="1521862"/>
                  </a:cubicBezTo>
                  <a:cubicBezTo>
                    <a:pt x="713385" y="1571436"/>
                    <a:pt x="705847" y="1607965"/>
                    <a:pt x="777164" y="1614922"/>
                  </a:cubicBezTo>
                  <a:cubicBezTo>
                    <a:pt x="847321" y="1621735"/>
                    <a:pt x="878340" y="1708853"/>
                    <a:pt x="847612" y="1775239"/>
                  </a:cubicBezTo>
                  <a:cubicBezTo>
                    <a:pt x="843770" y="1783646"/>
                    <a:pt x="836087" y="1789771"/>
                    <a:pt x="829819" y="1796838"/>
                  </a:cubicBezTo>
                  <a:lnTo>
                    <a:pt x="828026" y="1802084"/>
                  </a:lnTo>
                  <a:lnTo>
                    <a:pt x="664454" y="1802084"/>
                  </a:lnTo>
                  <a:lnTo>
                    <a:pt x="650784" y="1776888"/>
                  </a:lnTo>
                  <a:cubicBezTo>
                    <a:pt x="645366" y="1759477"/>
                    <a:pt x="637213" y="1744583"/>
                    <a:pt x="609309" y="1745814"/>
                  </a:cubicBezTo>
                  <a:cubicBezTo>
                    <a:pt x="520308" y="1749871"/>
                    <a:pt x="430727" y="1754077"/>
                    <a:pt x="342161" y="1747698"/>
                  </a:cubicBezTo>
                  <a:cubicBezTo>
                    <a:pt x="311504" y="1745523"/>
                    <a:pt x="288892" y="1749873"/>
                    <a:pt x="272548" y="1762013"/>
                  </a:cubicBezTo>
                  <a:lnTo>
                    <a:pt x="251549" y="1802084"/>
                  </a:lnTo>
                  <a:lnTo>
                    <a:pt x="108970" y="1802084"/>
                  </a:lnTo>
                  <a:lnTo>
                    <a:pt x="88366" y="1739508"/>
                  </a:lnTo>
                  <a:cubicBezTo>
                    <a:pt x="89907" y="1713345"/>
                    <a:pt x="103280" y="1688267"/>
                    <a:pt x="132705" y="1665077"/>
                  </a:cubicBezTo>
                  <a:cubicBezTo>
                    <a:pt x="92554" y="1645653"/>
                    <a:pt x="51533" y="1669422"/>
                    <a:pt x="12105" y="1645795"/>
                  </a:cubicBezTo>
                  <a:cubicBezTo>
                    <a:pt x="76174" y="1562158"/>
                    <a:pt x="125457" y="1462722"/>
                    <a:pt x="258234" y="1491566"/>
                  </a:cubicBezTo>
                  <a:cubicBezTo>
                    <a:pt x="269395" y="1493887"/>
                    <a:pt x="289834" y="1493162"/>
                    <a:pt x="292588" y="1487362"/>
                  </a:cubicBezTo>
                  <a:cubicBezTo>
                    <a:pt x="339406" y="1391114"/>
                    <a:pt x="426670" y="1441125"/>
                    <a:pt x="496391" y="1430108"/>
                  </a:cubicBezTo>
                  <a:cubicBezTo>
                    <a:pt x="519874" y="1426339"/>
                    <a:pt x="544805" y="1426918"/>
                    <a:pt x="568576" y="1430108"/>
                  </a:cubicBezTo>
                  <a:cubicBezTo>
                    <a:pt x="617137" y="1436629"/>
                    <a:pt x="637721" y="1416482"/>
                    <a:pt x="656127" y="1370387"/>
                  </a:cubicBezTo>
                  <a:cubicBezTo>
                    <a:pt x="735999" y="1170209"/>
                    <a:pt x="885588" y="1028591"/>
                    <a:pt x="1059097" y="908713"/>
                  </a:cubicBezTo>
                  <a:cubicBezTo>
                    <a:pt x="1074896" y="897696"/>
                    <a:pt x="1102004" y="888999"/>
                    <a:pt x="1104758" y="875375"/>
                  </a:cubicBezTo>
                  <a:cubicBezTo>
                    <a:pt x="1124182" y="778981"/>
                    <a:pt x="1196223" y="794345"/>
                    <a:pt x="1263334" y="794201"/>
                  </a:cubicBezTo>
                  <a:cubicBezTo>
                    <a:pt x="1401474" y="793911"/>
                    <a:pt x="1476706" y="709695"/>
                    <a:pt x="1460617" y="575466"/>
                  </a:cubicBezTo>
                  <a:cubicBezTo>
                    <a:pt x="1449019" y="479509"/>
                    <a:pt x="1471053" y="436167"/>
                    <a:pt x="1542514" y="414136"/>
                  </a:cubicBezTo>
                  <a:cubicBezTo>
                    <a:pt x="1564076" y="407467"/>
                    <a:pt x="1584975" y="404279"/>
                    <a:pt x="1604763" y="404539"/>
                  </a:cubicBezTo>
                  <a:close/>
                  <a:moveTo>
                    <a:pt x="1434666" y="3"/>
                  </a:moveTo>
                  <a:cubicBezTo>
                    <a:pt x="1531929" y="-576"/>
                    <a:pt x="1619482" y="85961"/>
                    <a:pt x="1620205" y="183513"/>
                  </a:cubicBezTo>
                  <a:cubicBezTo>
                    <a:pt x="1620932" y="284982"/>
                    <a:pt x="1532945" y="372679"/>
                    <a:pt x="1431768" y="371373"/>
                  </a:cubicBezTo>
                  <a:cubicBezTo>
                    <a:pt x="1334070" y="370069"/>
                    <a:pt x="1248837" y="282517"/>
                    <a:pt x="1249996" y="184528"/>
                  </a:cubicBezTo>
                  <a:cubicBezTo>
                    <a:pt x="1251302" y="85525"/>
                    <a:pt x="1336387" y="584"/>
                    <a:pt x="1434666" y="3"/>
                  </a:cubicBezTo>
                  <a:close/>
                </a:path>
              </a:pathLst>
            </a:custGeom>
            <a:grpFill/>
            <a:ln w="7086" cap="flat">
              <a:noFill/>
              <a:prstDash val="solid"/>
              <a:miter/>
            </a:ln>
          </p:spPr>
          <p:txBody>
            <a:bodyPr wrap="square" rtlCol="0" anchor="ctr">
              <a:noAutofit/>
            </a:bodyPr>
            <a:lstStyle/>
            <a:p>
              <a:endParaRPr lang="en-US">
                <a:latin typeface="微軟正黑體" panose="020B0604030504040204" pitchFamily="34" charset="-120"/>
                <a:ea typeface="微軟正黑體" panose="020B0604030504040204" pitchFamily="34" charset="-120"/>
              </a:endParaRPr>
            </a:p>
          </p:txBody>
        </p:sp>
      </p:grpSp>
      <p:grpSp>
        <p:nvGrpSpPr>
          <p:cNvPr id="3" name="Group 2">
            <a:extLst>
              <a:ext uri="{FF2B5EF4-FFF2-40B4-BE49-F238E27FC236}">
                <a16:creationId xmlns:a16="http://schemas.microsoft.com/office/drawing/2014/main" id="{4BEE6D06-3919-4CF9-8291-D609536115E6}"/>
              </a:ext>
            </a:extLst>
          </p:cNvPr>
          <p:cNvGrpSpPr/>
          <p:nvPr/>
        </p:nvGrpSpPr>
        <p:grpSpPr>
          <a:xfrm>
            <a:off x="4711741" y="2970516"/>
            <a:ext cx="2811332" cy="1404652"/>
            <a:chOff x="4711741" y="2970516"/>
            <a:chExt cx="2811332" cy="1404652"/>
          </a:xfrm>
        </p:grpSpPr>
        <p:sp>
          <p:nvSpPr>
            <p:cNvPr id="179" name="Freeform: Shape 178">
              <a:extLst>
                <a:ext uri="{FF2B5EF4-FFF2-40B4-BE49-F238E27FC236}">
                  <a16:creationId xmlns:a16="http://schemas.microsoft.com/office/drawing/2014/main" id="{A4491EB4-8656-4AB4-A841-55145CCEB7F7}"/>
                </a:ext>
              </a:extLst>
            </p:cNvPr>
            <p:cNvSpPr/>
            <p:nvPr/>
          </p:nvSpPr>
          <p:spPr>
            <a:xfrm>
              <a:off x="4711741" y="2970516"/>
              <a:ext cx="2810150" cy="1404652"/>
            </a:xfrm>
            <a:custGeom>
              <a:avLst/>
              <a:gdLst>
                <a:gd name="connsiteX0" fmla="*/ 0 w 2045499"/>
                <a:gd name="connsiteY0" fmla="*/ 0 h 1022442"/>
                <a:gd name="connsiteX1" fmla="*/ 2045499 w 2045499"/>
                <a:gd name="connsiteY1" fmla="*/ 0 h 1022442"/>
                <a:gd name="connsiteX2" fmla="*/ 2040235 w 2045499"/>
                <a:gd name="connsiteY2" fmla="*/ 104248 h 1022442"/>
                <a:gd name="connsiteX3" fmla="*/ 1022749 w 2045499"/>
                <a:gd name="connsiteY3" fmla="*/ 1022442 h 1022442"/>
                <a:gd name="connsiteX4" fmla="*/ 5264 w 2045499"/>
                <a:gd name="connsiteY4" fmla="*/ 104248 h 102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499" h="1022442">
                  <a:moveTo>
                    <a:pt x="0" y="0"/>
                  </a:moveTo>
                  <a:lnTo>
                    <a:pt x="2045499" y="0"/>
                  </a:lnTo>
                  <a:lnTo>
                    <a:pt x="2040235" y="104248"/>
                  </a:lnTo>
                  <a:cubicBezTo>
                    <a:pt x="1987859" y="619983"/>
                    <a:pt x="1552303" y="1022442"/>
                    <a:pt x="1022749" y="1022442"/>
                  </a:cubicBezTo>
                  <a:cubicBezTo>
                    <a:pt x="493195" y="1022442"/>
                    <a:pt x="57640" y="619983"/>
                    <a:pt x="5264" y="104248"/>
                  </a:cubicBezTo>
                  <a:close/>
                </a:path>
              </a:pathLst>
            </a:custGeom>
            <a:solidFill>
              <a:schemeClr val="accent4">
                <a:lumMod val="20000"/>
                <a:lumOff val="80000"/>
              </a:schemeClr>
            </a:solidFill>
            <a:ln w="9525" cap="flat">
              <a:noFill/>
              <a:prstDash val="solid"/>
              <a:miter/>
            </a:ln>
            <a:effectLst>
              <a:outerShdw blurRad="63500" sx="102000" sy="102000" algn="ctr" rotWithShape="0">
                <a:prstClr val="black">
                  <a:alpha val="40000"/>
                </a:prstClr>
              </a:outerShdw>
            </a:effectLst>
          </p:spPr>
          <p:txBody>
            <a:bodyPr wrap="square" rtlCol="0" anchor="ctr">
              <a:noAutofit/>
            </a:bodyPr>
            <a:lstStyle/>
            <a:p>
              <a:endParaRPr lang="en-US" dirty="0">
                <a:latin typeface="微軟正黑體" panose="020B0604030504040204" pitchFamily="34" charset="-120"/>
                <a:ea typeface="微軟正黑體" panose="020B0604030504040204" pitchFamily="34" charset="-120"/>
              </a:endParaRPr>
            </a:p>
          </p:txBody>
        </p:sp>
        <p:sp>
          <p:nvSpPr>
            <p:cNvPr id="180" name="Freeform: Shape 179">
              <a:extLst>
                <a:ext uri="{FF2B5EF4-FFF2-40B4-BE49-F238E27FC236}">
                  <a16:creationId xmlns:a16="http://schemas.microsoft.com/office/drawing/2014/main" id="{CA8FA524-E89C-4F4B-8B04-4B6070C5C882}"/>
                </a:ext>
              </a:extLst>
            </p:cNvPr>
            <p:cNvSpPr/>
            <p:nvPr/>
          </p:nvSpPr>
          <p:spPr>
            <a:xfrm>
              <a:off x="4713850" y="2970516"/>
              <a:ext cx="2809223" cy="1353716"/>
            </a:xfrm>
            <a:custGeom>
              <a:avLst/>
              <a:gdLst>
                <a:gd name="connsiteX0" fmla="*/ 1933045 w 2044824"/>
                <a:gd name="connsiteY0" fmla="*/ 366946 h 985366"/>
                <a:gd name="connsiteX1" fmla="*/ 1920461 w 2044824"/>
                <a:gd name="connsiteY1" fmla="*/ 377755 h 985366"/>
                <a:gd name="connsiteX2" fmla="*/ 1922397 w 2044824"/>
                <a:gd name="connsiteY2" fmla="*/ 412604 h 985366"/>
                <a:gd name="connsiteX3" fmla="*/ 1949502 w 2044824"/>
                <a:gd name="connsiteY3" fmla="*/ 390662 h 985366"/>
                <a:gd name="connsiteX4" fmla="*/ 1951437 w 2044824"/>
                <a:gd name="connsiteY4" fmla="*/ 386790 h 985366"/>
                <a:gd name="connsiteX5" fmla="*/ 1951437 w 2044824"/>
                <a:gd name="connsiteY5" fmla="*/ 372593 h 985366"/>
                <a:gd name="connsiteX6" fmla="*/ 1933045 w 2044824"/>
                <a:gd name="connsiteY6" fmla="*/ 366946 h 985366"/>
                <a:gd name="connsiteX7" fmla="*/ 1655225 w 2044824"/>
                <a:gd name="connsiteY7" fmla="*/ 132525 h 985366"/>
                <a:gd name="connsiteX8" fmla="*/ 1649416 w 2044824"/>
                <a:gd name="connsiteY8" fmla="*/ 139624 h 985366"/>
                <a:gd name="connsiteX9" fmla="*/ 1664905 w 2044824"/>
                <a:gd name="connsiteY9" fmla="*/ 157694 h 985366"/>
                <a:gd name="connsiteX10" fmla="*/ 1675230 w 2044824"/>
                <a:gd name="connsiteY10" fmla="*/ 149304 h 985366"/>
                <a:gd name="connsiteX11" fmla="*/ 1655225 w 2044824"/>
                <a:gd name="connsiteY11" fmla="*/ 132525 h 985366"/>
                <a:gd name="connsiteX12" fmla="*/ 536845 w 2044824"/>
                <a:gd name="connsiteY12" fmla="*/ 51212 h 985366"/>
                <a:gd name="connsiteX13" fmla="*/ 543298 w 2044824"/>
                <a:gd name="connsiteY13" fmla="*/ 55084 h 985366"/>
                <a:gd name="connsiteX14" fmla="*/ 536845 w 2044824"/>
                <a:gd name="connsiteY14" fmla="*/ 62182 h 985366"/>
                <a:gd name="connsiteX15" fmla="*/ 529747 w 2044824"/>
                <a:gd name="connsiteY15" fmla="*/ 58310 h 985366"/>
                <a:gd name="connsiteX16" fmla="*/ 536845 w 2044824"/>
                <a:gd name="connsiteY16" fmla="*/ 51212 h 985366"/>
                <a:gd name="connsiteX17" fmla="*/ 381963 w 2044824"/>
                <a:gd name="connsiteY17" fmla="*/ 47340 h 985366"/>
                <a:gd name="connsiteX18" fmla="*/ 394870 w 2044824"/>
                <a:gd name="connsiteY18" fmla="*/ 55084 h 985366"/>
                <a:gd name="connsiteX19" fmla="*/ 389062 w 2044824"/>
                <a:gd name="connsiteY19" fmla="*/ 60246 h 985366"/>
                <a:gd name="connsiteX20" fmla="*/ 376155 w 2044824"/>
                <a:gd name="connsiteY20" fmla="*/ 53793 h 985366"/>
                <a:gd name="connsiteX21" fmla="*/ 381963 w 2044824"/>
                <a:gd name="connsiteY21" fmla="*/ 47340 h 985366"/>
                <a:gd name="connsiteX22" fmla="*/ 466502 w 2044824"/>
                <a:gd name="connsiteY22" fmla="*/ 28625 h 985366"/>
                <a:gd name="connsiteX23" fmla="*/ 510386 w 2044824"/>
                <a:gd name="connsiteY23" fmla="*/ 57020 h 985366"/>
                <a:gd name="connsiteX24" fmla="*/ 452950 w 2044824"/>
                <a:gd name="connsiteY24" fmla="*/ 57020 h 985366"/>
                <a:gd name="connsiteX25" fmla="*/ 466502 w 2044824"/>
                <a:gd name="connsiteY25" fmla="*/ 28625 h 985366"/>
                <a:gd name="connsiteX26" fmla="*/ 1996019 w 2044824"/>
                <a:gd name="connsiteY26" fmla="*/ 0 h 985366"/>
                <a:gd name="connsiteX27" fmla="*/ 2044095 w 2044824"/>
                <a:gd name="connsiteY27" fmla="*/ 0 h 985366"/>
                <a:gd name="connsiteX28" fmla="*/ 2044367 w 2044824"/>
                <a:gd name="connsiteY28" fmla="*/ 37014 h 985366"/>
                <a:gd name="connsiteX29" fmla="*/ 2039849 w 2044824"/>
                <a:gd name="connsiteY29" fmla="*/ 58956 h 985366"/>
                <a:gd name="connsiteX30" fmla="*/ 1997256 w 2044824"/>
                <a:gd name="connsiteY30" fmla="*/ 2811 h 985366"/>
                <a:gd name="connsiteX31" fmla="*/ 1234311 w 2044824"/>
                <a:gd name="connsiteY31" fmla="*/ 0 h 985366"/>
                <a:gd name="connsiteX32" fmla="*/ 1976013 w 2044824"/>
                <a:gd name="connsiteY32" fmla="*/ 0 h 985366"/>
                <a:gd name="connsiteX33" fmla="*/ 1978542 w 2044824"/>
                <a:gd name="connsiteY33" fmla="*/ 4102 h 985366"/>
                <a:gd name="connsiteX34" fmla="*/ 1984995 w 2044824"/>
                <a:gd name="connsiteY34" fmla="*/ 26044 h 985366"/>
                <a:gd name="connsiteX35" fmla="*/ 2000484 w 2044824"/>
                <a:gd name="connsiteY35" fmla="*/ 60892 h 985366"/>
                <a:gd name="connsiteX36" fmla="*/ 2025652 w 2044824"/>
                <a:gd name="connsiteY36" fmla="*/ 118973 h 985366"/>
                <a:gd name="connsiteX37" fmla="*/ 2034041 w 2044824"/>
                <a:gd name="connsiteY37" fmla="*/ 157694 h 985366"/>
                <a:gd name="connsiteX38" fmla="*/ 1948856 w 2044824"/>
                <a:gd name="connsiteY38" fmla="*/ 441000 h 985366"/>
                <a:gd name="connsiteX39" fmla="*/ 1918525 w 2044824"/>
                <a:gd name="connsiteY39" fmla="*/ 500370 h 985366"/>
                <a:gd name="connsiteX40" fmla="*/ 1904973 w 2044824"/>
                <a:gd name="connsiteY40" fmla="*/ 513923 h 985366"/>
                <a:gd name="connsiteX41" fmla="*/ 1895938 w 2044824"/>
                <a:gd name="connsiteY41" fmla="*/ 496498 h 985366"/>
                <a:gd name="connsiteX42" fmla="*/ 1880450 w 2044824"/>
                <a:gd name="connsiteY42" fmla="*/ 450034 h 985366"/>
                <a:gd name="connsiteX43" fmla="*/ 1894002 w 2044824"/>
                <a:gd name="connsiteY43" fmla="*/ 491981 h 985366"/>
                <a:gd name="connsiteX44" fmla="*/ 1904973 w 2044824"/>
                <a:gd name="connsiteY44" fmla="*/ 518441 h 985366"/>
                <a:gd name="connsiteX45" fmla="*/ 1828177 w 2044824"/>
                <a:gd name="connsiteY45" fmla="*/ 639120 h 985366"/>
                <a:gd name="connsiteX46" fmla="*/ 1721695 w 2044824"/>
                <a:gd name="connsiteY46" fmla="*/ 755281 h 985366"/>
                <a:gd name="connsiteX47" fmla="*/ 1671359 w 2044824"/>
                <a:gd name="connsiteY47" fmla="*/ 799165 h 985366"/>
                <a:gd name="connsiteX48" fmla="*/ 1662324 w 2044824"/>
                <a:gd name="connsiteY48" fmla="*/ 777223 h 985366"/>
                <a:gd name="connsiteX49" fmla="*/ 1636510 w 2044824"/>
                <a:gd name="connsiteY49" fmla="*/ 694619 h 985366"/>
                <a:gd name="connsiteX50" fmla="*/ 1646190 w 2044824"/>
                <a:gd name="connsiteY50" fmla="*/ 587492 h 985366"/>
                <a:gd name="connsiteX51" fmla="*/ 1652643 w 2044824"/>
                <a:gd name="connsiteY51" fmla="*/ 537801 h 985366"/>
                <a:gd name="connsiteX52" fmla="*/ 1639736 w 2044824"/>
                <a:gd name="connsiteY52" fmla="*/ 475847 h 985366"/>
                <a:gd name="connsiteX53" fmla="*/ 1617150 w 2044824"/>
                <a:gd name="connsiteY53" fmla="*/ 431319 h 985366"/>
                <a:gd name="connsiteX54" fmla="*/ 1599080 w 2044824"/>
                <a:gd name="connsiteY54" fmla="*/ 341616 h 985366"/>
                <a:gd name="connsiteX55" fmla="*/ 1601662 w 2044824"/>
                <a:gd name="connsiteY55" fmla="*/ 328064 h 985366"/>
                <a:gd name="connsiteX56" fmla="*/ 1564877 w 2044824"/>
                <a:gd name="connsiteY56" fmla="*/ 295797 h 985366"/>
                <a:gd name="connsiteX57" fmla="*/ 1539709 w 2044824"/>
                <a:gd name="connsiteY57" fmla="*/ 286762 h 985366"/>
                <a:gd name="connsiteX58" fmla="*/ 1484209 w 2044824"/>
                <a:gd name="connsiteY58" fmla="*/ 269338 h 985366"/>
                <a:gd name="connsiteX59" fmla="*/ 1455168 w 2044824"/>
                <a:gd name="connsiteY59" fmla="*/ 283535 h 985366"/>
                <a:gd name="connsiteX60" fmla="*/ 1420320 w 2044824"/>
                <a:gd name="connsiteY60" fmla="*/ 286762 h 985366"/>
                <a:gd name="connsiteX61" fmla="*/ 1375792 w 2044824"/>
                <a:gd name="connsiteY61" fmla="*/ 291279 h 985366"/>
                <a:gd name="connsiteX62" fmla="*/ 1330618 w 2044824"/>
                <a:gd name="connsiteY62" fmla="*/ 282244 h 985366"/>
                <a:gd name="connsiteX63" fmla="*/ 1293833 w 2044824"/>
                <a:gd name="connsiteY63" fmla="*/ 250623 h 985366"/>
                <a:gd name="connsiteX64" fmla="*/ 1278344 w 2044824"/>
                <a:gd name="connsiteY64" fmla="*/ 231263 h 985366"/>
                <a:gd name="connsiteX65" fmla="*/ 1239624 w 2044824"/>
                <a:gd name="connsiteY65" fmla="*/ 172536 h 985366"/>
                <a:gd name="connsiteX66" fmla="*/ 1228008 w 2044824"/>
                <a:gd name="connsiteY66" fmla="*/ 114455 h 985366"/>
                <a:gd name="connsiteX67" fmla="*/ 1232525 w 2044824"/>
                <a:gd name="connsiteY67" fmla="*/ 20235 h 985366"/>
                <a:gd name="connsiteX68" fmla="*/ 1231880 w 2044824"/>
                <a:gd name="connsiteY68" fmla="*/ 4747 h 985366"/>
                <a:gd name="connsiteX69" fmla="*/ 371235 w 2044824"/>
                <a:gd name="connsiteY69" fmla="*/ 0 h 985366"/>
                <a:gd name="connsiteX70" fmla="*/ 401817 w 2044824"/>
                <a:gd name="connsiteY70" fmla="*/ 0 h 985366"/>
                <a:gd name="connsiteX71" fmla="*/ 431009 w 2044824"/>
                <a:gd name="connsiteY71" fmla="*/ 20235 h 985366"/>
                <a:gd name="connsiteX72" fmla="*/ 384544 w 2044824"/>
                <a:gd name="connsiteY72" fmla="*/ 11846 h 985366"/>
                <a:gd name="connsiteX73" fmla="*/ 1377 w 2044824"/>
                <a:gd name="connsiteY73" fmla="*/ 0 h 985366"/>
                <a:gd name="connsiteX74" fmla="*/ 120887 w 2044824"/>
                <a:gd name="connsiteY74" fmla="*/ 0 h 985366"/>
                <a:gd name="connsiteX75" fmla="*/ 126407 w 2044824"/>
                <a:gd name="connsiteY75" fmla="*/ 24753 h 985366"/>
                <a:gd name="connsiteX76" fmla="*/ 158674 w 2044824"/>
                <a:gd name="connsiteY76" fmla="*/ 44113 h 985366"/>
                <a:gd name="connsiteX77" fmla="*/ 210302 w 2044824"/>
                <a:gd name="connsiteY77" fmla="*/ 4747 h 985366"/>
                <a:gd name="connsiteX78" fmla="*/ 215076 w 2044824"/>
                <a:gd name="connsiteY78" fmla="*/ 0 h 985366"/>
                <a:gd name="connsiteX79" fmla="*/ 258656 w 2044824"/>
                <a:gd name="connsiteY79" fmla="*/ 0 h 985366"/>
                <a:gd name="connsiteX80" fmla="*/ 256766 w 2044824"/>
                <a:gd name="connsiteY80" fmla="*/ 5393 h 985366"/>
                <a:gd name="connsiteX81" fmla="*/ 223853 w 2044824"/>
                <a:gd name="connsiteY81" fmla="*/ 78962 h 985366"/>
                <a:gd name="connsiteX82" fmla="*/ 233534 w 2044824"/>
                <a:gd name="connsiteY82" fmla="*/ 92514 h 985366"/>
                <a:gd name="connsiteX83" fmla="*/ 270964 w 2044824"/>
                <a:gd name="connsiteY83" fmla="*/ 93159 h 985366"/>
                <a:gd name="connsiteX84" fmla="*/ 290969 w 2044824"/>
                <a:gd name="connsiteY84" fmla="*/ 121554 h 985366"/>
                <a:gd name="connsiteX85" fmla="*/ 281934 w 2044824"/>
                <a:gd name="connsiteY85" fmla="*/ 159629 h 985366"/>
                <a:gd name="connsiteX86" fmla="*/ 298068 w 2044824"/>
                <a:gd name="connsiteY86" fmla="*/ 206740 h 985366"/>
                <a:gd name="connsiteX87" fmla="*/ 331626 w 2044824"/>
                <a:gd name="connsiteY87" fmla="*/ 206094 h 985366"/>
                <a:gd name="connsiteX88" fmla="*/ 356794 w 2044824"/>
                <a:gd name="connsiteY88" fmla="*/ 210612 h 985366"/>
                <a:gd name="connsiteX89" fmla="*/ 384544 w 2044824"/>
                <a:gd name="connsiteY89" fmla="*/ 206740 h 985366"/>
                <a:gd name="connsiteX90" fmla="*/ 441334 w 2044824"/>
                <a:gd name="connsiteY90" fmla="*/ 166728 h 985366"/>
                <a:gd name="connsiteX91" fmla="*/ 448433 w 2044824"/>
                <a:gd name="connsiteY91" fmla="*/ 173182 h 985366"/>
                <a:gd name="connsiteX92" fmla="*/ 464567 w 2044824"/>
                <a:gd name="connsiteY92" fmla="*/ 176408 h 985366"/>
                <a:gd name="connsiteX93" fmla="*/ 495543 w 2044824"/>
                <a:gd name="connsiteY93" fmla="*/ 178990 h 985366"/>
                <a:gd name="connsiteX94" fmla="*/ 556850 w 2044824"/>
                <a:gd name="connsiteY94" fmla="*/ 189961 h 985366"/>
                <a:gd name="connsiteX95" fmla="*/ 579438 w 2044824"/>
                <a:gd name="connsiteY95" fmla="*/ 195769 h 985366"/>
                <a:gd name="connsiteX96" fmla="*/ 609768 w 2044824"/>
                <a:gd name="connsiteY96" fmla="*/ 224164 h 985366"/>
                <a:gd name="connsiteX97" fmla="*/ 702698 w 2044824"/>
                <a:gd name="connsiteY97" fmla="*/ 278372 h 985366"/>
                <a:gd name="connsiteX98" fmla="*/ 749808 w 2044824"/>
                <a:gd name="connsiteY98" fmla="*/ 358395 h 985366"/>
                <a:gd name="connsiteX99" fmla="*/ 742709 w 2044824"/>
                <a:gd name="connsiteY99" fmla="*/ 371947 h 985366"/>
                <a:gd name="connsiteX100" fmla="*/ 741418 w 2044824"/>
                <a:gd name="connsiteY100" fmla="*/ 400988 h 985366"/>
                <a:gd name="connsiteX101" fmla="*/ 754971 w 2044824"/>
                <a:gd name="connsiteY101" fmla="*/ 402924 h 985366"/>
                <a:gd name="connsiteX102" fmla="*/ 801436 w 2044824"/>
                <a:gd name="connsiteY102" fmla="*/ 386145 h 985366"/>
                <a:gd name="connsiteX103" fmla="*/ 860807 w 2044824"/>
                <a:gd name="connsiteY103" fmla="*/ 417122 h 985366"/>
                <a:gd name="connsiteX104" fmla="*/ 933086 w 2044824"/>
                <a:gd name="connsiteY104" fmla="*/ 450034 h 985366"/>
                <a:gd name="connsiteX105" fmla="*/ 964707 w 2044824"/>
                <a:gd name="connsiteY105" fmla="*/ 468749 h 985366"/>
                <a:gd name="connsiteX106" fmla="*/ 962126 w 2044824"/>
                <a:gd name="connsiteY106" fmla="*/ 524893 h 985366"/>
                <a:gd name="connsiteX107" fmla="*/ 921469 w 2044824"/>
                <a:gd name="connsiteY107" fmla="*/ 586201 h 985366"/>
                <a:gd name="connsiteX108" fmla="*/ 913725 w 2044824"/>
                <a:gd name="connsiteY108" fmla="*/ 620404 h 985366"/>
                <a:gd name="connsiteX109" fmla="*/ 892429 w 2044824"/>
                <a:gd name="connsiteY109" fmla="*/ 740438 h 985366"/>
                <a:gd name="connsiteX110" fmla="*/ 869842 w 2044824"/>
                <a:gd name="connsiteY110" fmla="*/ 757863 h 985366"/>
                <a:gd name="connsiteX111" fmla="*/ 818860 w 2044824"/>
                <a:gd name="connsiteY111" fmla="*/ 781740 h 985366"/>
                <a:gd name="connsiteX112" fmla="*/ 801436 w 2044824"/>
                <a:gd name="connsiteY112" fmla="*/ 814653 h 985366"/>
                <a:gd name="connsiteX113" fmla="*/ 782075 w 2044824"/>
                <a:gd name="connsiteY113" fmla="*/ 897257 h 985366"/>
                <a:gd name="connsiteX114" fmla="*/ 753680 w 2044824"/>
                <a:gd name="connsiteY114" fmla="*/ 950175 h 985366"/>
                <a:gd name="connsiteX115" fmla="*/ 735611 w 2044824"/>
                <a:gd name="connsiteY115" fmla="*/ 963082 h 985366"/>
                <a:gd name="connsiteX116" fmla="*/ 712378 w 2044824"/>
                <a:gd name="connsiteY116" fmla="*/ 958564 h 985366"/>
                <a:gd name="connsiteX117" fmla="*/ 702698 w 2044824"/>
                <a:gd name="connsiteY117" fmla="*/ 963082 h 985366"/>
                <a:gd name="connsiteX118" fmla="*/ 712378 w 2044824"/>
                <a:gd name="connsiteY118" fmla="*/ 981151 h 985366"/>
                <a:gd name="connsiteX119" fmla="*/ 698181 w 2044824"/>
                <a:gd name="connsiteY119" fmla="*/ 983733 h 985366"/>
                <a:gd name="connsiteX120" fmla="*/ 523938 w 2044824"/>
                <a:gd name="connsiteY120" fmla="*/ 909518 h 985366"/>
                <a:gd name="connsiteX121" fmla="*/ 503287 w 2044824"/>
                <a:gd name="connsiteY121" fmla="*/ 879187 h 985366"/>
                <a:gd name="connsiteX122" fmla="*/ 492962 w 2044824"/>
                <a:gd name="connsiteY122" fmla="*/ 852083 h 985366"/>
                <a:gd name="connsiteX123" fmla="*/ 481991 w 2044824"/>
                <a:gd name="connsiteY123" fmla="*/ 715915 h 985366"/>
                <a:gd name="connsiteX124" fmla="*/ 447142 w 2044824"/>
                <a:gd name="connsiteY124" fmla="*/ 666869 h 985366"/>
                <a:gd name="connsiteX125" fmla="*/ 358730 w 2044824"/>
                <a:gd name="connsiteY125" fmla="*/ 562323 h 985366"/>
                <a:gd name="connsiteX126" fmla="*/ 314201 w 2044824"/>
                <a:gd name="connsiteY126" fmla="*/ 483592 h 985366"/>
                <a:gd name="connsiteX127" fmla="*/ 310329 w 2044824"/>
                <a:gd name="connsiteY127" fmla="*/ 433900 h 985366"/>
                <a:gd name="connsiteX128" fmla="*/ 312911 w 2044824"/>
                <a:gd name="connsiteY128" fmla="*/ 416476 h 985366"/>
                <a:gd name="connsiteX129" fmla="*/ 327754 w 2044824"/>
                <a:gd name="connsiteY129" fmla="*/ 348069 h 985366"/>
                <a:gd name="connsiteX130" fmla="*/ 358085 w 2044824"/>
                <a:gd name="connsiteY130" fmla="*/ 270628 h 985366"/>
                <a:gd name="connsiteX131" fmla="*/ 348405 w 2044824"/>
                <a:gd name="connsiteY131" fmla="*/ 234489 h 985366"/>
                <a:gd name="connsiteX132" fmla="*/ 331626 w 2044824"/>
                <a:gd name="connsiteY132" fmla="*/ 233844 h 985366"/>
                <a:gd name="connsiteX133" fmla="*/ 304522 w 2044824"/>
                <a:gd name="connsiteY133" fmla="*/ 239007 h 985366"/>
                <a:gd name="connsiteX134" fmla="*/ 269673 w 2044824"/>
                <a:gd name="connsiteY134" fmla="*/ 216419 h 985366"/>
                <a:gd name="connsiteX135" fmla="*/ 233534 w 2044824"/>
                <a:gd name="connsiteY135" fmla="*/ 158984 h 985366"/>
                <a:gd name="connsiteX136" fmla="*/ 211592 w 2044824"/>
                <a:gd name="connsiteY136" fmla="*/ 140915 h 985366"/>
                <a:gd name="connsiteX137" fmla="*/ 152221 w 2044824"/>
                <a:gd name="connsiteY137" fmla="*/ 102194 h 985366"/>
                <a:gd name="connsiteX138" fmla="*/ 132860 w 2044824"/>
                <a:gd name="connsiteY138" fmla="*/ 92514 h 985366"/>
                <a:gd name="connsiteX139" fmla="*/ 72198 w 2044824"/>
                <a:gd name="connsiteY139" fmla="*/ 77671 h 985366"/>
                <a:gd name="connsiteX140" fmla="*/ 12181 w 2044824"/>
                <a:gd name="connsiteY140" fmla="*/ 33788 h 985366"/>
                <a:gd name="connsiteX141" fmla="*/ 0 w 2044824"/>
                <a:gd name="connsiteY141" fmla="*/ 16041 h 98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44824" h="985366">
                  <a:moveTo>
                    <a:pt x="1933045" y="366946"/>
                  </a:moveTo>
                  <a:cubicBezTo>
                    <a:pt x="1927399" y="366946"/>
                    <a:pt x="1922720" y="369689"/>
                    <a:pt x="1920461" y="377755"/>
                  </a:cubicBezTo>
                  <a:cubicBezTo>
                    <a:pt x="1917880" y="388081"/>
                    <a:pt x="1904973" y="404215"/>
                    <a:pt x="1922397" y="412604"/>
                  </a:cubicBezTo>
                  <a:cubicBezTo>
                    <a:pt x="1943048" y="422284"/>
                    <a:pt x="1942403" y="400343"/>
                    <a:pt x="1949502" y="390662"/>
                  </a:cubicBezTo>
                  <a:cubicBezTo>
                    <a:pt x="1950147" y="390017"/>
                    <a:pt x="1950792" y="388081"/>
                    <a:pt x="1951437" y="386790"/>
                  </a:cubicBezTo>
                  <a:cubicBezTo>
                    <a:pt x="1954664" y="381627"/>
                    <a:pt x="1955310" y="377110"/>
                    <a:pt x="1951437" y="372593"/>
                  </a:cubicBezTo>
                  <a:cubicBezTo>
                    <a:pt x="1945307" y="369689"/>
                    <a:pt x="1938693" y="366946"/>
                    <a:pt x="1933045" y="366946"/>
                  </a:cubicBezTo>
                  <a:close/>
                  <a:moveTo>
                    <a:pt x="1655225" y="132525"/>
                  </a:moveTo>
                  <a:cubicBezTo>
                    <a:pt x="1650707" y="130589"/>
                    <a:pt x="1648126" y="135752"/>
                    <a:pt x="1649416" y="139624"/>
                  </a:cubicBezTo>
                  <a:cubicBezTo>
                    <a:pt x="1651998" y="147368"/>
                    <a:pt x="1654579" y="156403"/>
                    <a:pt x="1664905" y="157694"/>
                  </a:cubicBezTo>
                  <a:cubicBezTo>
                    <a:pt x="1670067" y="158339"/>
                    <a:pt x="1673939" y="155112"/>
                    <a:pt x="1675230" y="149304"/>
                  </a:cubicBezTo>
                  <a:cubicBezTo>
                    <a:pt x="1668777" y="144141"/>
                    <a:pt x="1662323" y="137043"/>
                    <a:pt x="1655225" y="132525"/>
                  </a:cubicBezTo>
                  <a:close/>
                  <a:moveTo>
                    <a:pt x="536845" y="51212"/>
                  </a:moveTo>
                  <a:cubicBezTo>
                    <a:pt x="538781" y="52502"/>
                    <a:pt x="542653" y="53147"/>
                    <a:pt x="543298" y="55084"/>
                  </a:cubicBezTo>
                  <a:cubicBezTo>
                    <a:pt x="545235" y="60246"/>
                    <a:pt x="540072" y="60891"/>
                    <a:pt x="536845" y="62182"/>
                  </a:cubicBezTo>
                  <a:cubicBezTo>
                    <a:pt x="533619" y="63473"/>
                    <a:pt x="530392" y="61537"/>
                    <a:pt x="529747" y="58310"/>
                  </a:cubicBezTo>
                  <a:cubicBezTo>
                    <a:pt x="527165" y="53147"/>
                    <a:pt x="531682" y="52502"/>
                    <a:pt x="536845" y="51212"/>
                  </a:cubicBezTo>
                  <a:close/>
                  <a:moveTo>
                    <a:pt x="381963" y="47340"/>
                  </a:moveTo>
                  <a:cubicBezTo>
                    <a:pt x="387125" y="48630"/>
                    <a:pt x="391643" y="50566"/>
                    <a:pt x="394870" y="55084"/>
                  </a:cubicBezTo>
                  <a:cubicBezTo>
                    <a:pt x="394870" y="58955"/>
                    <a:pt x="392288" y="60246"/>
                    <a:pt x="389062" y="60246"/>
                  </a:cubicBezTo>
                  <a:cubicBezTo>
                    <a:pt x="383253" y="60891"/>
                    <a:pt x="378091" y="59601"/>
                    <a:pt x="376155" y="53793"/>
                  </a:cubicBezTo>
                  <a:cubicBezTo>
                    <a:pt x="374219" y="49275"/>
                    <a:pt x="378091" y="46694"/>
                    <a:pt x="381963" y="47340"/>
                  </a:cubicBezTo>
                  <a:close/>
                  <a:moveTo>
                    <a:pt x="466502" y="28625"/>
                  </a:moveTo>
                  <a:cubicBezTo>
                    <a:pt x="487153" y="25398"/>
                    <a:pt x="498769" y="35723"/>
                    <a:pt x="510386" y="57020"/>
                  </a:cubicBezTo>
                  <a:cubicBezTo>
                    <a:pt x="488444" y="46695"/>
                    <a:pt x="471665" y="69927"/>
                    <a:pt x="452950" y="57020"/>
                  </a:cubicBezTo>
                  <a:cubicBezTo>
                    <a:pt x="451014" y="44113"/>
                    <a:pt x="445206" y="29270"/>
                    <a:pt x="466502" y="28625"/>
                  </a:cubicBezTo>
                  <a:close/>
                  <a:moveTo>
                    <a:pt x="1996019" y="0"/>
                  </a:moveTo>
                  <a:lnTo>
                    <a:pt x="2044095" y="0"/>
                  </a:lnTo>
                  <a:lnTo>
                    <a:pt x="2044367" y="37014"/>
                  </a:lnTo>
                  <a:cubicBezTo>
                    <a:pt x="2044367" y="44113"/>
                    <a:pt x="2046948" y="52502"/>
                    <a:pt x="2039849" y="58956"/>
                  </a:cubicBezTo>
                  <a:cubicBezTo>
                    <a:pt x="2020489" y="44113"/>
                    <a:pt x="2001129" y="29270"/>
                    <a:pt x="1997256" y="2811"/>
                  </a:cubicBezTo>
                  <a:close/>
                  <a:moveTo>
                    <a:pt x="1234311" y="0"/>
                  </a:moveTo>
                  <a:lnTo>
                    <a:pt x="1976013" y="0"/>
                  </a:lnTo>
                  <a:lnTo>
                    <a:pt x="1978542" y="4102"/>
                  </a:lnTo>
                  <a:cubicBezTo>
                    <a:pt x="1983705" y="9910"/>
                    <a:pt x="1984350" y="18299"/>
                    <a:pt x="1984995" y="26044"/>
                  </a:cubicBezTo>
                  <a:cubicBezTo>
                    <a:pt x="1986286" y="39596"/>
                    <a:pt x="1992094" y="50567"/>
                    <a:pt x="2000484" y="60892"/>
                  </a:cubicBezTo>
                  <a:cubicBezTo>
                    <a:pt x="2014681" y="77671"/>
                    <a:pt x="2021135" y="97676"/>
                    <a:pt x="2025652" y="118973"/>
                  </a:cubicBezTo>
                  <a:cubicBezTo>
                    <a:pt x="2041785" y="129299"/>
                    <a:pt x="2035977" y="144787"/>
                    <a:pt x="2034041" y="157694"/>
                  </a:cubicBezTo>
                  <a:cubicBezTo>
                    <a:pt x="2017908" y="255786"/>
                    <a:pt x="1992739" y="351297"/>
                    <a:pt x="1948856" y="441000"/>
                  </a:cubicBezTo>
                  <a:cubicBezTo>
                    <a:pt x="1939176" y="461005"/>
                    <a:pt x="1930141" y="481656"/>
                    <a:pt x="1918525" y="500370"/>
                  </a:cubicBezTo>
                  <a:cubicBezTo>
                    <a:pt x="1915298" y="506179"/>
                    <a:pt x="1914008" y="513923"/>
                    <a:pt x="1904973" y="513923"/>
                  </a:cubicBezTo>
                  <a:cubicBezTo>
                    <a:pt x="1898519" y="510051"/>
                    <a:pt x="1898519" y="502307"/>
                    <a:pt x="1895938" y="496498"/>
                  </a:cubicBezTo>
                  <a:cubicBezTo>
                    <a:pt x="1886258" y="484237"/>
                    <a:pt x="1887548" y="468103"/>
                    <a:pt x="1880450" y="450034"/>
                  </a:cubicBezTo>
                  <a:cubicBezTo>
                    <a:pt x="1886903" y="466168"/>
                    <a:pt x="1884322" y="481010"/>
                    <a:pt x="1894002" y="491981"/>
                  </a:cubicBezTo>
                  <a:cubicBezTo>
                    <a:pt x="1898519" y="500370"/>
                    <a:pt x="1897874" y="510696"/>
                    <a:pt x="1904973" y="518441"/>
                  </a:cubicBezTo>
                  <a:cubicBezTo>
                    <a:pt x="1886903" y="563615"/>
                    <a:pt x="1856572" y="600399"/>
                    <a:pt x="1828177" y="639120"/>
                  </a:cubicBezTo>
                  <a:cubicBezTo>
                    <a:pt x="1796555" y="681712"/>
                    <a:pt x="1759125" y="718497"/>
                    <a:pt x="1721695" y="755281"/>
                  </a:cubicBezTo>
                  <a:cubicBezTo>
                    <a:pt x="1705562" y="771414"/>
                    <a:pt x="1688783" y="784967"/>
                    <a:pt x="1671359" y="799165"/>
                  </a:cubicBezTo>
                  <a:cubicBezTo>
                    <a:pt x="1663615" y="792711"/>
                    <a:pt x="1671359" y="781740"/>
                    <a:pt x="1662324" y="777223"/>
                  </a:cubicBezTo>
                  <a:cubicBezTo>
                    <a:pt x="1666196" y="745601"/>
                    <a:pt x="1650708" y="719787"/>
                    <a:pt x="1636510" y="694619"/>
                  </a:cubicBezTo>
                  <a:cubicBezTo>
                    <a:pt x="1613923" y="655253"/>
                    <a:pt x="1628766" y="621050"/>
                    <a:pt x="1646190" y="587492"/>
                  </a:cubicBezTo>
                  <a:cubicBezTo>
                    <a:pt x="1655225" y="570068"/>
                    <a:pt x="1659097" y="557161"/>
                    <a:pt x="1652643" y="537801"/>
                  </a:cubicBezTo>
                  <a:cubicBezTo>
                    <a:pt x="1646190" y="517795"/>
                    <a:pt x="1648126" y="496498"/>
                    <a:pt x="1639736" y="475847"/>
                  </a:cubicBezTo>
                  <a:cubicBezTo>
                    <a:pt x="1633283" y="460360"/>
                    <a:pt x="1630702" y="442290"/>
                    <a:pt x="1617150" y="431319"/>
                  </a:cubicBezTo>
                  <a:cubicBezTo>
                    <a:pt x="1586818" y="406150"/>
                    <a:pt x="1590690" y="374529"/>
                    <a:pt x="1599080" y="341616"/>
                  </a:cubicBezTo>
                  <a:cubicBezTo>
                    <a:pt x="1600371" y="337099"/>
                    <a:pt x="1601662" y="332581"/>
                    <a:pt x="1601662" y="328064"/>
                  </a:cubicBezTo>
                  <a:cubicBezTo>
                    <a:pt x="1603597" y="302250"/>
                    <a:pt x="1590045" y="289989"/>
                    <a:pt x="1564877" y="295797"/>
                  </a:cubicBezTo>
                  <a:cubicBezTo>
                    <a:pt x="1553906" y="298378"/>
                    <a:pt x="1546162" y="298378"/>
                    <a:pt x="1539709" y="286762"/>
                  </a:cubicBezTo>
                  <a:cubicBezTo>
                    <a:pt x="1526802" y="264175"/>
                    <a:pt x="1507442" y="258367"/>
                    <a:pt x="1484209" y="269338"/>
                  </a:cubicBezTo>
                  <a:cubicBezTo>
                    <a:pt x="1474529" y="273855"/>
                    <a:pt x="1464203" y="278372"/>
                    <a:pt x="1455168" y="283535"/>
                  </a:cubicBezTo>
                  <a:cubicBezTo>
                    <a:pt x="1443552" y="289989"/>
                    <a:pt x="1432582" y="291925"/>
                    <a:pt x="1420320" y="286762"/>
                  </a:cubicBezTo>
                  <a:cubicBezTo>
                    <a:pt x="1404832" y="280309"/>
                    <a:pt x="1388698" y="282890"/>
                    <a:pt x="1375792" y="291279"/>
                  </a:cubicBezTo>
                  <a:cubicBezTo>
                    <a:pt x="1356431" y="304186"/>
                    <a:pt x="1342234" y="293861"/>
                    <a:pt x="1330618" y="282244"/>
                  </a:cubicBezTo>
                  <a:cubicBezTo>
                    <a:pt x="1319001" y="270628"/>
                    <a:pt x="1306740" y="260303"/>
                    <a:pt x="1293833" y="250623"/>
                  </a:cubicBezTo>
                  <a:cubicBezTo>
                    <a:pt x="1286734" y="245460"/>
                    <a:pt x="1280281" y="239652"/>
                    <a:pt x="1278344" y="231263"/>
                  </a:cubicBezTo>
                  <a:cubicBezTo>
                    <a:pt x="1273182" y="206094"/>
                    <a:pt x="1255112" y="190606"/>
                    <a:pt x="1239624" y="172536"/>
                  </a:cubicBezTo>
                  <a:cubicBezTo>
                    <a:pt x="1231235" y="162856"/>
                    <a:pt x="1223491" y="126071"/>
                    <a:pt x="1228008" y="114455"/>
                  </a:cubicBezTo>
                  <a:cubicBezTo>
                    <a:pt x="1240270" y="84125"/>
                    <a:pt x="1244142" y="52502"/>
                    <a:pt x="1232525" y="20235"/>
                  </a:cubicBezTo>
                  <a:cubicBezTo>
                    <a:pt x="1230589" y="15072"/>
                    <a:pt x="1228653" y="9910"/>
                    <a:pt x="1231880" y="4747"/>
                  </a:cubicBezTo>
                  <a:close/>
                  <a:moveTo>
                    <a:pt x="371235" y="0"/>
                  </a:moveTo>
                  <a:lnTo>
                    <a:pt x="401817" y="0"/>
                  </a:lnTo>
                  <a:lnTo>
                    <a:pt x="431009" y="20235"/>
                  </a:lnTo>
                  <a:cubicBezTo>
                    <a:pt x="413585" y="25398"/>
                    <a:pt x="395515" y="35723"/>
                    <a:pt x="384544" y="11846"/>
                  </a:cubicBezTo>
                  <a:close/>
                  <a:moveTo>
                    <a:pt x="1377" y="0"/>
                  </a:moveTo>
                  <a:lnTo>
                    <a:pt x="120887" y="0"/>
                  </a:lnTo>
                  <a:lnTo>
                    <a:pt x="126407" y="24753"/>
                  </a:lnTo>
                  <a:cubicBezTo>
                    <a:pt x="131570" y="38305"/>
                    <a:pt x="141895" y="44758"/>
                    <a:pt x="158674" y="44113"/>
                  </a:cubicBezTo>
                  <a:cubicBezTo>
                    <a:pt x="185778" y="42823"/>
                    <a:pt x="203202" y="32497"/>
                    <a:pt x="210302" y="4747"/>
                  </a:cubicBezTo>
                  <a:lnTo>
                    <a:pt x="215076" y="0"/>
                  </a:lnTo>
                  <a:lnTo>
                    <a:pt x="258656" y="0"/>
                  </a:lnTo>
                  <a:lnTo>
                    <a:pt x="256766" y="5393"/>
                  </a:lnTo>
                  <a:cubicBezTo>
                    <a:pt x="245795" y="29916"/>
                    <a:pt x="236115" y="55084"/>
                    <a:pt x="223853" y="78962"/>
                  </a:cubicBezTo>
                  <a:cubicBezTo>
                    <a:pt x="216109" y="93804"/>
                    <a:pt x="223853" y="92514"/>
                    <a:pt x="233534" y="92514"/>
                  </a:cubicBezTo>
                  <a:cubicBezTo>
                    <a:pt x="245795" y="92514"/>
                    <a:pt x="258702" y="91223"/>
                    <a:pt x="270964" y="93159"/>
                  </a:cubicBezTo>
                  <a:cubicBezTo>
                    <a:pt x="286452" y="95741"/>
                    <a:pt x="297422" y="102194"/>
                    <a:pt x="290969" y="121554"/>
                  </a:cubicBezTo>
                  <a:cubicBezTo>
                    <a:pt x="287097" y="133816"/>
                    <a:pt x="286452" y="147368"/>
                    <a:pt x="281934" y="159629"/>
                  </a:cubicBezTo>
                  <a:cubicBezTo>
                    <a:pt x="274190" y="180280"/>
                    <a:pt x="286452" y="193187"/>
                    <a:pt x="298068" y="206740"/>
                  </a:cubicBezTo>
                  <a:cubicBezTo>
                    <a:pt x="309039" y="219647"/>
                    <a:pt x="320655" y="211257"/>
                    <a:pt x="331626" y="206094"/>
                  </a:cubicBezTo>
                  <a:cubicBezTo>
                    <a:pt x="340661" y="202222"/>
                    <a:pt x="350986" y="202222"/>
                    <a:pt x="356794" y="210612"/>
                  </a:cubicBezTo>
                  <a:cubicBezTo>
                    <a:pt x="369056" y="227391"/>
                    <a:pt x="380672" y="217710"/>
                    <a:pt x="384544" y="206740"/>
                  </a:cubicBezTo>
                  <a:cubicBezTo>
                    <a:pt x="394224" y="178345"/>
                    <a:pt x="420038" y="176408"/>
                    <a:pt x="441334" y="166728"/>
                  </a:cubicBezTo>
                  <a:cubicBezTo>
                    <a:pt x="447788" y="166728"/>
                    <a:pt x="449723" y="168019"/>
                    <a:pt x="448433" y="173182"/>
                  </a:cubicBezTo>
                  <a:cubicBezTo>
                    <a:pt x="451660" y="186734"/>
                    <a:pt x="460049" y="182862"/>
                    <a:pt x="464567" y="176408"/>
                  </a:cubicBezTo>
                  <a:cubicBezTo>
                    <a:pt x="476828" y="160920"/>
                    <a:pt x="487153" y="171891"/>
                    <a:pt x="495543" y="178990"/>
                  </a:cubicBezTo>
                  <a:cubicBezTo>
                    <a:pt x="514258" y="194478"/>
                    <a:pt x="534909" y="197059"/>
                    <a:pt x="556850" y="189961"/>
                  </a:cubicBezTo>
                  <a:cubicBezTo>
                    <a:pt x="565885" y="186734"/>
                    <a:pt x="572339" y="184152"/>
                    <a:pt x="579438" y="195769"/>
                  </a:cubicBezTo>
                  <a:cubicBezTo>
                    <a:pt x="586536" y="207385"/>
                    <a:pt x="600734" y="213838"/>
                    <a:pt x="609768" y="224164"/>
                  </a:cubicBezTo>
                  <a:cubicBezTo>
                    <a:pt x="634937" y="253204"/>
                    <a:pt x="663977" y="269983"/>
                    <a:pt x="702698" y="278372"/>
                  </a:cubicBezTo>
                  <a:cubicBezTo>
                    <a:pt x="734320" y="284826"/>
                    <a:pt x="754971" y="330646"/>
                    <a:pt x="749808" y="358395"/>
                  </a:cubicBezTo>
                  <a:cubicBezTo>
                    <a:pt x="747872" y="363558"/>
                    <a:pt x="745936" y="368075"/>
                    <a:pt x="742709" y="371947"/>
                  </a:cubicBezTo>
                  <a:cubicBezTo>
                    <a:pt x="733029" y="381627"/>
                    <a:pt x="746581" y="391953"/>
                    <a:pt x="741418" y="400988"/>
                  </a:cubicBezTo>
                  <a:cubicBezTo>
                    <a:pt x="745290" y="406150"/>
                    <a:pt x="750453" y="402924"/>
                    <a:pt x="754971" y="402924"/>
                  </a:cubicBezTo>
                  <a:cubicBezTo>
                    <a:pt x="770459" y="397761"/>
                    <a:pt x="780139" y="375820"/>
                    <a:pt x="801436" y="386145"/>
                  </a:cubicBezTo>
                  <a:cubicBezTo>
                    <a:pt x="823377" y="392598"/>
                    <a:pt x="836284" y="418412"/>
                    <a:pt x="860807" y="417122"/>
                  </a:cubicBezTo>
                  <a:cubicBezTo>
                    <a:pt x="891138" y="415831"/>
                    <a:pt x="915016" y="426156"/>
                    <a:pt x="933086" y="450034"/>
                  </a:cubicBezTo>
                  <a:cubicBezTo>
                    <a:pt x="940830" y="460359"/>
                    <a:pt x="960190" y="450034"/>
                    <a:pt x="964707" y="468749"/>
                  </a:cubicBezTo>
                  <a:cubicBezTo>
                    <a:pt x="969225" y="488109"/>
                    <a:pt x="971806" y="506824"/>
                    <a:pt x="962126" y="524893"/>
                  </a:cubicBezTo>
                  <a:cubicBezTo>
                    <a:pt x="950510" y="546835"/>
                    <a:pt x="933731" y="564905"/>
                    <a:pt x="921469" y="586201"/>
                  </a:cubicBezTo>
                  <a:cubicBezTo>
                    <a:pt x="914370" y="598463"/>
                    <a:pt x="912435" y="608788"/>
                    <a:pt x="913725" y="620404"/>
                  </a:cubicBezTo>
                  <a:cubicBezTo>
                    <a:pt x="918888" y="662997"/>
                    <a:pt x="909208" y="702363"/>
                    <a:pt x="892429" y="740438"/>
                  </a:cubicBezTo>
                  <a:cubicBezTo>
                    <a:pt x="888557" y="748182"/>
                    <a:pt x="882749" y="759798"/>
                    <a:pt x="869842" y="757863"/>
                  </a:cubicBezTo>
                  <a:cubicBezTo>
                    <a:pt x="847900" y="755281"/>
                    <a:pt x="834348" y="772060"/>
                    <a:pt x="818860" y="781740"/>
                  </a:cubicBezTo>
                  <a:cubicBezTo>
                    <a:pt x="808534" y="788193"/>
                    <a:pt x="797564" y="801100"/>
                    <a:pt x="801436" y="814653"/>
                  </a:cubicBezTo>
                  <a:cubicBezTo>
                    <a:pt x="809825" y="846274"/>
                    <a:pt x="791755" y="870797"/>
                    <a:pt x="782075" y="897257"/>
                  </a:cubicBezTo>
                  <a:cubicBezTo>
                    <a:pt x="775622" y="915971"/>
                    <a:pt x="763360" y="932750"/>
                    <a:pt x="753680" y="950175"/>
                  </a:cubicBezTo>
                  <a:cubicBezTo>
                    <a:pt x="749808" y="957273"/>
                    <a:pt x="744645" y="963082"/>
                    <a:pt x="735611" y="963082"/>
                  </a:cubicBezTo>
                  <a:cubicBezTo>
                    <a:pt x="728512" y="957273"/>
                    <a:pt x="719477" y="963727"/>
                    <a:pt x="712378" y="958564"/>
                  </a:cubicBezTo>
                  <a:cubicBezTo>
                    <a:pt x="707216" y="956628"/>
                    <a:pt x="700762" y="950820"/>
                    <a:pt x="702698" y="963082"/>
                  </a:cubicBezTo>
                  <a:cubicBezTo>
                    <a:pt x="705925" y="969535"/>
                    <a:pt x="713023" y="973407"/>
                    <a:pt x="712378" y="981151"/>
                  </a:cubicBezTo>
                  <a:cubicBezTo>
                    <a:pt x="708506" y="986959"/>
                    <a:pt x="703344" y="985668"/>
                    <a:pt x="698181" y="983733"/>
                  </a:cubicBezTo>
                  <a:cubicBezTo>
                    <a:pt x="638164" y="963082"/>
                    <a:pt x="579438" y="939849"/>
                    <a:pt x="523938" y="909518"/>
                  </a:cubicBezTo>
                  <a:cubicBezTo>
                    <a:pt x="509741" y="901774"/>
                    <a:pt x="509741" y="889513"/>
                    <a:pt x="503287" y="879187"/>
                  </a:cubicBezTo>
                  <a:cubicBezTo>
                    <a:pt x="487799" y="875315"/>
                    <a:pt x="493607" y="861763"/>
                    <a:pt x="492962" y="852083"/>
                  </a:cubicBezTo>
                  <a:cubicBezTo>
                    <a:pt x="492316" y="806263"/>
                    <a:pt x="489735" y="761089"/>
                    <a:pt x="481991" y="715915"/>
                  </a:cubicBezTo>
                  <a:cubicBezTo>
                    <a:pt x="478119" y="693973"/>
                    <a:pt x="467793" y="674613"/>
                    <a:pt x="447142" y="666869"/>
                  </a:cubicBezTo>
                  <a:cubicBezTo>
                    <a:pt x="397451" y="648154"/>
                    <a:pt x="378091" y="604916"/>
                    <a:pt x="358730" y="562323"/>
                  </a:cubicBezTo>
                  <a:cubicBezTo>
                    <a:pt x="345824" y="534574"/>
                    <a:pt x="333562" y="507470"/>
                    <a:pt x="314201" y="483592"/>
                  </a:cubicBezTo>
                  <a:cubicBezTo>
                    <a:pt x="302585" y="469394"/>
                    <a:pt x="298068" y="451324"/>
                    <a:pt x="310329" y="433900"/>
                  </a:cubicBezTo>
                  <a:cubicBezTo>
                    <a:pt x="314201" y="428738"/>
                    <a:pt x="316783" y="423575"/>
                    <a:pt x="312911" y="416476"/>
                  </a:cubicBezTo>
                  <a:cubicBezTo>
                    <a:pt x="300004" y="390017"/>
                    <a:pt x="312911" y="368720"/>
                    <a:pt x="327754" y="348069"/>
                  </a:cubicBezTo>
                  <a:cubicBezTo>
                    <a:pt x="344533" y="324837"/>
                    <a:pt x="363247" y="302895"/>
                    <a:pt x="358085" y="270628"/>
                  </a:cubicBezTo>
                  <a:cubicBezTo>
                    <a:pt x="356149" y="258367"/>
                    <a:pt x="353568" y="246105"/>
                    <a:pt x="348405" y="234489"/>
                  </a:cubicBezTo>
                  <a:cubicBezTo>
                    <a:pt x="343887" y="223519"/>
                    <a:pt x="336789" y="220937"/>
                    <a:pt x="331626" y="233844"/>
                  </a:cubicBezTo>
                  <a:cubicBezTo>
                    <a:pt x="324527" y="249977"/>
                    <a:pt x="315492" y="248687"/>
                    <a:pt x="304522" y="239007"/>
                  </a:cubicBezTo>
                  <a:cubicBezTo>
                    <a:pt x="293550" y="229972"/>
                    <a:pt x="281289" y="224164"/>
                    <a:pt x="269673" y="216419"/>
                  </a:cubicBezTo>
                  <a:cubicBezTo>
                    <a:pt x="247731" y="202222"/>
                    <a:pt x="245150" y="178345"/>
                    <a:pt x="233534" y="158984"/>
                  </a:cubicBezTo>
                  <a:cubicBezTo>
                    <a:pt x="227725" y="149950"/>
                    <a:pt x="221918" y="144141"/>
                    <a:pt x="211592" y="140915"/>
                  </a:cubicBezTo>
                  <a:cubicBezTo>
                    <a:pt x="189005" y="133816"/>
                    <a:pt x="166418" y="124136"/>
                    <a:pt x="152221" y="102194"/>
                  </a:cubicBezTo>
                  <a:cubicBezTo>
                    <a:pt x="147703" y="95741"/>
                    <a:pt x="141249" y="89287"/>
                    <a:pt x="132860" y="92514"/>
                  </a:cubicBezTo>
                  <a:cubicBezTo>
                    <a:pt x="108982" y="100903"/>
                    <a:pt x="90268" y="89287"/>
                    <a:pt x="72198" y="77671"/>
                  </a:cubicBezTo>
                  <a:cubicBezTo>
                    <a:pt x="50901" y="64764"/>
                    <a:pt x="30251" y="51212"/>
                    <a:pt x="12181" y="33788"/>
                  </a:cubicBezTo>
                  <a:cubicBezTo>
                    <a:pt x="6696" y="28302"/>
                    <a:pt x="2178" y="22494"/>
                    <a:pt x="0" y="16041"/>
                  </a:cubicBezTo>
                  <a:close/>
                </a:path>
              </a:pathLst>
            </a:custGeom>
            <a:solidFill>
              <a:schemeClr val="accent1">
                <a:lumMod val="60000"/>
                <a:lumOff val="40000"/>
              </a:schemeClr>
            </a:solidFill>
            <a:ln w="9525" cap="flat">
              <a:noFill/>
              <a:prstDash val="solid"/>
              <a:miter/>
            </a:ln>
          </p:spPr>
          <p:txBody>
            <a:bodyPr wrap="square" rtlCol="0" anchor="ctr">
              <a:noAutofit/>
            </a:bodyPr>
            <a:lstStyle/>
            <a:p>
              <a:endParaRPr lang="en-US" dirty="0">
                <a:latin typeface="微軟正黑體" panose="020B0604030504040204" pitchFamily="34" charset="-120"/>
                <a:ea typeface="微軟正黑體" panose="020B0604030504040204" pitchFamily="34" charset="-120"/>
              </a:endParaRPr>
            </a:p>
          </p:txBody>
        </p:sp>
      </p:grpSp>
      <p:sp>
        <p:nvSpPr>
          <p:cNvPr id="48" name="Rectangle 92">
            <a:extLst>
              <a:ext uri="{FF2B5EF4-FFF2-40B4-BE49-F238E27FC236}">
                <a16:creationId xmlns:a16="http://schemas.microsoft.com/office/drawing/2014/main" id="{01E9F7AC-0865-43C1-CD93-255E42F0F775}"/>
              </a:ext>
            </a:extLst>
          </p:cNvPr>
          <p:cNvSpPr>
            <a:spLocks noChangeArrowheads="1"/>
          </p:cNvSpPr>
          <p:nvPr/>
        </p:nvSpPr>
        <p:spPr bwMode="auto">
          <a:xfrm>
            <a:off x="205868" y="720360"/>
            <a:ext cx="11866796" cy="431800"/>
          </a:xfrm>
          <a:prstGeom prst="rect">
            <a:avLst/>
          </a:prstGeom>
          <a:noFill/>
          <a:ln w="9525">
            <a:noFill/>
            <a:miter lim="800000"/>
            <a:headEnd/>
            <a:tailEnd/>
          </a:ln>
          <a:effectLst/>
        </p:spPr>
        <p:txBody>
          <a:bodyPr/>
          <a:lstStyle/>
          <a:p>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‎根據國際能源署最新的</a:t>
            </a:r>
            <a:r>
              <a:rPr kumimoji="1" lang="en-US" altLang="zh-TW"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世界能源展望</a:t>
            </a:r>
            <a:r>
              <a:rPr kumimoji="1" lang="en-US" altLang="zh-TW"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報告，</a:t>
            </a:r>
            <a:r>
              <a:rPr kumimoji="1" lang="en-US" altLang="zh-TW"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COVID-19</a:t>
            </a:r>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大流行將減少溫室氣體排放，但還不夠。以下是可以提供説明的五種主要方法。‎</a:t>
            </a:r>
          </a:p>
        </p:txBody>
      </p:sp>
      <p:sp>
        <p:nvSpPr>
          <p:cNvPr id="51" name="文字方塊 50">
            <a:extLst>
              <a:ext uri="{FF2B5EF4-FFF2-40B4-BE49-F238E27FC236}">
                <a16:creationId xmlns:a16="http://schemas.microsoft.com/office/drawing/2014/main" id="{83BF814C-62C3-66F2-4F68-86D9C72E6DD5}"/>
              </a:ext>
            </a:extLst>
          </p:cNvPr>
          <p:cNvSpPr txBox="1"/>
          <p:nvPr/>
        </p:nvSpPr>
        <p:spPr>
          <a:xfrm>
            <a:off x="5088583" y="3016756"/>
            <a:ext cx="2165770" cy="584775"/>
          </a:xfrm>
          <a:prstGeom prst="rect">
            <a:avLst/>
          </a:prstGeom>
          <a:noFill/>
        </p:spPr>
        <p:txBody>
          <a:bodyPr wrap="square">
            <a:spAutoFit/>
          </a:bodyPr>
          <a:lstStyle/>
          <a:p>
            <a:pPr algn="ctr"/>
            <a:r>
              <a:rPr lang="zh-TW" altLang="en-US" sz="3200" i="0" dirty="0">
                <a:solidFill>
                  <a:srgbClr val="333333"/>
                </a:solidFill>
                <a:effectLst/>
                <a:latin typeface="Microsoft YaHei" panose="020B0503020204020204" pitchFamily="34" charset="-122"/>
                <a:ea typeface="Microsoft YaHei" panose="020B0503020204020204" pitchFamily="34" charset="-122"/>
              </a:rPr>
              <a:t>凈零排放</a:t>
            </a:r>
            <a:endParaRPr lang="zh-TW" altLang="en-US" sz="3200" dirty="0">
              <a:latin typeface="Microsoft YaHei" panose="020B0503020204020204" pitchFamily="34" charset="-122"/>
              <a:ea typeface="Microsoft YaHei" panose="020B0503020204020204" pitchFamily="34" charset="-122"/>
            </a:endParaRPr>
          </a:p>
        </p:txBody>
      </p:sp>
      <p:grpSp>
        <p:nvGrpSpPr>
          <p:cNvPr id="52" name="Group 175">
            <a:extLst>
              <a:ext uri="{FF2B5EF4-FFF2-40B4-BE49-F238E27FC236}">
                <a16:creationId xmlns:a16="http://schemas.microsoft.com/office/drawing/2014/main" id="{DDFEC7AA-04F9-5B7D-CF28-7FB8798A9D42}"/>
              </a:ext>
            </a:extLst>
          </p:cNvPr>
          <p:cNvGrpSpPr/>
          <p:nvPr/>
        </p:nvGrpSpPr>
        <p:grpSpPr>
          <a:xfrm>
            <a:off x="4492226" y="5444293"/>
            <a:ext cx="2983091" cy="490708"/>
            <a:chOff x="869475" y="1735111"/>
            <a:chExt cx="3183338" cy="358073"/>
          </a:xfrm>
        </p:grpSpPr>
        <p:sp>
          <p:nvSpPr>
            <p:cNvPr id="54" name="TextBox 176">
              <a:extLst>
                <a:ext uri="{FF2B5EF4-FFF2-40B4-BE49-F238E27FC236}">
                  <a16:creationId xmlns:a16="http://schemas.microsoft.com/office/drawing/2014/main" id="{7075F2B0-A4FD-5955-089E-6F8FB3A5B9CA}"/>
                </a:ext>
              </a:extLst>
            </p:cNvPr>
            <p:cNvSpPr txBox="1"/>
            <p:nvPr/>
          </p:nvSpPr>
          <p:spPr>
            <a:xfrm>
              <a:off x="901768" y="1786717"/>
              <a:ext cx="3151045" cy="306467"/>
            </a:xfrm>
            <a:prstGeom prst="roundRect">
              <a:avLst/>
            </a:prstGeom>
            <a:solidFill>
              <a:schemeClr val="accent1"/>
            </a:solidFill>
            <a:ln>
              <a:noFill/>
            </a:ln>
          </p:spPr>
          <p:txBody>
            <a:bodyPr wrap="square" rtlCol="0">
              <a:spAutoFit/>
            </a:bodyPr>
            <a:lstStyle/>
            <a:p>
              <a:pPr algn="ctr"/>
              <a:endParaRPr lang="ko-KR" altLang="en-US" sz="1200" b="1" dirty="0">
                <a:solidFill>
                  <a:schemeClr val="accent1"/>
                </a:solidFill>
                <a:latin typeface="微軟正黑體" panose="020B0604030504040204" pitchFamily="34" charset="-120"/>
                <a:cs typeface="Arial" pitchFamily="34" charset="0"/>
              </a:endParaRPr>
            </a:p>
          </p:txBody>
        </p:sp>
        <p:sp>
          <p:nvSpPr>
            <p:cNvPr id="55" name="TextBox 177">
              <a:extLst>
                <a:ext uri="{FF2B5EF4-FFF2-40B4-BE49-F238E27FC236}">
                  <a16:creationId xmlns:a16="http://schemas.microsoft.com/office/drawing/2014/main" id="{6855DE7B-7571-347C-0872-EC5B3A36CAB3}"/>
                </a:ext>
              </a:extLst>
            </p:cNvPr>
            <p:cNvSpPr txBox="1"/>
            <p:nvPr/>
          </p:nvSpPr>
          <p:spPr>
            <a:xfrm>
              <a:off x="869475" y="1735111"/>
              <a:ext cx="3151045" cy="315339"/>
            </a:xfrm>
            <a:prstGeom prst="roundRect">
              <a:avLst/>
            </a:prstGeom>
            <a:solidFill>
              <a:schemeClr val="bg1"/>
            </a:solidFill>
            <a:ln w="12700">
              <a:solidFill>
                <a:srgbClr val="95B3D7"/>
              </a:solidFill>
            </a:ln>
          </p:spPr>
          <p:txBody>
            <a:bodyPr wrap="square" rtlCol="0">
              <a:spAutoFit/>
            </a:bodyPr>
            <a:lstStyle/>
            <a:p>
              <a:pPr algn="ctr"/>
              <a:r>
                <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rPr>
                <a:t>3. </a:t>
              </a:r>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太陽能起飛</a:t>
              </a:r>
              <a:endPar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endParaRPr>
            </a:p>
            <a:p>
              <a:pPr algn="ctr"/>
              <a:r>
                <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rPr>
                <a:t>3. SOLAR POWER TAKES OFF</a:t>
              </a:r>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a:t>
              </a:r>
              <a:endParaRPr lang="ko-KR" altLang="en-US" sz="1200" b="1" dirty="0">
                <a:solidFill>
                  <a:schemeClr val="accent1"/>
                </a:solidFill>
                <a:latin typeface="微軟正黑體" panose="020B0604030504040204" pitchFamily="34" charset="-120"/>
                <a:cs typeface="Arial" pitchFamily="34" charset="0"/>
              </a:endParaRPr>
            </a:p>
          </p:txBody>
        </p:sp>
      </p:grpSp>
      <p:sp>
        <p:nvSpPr>
          <p:cNvPr id="7" name="標題 6">
            <a:extLst>
              <a:ext uri="{FF2B5EF4-FFF2-40B4-BE49-F238E27FC236}">
                <a16:creationId xmlns:a16="http://schemas.microsoft.com/office/drawing/2014/main" id="{7ECEA561-62F3-D70E-9759-57604FF4D8C2}"/>
              </a:ext>
            </a:extLst>
          </p:cNvPr>
          <p:cNvSpPr>
            <a:spLocks noGrp="1"/>
          </p:cNvSpPr>
          <p:nvPr>
            <p:ph type="title"/>
          </p:nvPr>
        </p:nvSpPr>
        <p:spPr/>
        <p:txBody>
          <a:bodyPr/>
          <a:lstStyle/>
          <a:p>
            <a:r>
              <a:rPr lang="zh-TW" altLang="en-US" sz="2400" dirty="0"/>
              <a:t>世界實現凈零排放 </a:t>
            </a:r>
            <a:r>
              <a:rPr lang="en-US" altLang="zh-TW" sz="1800" dirty="0"/>
              <a:t>HELPING THE WORLD REACH NET-ZERO EMISSIONS</a:t>
            </a:r>
            <a:r>
              <a:rPr lang="zh-TW" altLang="en-US" sz="1800" dirty="0"/>
              <a:t>‎</a:t>
            </a:r>
            <a:endParaRPr lang="zh-TW" altLang="en-US" sz="2400" dirty="0"/>
          </a:p>
        </p:txBody>
      </p:sp>
      <p:sp>
        <p:nvSpPr>
          <p:cNvPr id="58" name="文字方塊 57">
            <a:extLst>
              <a:ext uri="{FF2B5EF4-FFF2-40B4-BE49-F238E27FC236}">
                <a16:creationId xmlns:a16="http://schemas.microsoft.com/office/drawing/2014/main" id="{11EB2F8B-E072-1BDD-1291-95C2B9CB9791}"/>
              </a:ext>
            </a:extLst>
          </p:cNvPr>
          <p:cNvSpPr txBox="1"/>
          <p:nvPr/>
        </p:nvSpPr>
        <p:spPr>
          <a:xfrm>
            <a:off x="4622091" y="1043941"/>
            <a:ext cx="7450573" cy="461665"/>
          </a:xfrm>
          <a:prstGeom prst="rect">
            <a:avLst/>
          </a:prstGeom>
          <a:noFill/>
        </p:spPr>
        <p:txBody>
          <a:bodyPr wrap="square">
            <a:spAutoFit/>
          </a:bodyPr>
          <a:lstStyle/>
          <a:p>
            <a:r>
              <a:rPr lang="en-US" altLang="zh-TW" sz="1200" b="0" i="0" dirty="0">
                <a:solidFill>
                  <a:srgbClr val="333333"/>
                </a:solidFill>
                <a:effectLst/>
                <a:cs typeface="Arial" panose="020B0604020202020204" pitchFamily="34" charset="0"/>
              </a:rPr>
              <a:t>The COVID-19 pandemic will reduce greenhouse gas emissions, but not enough, according to the latest World Energy Outlook report by the International Energy Agency. Here are five top ways that can help.</a:t>
            </a:r>
            <a:endParaRPr lang="zh-TW" altLang="en-US" sz="1200" dirty="0">
              <a:cs typeface="Arial" panose="020B0604020202020204" pitchFamily="34" charset="0"/>
            </a:endParaRPr>
          </a:p>
        </p:txBody>
      </p:sp>
      <p:sp>
        <p:nvSpPr>
          <p:cNvPr id="60" name="文字方塊 59">
            <a:extLst>
              <a:ext uri="{FF2B5EF4-FFF2-40B4-BE49-F238E27FC236}">
                <a16:creationId xmlns:a16="http://schemas.microsoft.com/office/drawing/2014/main" id="{074F97BB-1A83-B68F-210B-9454E5916B3B}"/>
              </a:ext>
            </a:extLst>
          </p:cNvPr>
          <p:cNvSpPr txBox="1"/>
          <p:nvPr/>
        </p:nvSpPr>
        <p:spPr>
          <a:xfrm>
            <a:off x="5319077" y="3468977"/>
            <a:ext cx="1789754" cy="523220"/>
          </a:xfrm>
          <a:prstGeom prst="rect">
            <a:avLst/>
          </a:prstGeom>
          <a:noFill/>
        </p:spPr>
        <p:txBody>
          <a:bodyPr wrap="square">
            <a:spAutoFit/>
          </a:bodyPr>
          <a:lstStyle>
            <a:defPPr>
              <a:defRPr lang="zh-TW"/>
            </a:defPPr>
            <a:lvl1pPr>
              <a:defRPr sz="1200" b="0" i="0">
                <a:solidFill>
                  <a:srgbClr val="333333"/>
                </a:solidFill>
                <a:effectLst/>
                <a:cs typeface="Arial" panose="020B0604020202020204" pitchFamily="34" charset="0"/>
              </a:defRPr>
            </a:lvl1pPr>
          </a:lstStyle>
          <a:p>
            <a:r>
              <a:rPr lang="en-US" altLang="zh-TW" sz="1400" b="1" dirty="0"/>
              <a:t>Reaching Net-zero Globally By 2050 </a:t>
            </a:r>
            <a:endParaRPr lang="zh-TW" altLang="en-US" sz="1400" b="1" dirty="0"/>
          </a:p>
        </p:txBody>
      </p:sp>
      <p:sp>
        <p:nvSpPr>
          <p:cNvPr id="62" name="文字方塊 61">
            <a:extLst>
              <a:ext uri="{FF2B5EF4-FFF2-40B4-BE49-F238E27FC236}">
                <a16:creationId xmlns:a16="http://schemas.microsoft.com/office/drawing/2014/main" id="{87DFE214-C703-7832-9915-6AA250AB7510}"/>
              </a:ext>
            </a:extLst>
          </p:cNvPr>
          <p:cNvSpPr txBox="1"/>
          <p:nvPr/>
        </p:nvSpPr>
        <p:spPr>
          <a:xfrm>
            <a:off x="260593" y="1365254"/>
            <a:ext cx="5835407" cy="1938992"/>
          </a:xfrm>
          <a:prstGeom prst="rect">
            <a:avLst/>
          </a:prstGeom>
          <a:noFill/>
        </p:spPr>
        <p:txBody>
          <a:bodyPr wrap="square">
            <a:spAutoFit/>
          </a:bodyPr>
          <a:lstStyle/>
          <a:p>
            <a:pPr algn="l"/>
            <a:r>
              <a:rPr lang="en-US" altLang="zh-TW" sz="1000" b="1" i="0" cap="all" dirty="0">
                <a:solidFill>
                  <a:srgbClr val="333333"/>
                </a:solidFill>
                <a:effectLst/>
                <a:latin typeface="MetaWebPro"/>
              </a:rPr>
              <a:t>STANDARDS</a:t>
            </a:r>
          </a:p>
          <a:p>
            <a:pPr algn="l">
              <a:buFont typeface="Arial" panose="020B0604020202020204" pitchFamily="34" charset="0"/>
              <a:buChar char="•"/>
            </a:pPr>
            <a:r>
              <a:rPr lang="en-US" altLang="zh-TW" sz="1000" b="1" i="0" u="none" strike="noStrike" cap="all" dirty="0">
                <a:solidFill>
                  <a:srgbClr val="FFFFFF"/>
                </a:solidFill>
                <a:effectLst/>
                <a:latin typeface="inherit"/>
                <a:hlinkClick r:id="rId2"/>
              </a:rPr>
              <a:t>ISO 14064-1:2018</a:t>
            </a:r>
            <a:br>
              <a:rPr lang="en-US" altLang="zh-TW" sz="1000" b="1" i="0" u="none" strike="noStrike" cap="all" dirty="0">
                <a:solidFill>
                  <a:srgbClr val="006BB7"/>
                </a:solidFill>
                <a:effectLst/>
                <a:latin typeface="inherit"/>
                <a:hlinkClick r:id="rId2"/>
              </a:rPr>
            </a:br>
            <a:r>
              <a:rPr lang="en-US" altLang="zh-TW" sz="1000" b="1" i="0" u="none" strike="noStrike" cap="all" dirty="0">
                <a:solidFill>
                  <a:srgbClr val="006BB7"/>
                </a:solidFill>
                <a:effectLst/>
                <a:latin typeface="inherit"/>
                <a:hlinkClick r:id="rId2"/>
              </a:rPr>
              <a:t>GREENHOUSE GASES</a:t>
            </a:r>
          </a:p>
          <a:p>
            <a:pPr algn="l">
              <a:buFont typeface="Arial" panose="020B0604020202020204" pitchFamily="34" charset="0"/>
              <a:buChar char="•"/>
            </a:pPr>
            <a:r>
              <a:rPr lang="en-US" altLang="zh-TW" sz="1000" b="0" i="0" dirty="0">
                <a:solidFill>
                  <a:srgbClr val="666666"/>
                </a:solidFill>
                <a:effectLst/>
                <a:latin typeface="MetaWebPro"/>
              </a:rPr>
              <a:t>Part 1: Specification with guidance at the organization level for quantification and reporting of greenhouse gas emissions and removals</a:t>
            </a:r>
          </a:p>
          <a:p>
            <a:pPr algn="l">
              <a:buFont typeface="Arial" panose="020B0604020202020204" pitchFamily="34" charset="0"/>
              <a:buChar char="•"/>
            </a:pPr>
            <a:r>
              <a:rPr lang="en-US" altLang="zh-TW" sz="1000" b="1" i="0" u="none" strike="noStrike" cap="all" dirty="0">
                <a:solidFill>
                  <a:srgbClr val="FFFFFF"/>
                </a:solidFill>
                <a:effectLst/>
                <a:latin typeface="inherit"/>
                <a:hlinkClick r:id="rId3"/>
              </a:rPr>
              <a:t>ISO 37161:2020</a:t>
            </a:r>
            <a:br>
              <a:rPr lang="en-US" altLang="zh-TW" sz="1000" b="1" i="0" u="none" strike="noStrike" cap="all" dirty="0">
                <a:solidFill>
                  <a:srgbClr val="006BB7"/>
                </a:solidFill>
                <a:effectLst/>
                <a:latin typeface="inherit"/>
                <a:hlinkClick r:id="rId3"/>
              </a:rPr>
            </a:br>
            <a:r>
              <a:rPr lang="en-US" altLang="zh-TW" sz="1000" b="1" i="0" u="none" strike="noStrike" cap="all" dirty="0">
                <a:solidFill>
                  <a:srgbClr val="006BB7"/>
                </a:solidFill>
                <a:effectLst/>
                <a:latin typeface="inherit"/>
                <a:hlinkClick r:id="rId3"/>
              </a:rPr>
              <a:t>SMART COMMUNITY INFRASTRUCTURES</a:t>
            </a:r>
          </a:p>
          <a:p>
            <a:pPr algn="l">
              <a:buFont typeface="Arial" panose="020B0604020202020204" pitchFamily="34" charset="0"/>
              <a:buChar char="•"/>
            </a:pPr>
            <a:r>
              <a:rPr lang="en-US" altLang="zh-TW" sz="1000" b="0" i="0" dirty="0">
                <a:solidFill>
                  <a:srgbClr val="666666"/>
                </a:solidFill>
                <a:effectLst/>
                <a:latin typeface="MetaWebPro"/>
              </a:rPr>
              <a:t>Guidance on smart transportation for energy saving in transportation services</a:t>
            </a:r>
          </a:p>
          <a:p>
            <a:pPr algn="l">
              <a:buFont typeface="Arial" panose="020B0604020202020204" pitchFamily="34" charset="0"/>
              <a:buChar char="•"/>
            </a:pPr>
            <a:r>
              <a:rPr lang="en-US" altLang="zh-TW" sz="1000" b="1" i="0" u="none" strike="noStrike" cap="all" dirty="0">
                <a:solidFill>
                  <a:srgbClr val="FFFFFF"/>
                </a:solidFill>
                <a:effectLst/>
                <a:latin typeface="inherit"/>
                <a:hlinkClick r:id="rId4"/>
              </a:rPr>
              <a:t>ISO 9459-1:1993</a:t>
            </a:r>
            <a:br>
              <a:rPr lang="en-US" altLang="zh-TW" sz="1000" b="1" i="0" u="none" strike="noStrike" cap="all" dirty="0">
                <a:solidFill>
                  <a:srgbClr val="006BB7"/>
                </a:solidFill>
                <a:effectLst/>
                <a:latin typeface="inherit"/>
                <a:hlinkClick r:id="rId4"/>
              </a:rPr>
            </a:br>
            <a:r>
              <a:rPr lang="en-US" altLang="zh-TW" sz="1000" b="1" i="0" u="none" strike="noStrike" cap="all" dirty="0">
                <a:solidFill>
                  <a:srgbClr val="006BB7"/>
                </a:solidFill>
                <a:effectLst/>
                <a:latin typeface="inherit"/>
                <a:hlinkClick r:id="rId4"/>
              </a:rPr>
              <a:t>SOLAR HEATING</a:t>
            </a:r>
          </a:p>
          <a:p>
            <a:pPr algn="l">
              <a:buFont typeface="Arial" panose="020B0604020202020204" pitchFamily="34" charset="0"/>
              <a:buChar char="•"/>
            </a:pPr>
            <a:r>
              <a:rPr lang="en-US" altLang="zh-TW" sz="1000" b="0" i="0" dirty="0">
                <a:solidFill>
                  <a:srgbClr val="666666"/>
                </a:solidFill>
                <a:effectLst/>
                <a:latin typeface="MetaWebPro"/>
              </a:rPr>
              <a:t>Domestic water heating systems</a:t>
            </a:r>
          </a:p>
          <a:p>
            <a:pPr algn="l">
              <a:buFont typeface="Arial" panose="020B0604020202020204" pitchFamily="34" charset="0"/>
              <a:buChar char="•"/>
            </a:pPr>
            <a:r>
              <a:rPr lang="en-US" altLang="zh-TW" sz="1000" b="0" i="0" dirty="0">
                <a:solidFill>
                  <a:srgbClr val="666666"/>
                </a:solidFill>
                <a:effectLst/>
                <a:latin typeface="MetaWebPro"/>
              </a:rPr>
              <a:t>Part 1: Performance rating procedure using indoor test methods</a:t>
            </a:r>
          </a:p>
        </p:txBody>
      </p:sp>
      <p:sp>
        <p:nvSpPr>
          <p:cNvPr id="63" name="文字方塊 62">
            <a:extLst>
              <a:ext uri="{FF2B5EF4-FFF2-40B4-BE49-F238E27FC236}">
                <a16:creationId xmlns:a16="http://schemas.microsoft.com/office/drawing/2014/main" id="{D49D9A72-1C60-0E9E-4FF5-ACFEE3A710C5}"/>
              </a:ext>
            </a:extLst>
          </p:cNvPr>
          <p:cNvSpPr txBox="1"/>
          <p:nvPr/>
        </p:nvSpPr>
        <p:spPr>
          <a:xfrm>
            <a:off x="6977132" y="1524995"/>
            <a:ext cx="4788802" cy="1200329"/>
          </a:xfrm>
          <a:prstGeom prst="rect">
            <a:avLst/>
          </a:prstGeom>
          <a:noFill/>
        </p:spPr>
        <p:txBody>
          <a:bodyPr wrap="square">
            <a:spAutoFit/>
          </a:bodyPr>
          <a:lstStyle/>
          <a:p>
            <a:pPr algn="r"/>
            <a:r>
              <a:rPr lang="en-US" altLang="zh-TW" sz="1000" b="1" i="0" cap="all" dirty="0">
                <a:solidFill>
                  <a:srgbClr val="333333"/>
                </a:solidFill>
                <a:effectLst/>
                <a:latin typeface="MetaWebPro"/>
              </a:rPr>
              <a:t>STANDARDS</a:t>
            </a:r>
          </a:p>
          <a:p>
            <a:pPr algn="r">
              <a:buFont typeface="Arial" panose="020B0604020202020204" pitchFamily="34" charset="0"/>
              <a:buChar char="•"/>
            </a:pPr>
            <a:r>
              <a:rPr lang="en-US" altLang="zh-TW" sz="1000" b="1" i="0" u="none" strike="noStrike" cap="all" dirty="0">
                <a:solidFill>
                  <a:srgbClr val="FFFFFF"/>
                </a:solidFill>
                <a:effectLst/>
                <a:latin typeface="inherit"/>
                <a:hlinkClick r:id="rId5"/>
              </a:rPr>
              <a:t>ISO 27914:2017</a:t>
            </a:r>
            <a:br>
              <a:rPr lang="en-US" altLang="zh-TW" sz="1000" b="1" i="0" u="none" strike="noStrike" cap="all" dirty="0">
                <a:solidFill>
                  <a:srgbClr val="006BB7"/>
                </a:solidFill>
                <a:effectLst/>
                <a:latin typeface="inherit"/>
                <a:hlinkClick r:id="rId5"/>
              </a:rPr>
            </a:br>
            <a:r>
              <a:rPr lang="en-US" altLang="zh-TW" sz="1000" b="1" i="0" u="none" strike="noStrike" cap="all" dirty="0">
                <a:solidFill>
                  <a:srgbClr val="006BB7"/>
                </a:solidFill>
                <a:effectLst/>
                <a:latin typeface="inherit"/>
                <a:hlinkClick r:id="rId5"/>
              </a:rPr>
              <a:t>CARBON DIOXIDE CAPTURE, TRANSPORTATION AND GEOLOGICAL STORAGE</a:t>
            </a:r>
          </a:p>
          <a:p>
            <a:pPr algn="r">
              <a:buFont typeface="Arial" panose="020B0604020202020204" pitchFamily="34" charset="0"/>
              <a:buChar char="•"/>
            </a:pPr>
            <a:r>
              <a:rPr lang="en-US" altLang="zh-TW" sz="1000" b="0" i="0" dirty="0">
                <a:solidFill>
                  <a:srgbClr val="666666"/>
                </a:solidFill>
                <a:effectLst/>
                <a:latin typeface="MetaWebPro"/>
              </a:rPr>
              <a:t>Geological storage</a:t>
            </a:r>
          </a:p>
          <a:p>
            <a:pPr algn="r">
              <a:buFont typeface="Arial" panose="020B0604020202020204" pitchFamily="34" charset="0"/>
              <a:buChar char="•"/>
            </a:pPr>
            <a:r>
              <a:rPr lang="en-US" altLang="zh-TW" sz="800" b="1" i="0" u="none" strike="noStrike" cap="all" dirty="0">
                <a:solidFill>
                  <a:srgbClr val="FFFFFF"/>
                </a:solidFill>
                <a:effectLst/>
                <a:latin typeface="inherit"/>
                <a:hlinkClick r:id="rId6"/>
              </a:rPr>
              <a:t>ISO 52000-1:2017</a:t>
            </a:r>
            <a:br>
              <a:rPr lang="en-US" altLang="zh-TW" sz="800" b="1" i="0" u="none" strike="noStrike" cap="all" dirty="0">
                <a:solidFill>
                  <a:srgbClr val="006BB7"/>
                </a:solidFill>
                <a:effectLst/>
                <a:latin typeface="inherit"/>
                <a:hlinkClick r:id="rId6"/>
              </a:rPr>
            </a:br>
            <a:r>
              <a:rPr lang="en-US" altLang="zh-TW" sz="800" b="1" i="0" u="none" strike="noStrike" cap="all" dirty="0">
                <a:solidFill>
                  <a:srgbClr val="006BB7"/>
                </a:solidFill>
                <a:effectLst/>
                <a:latin typeface="inherit"/>
                <a:hlinkClick r:id="rId6"/>
              </a:rPr>
              <a:t>ENERGY PERFORMANCE OF BUILDINGS</a:t>
            </a:r>
          </a:p>
          <a:p>
            <a:pPr algn="r">
              <a:buFont typeface="Arial" panose="020B0604020202020204" pitchFamily="34" charset="0"/>
              <a:buChar char="•"/>
            </a:pPr>
            <a:r>
              <a:rPr lang="en-US" altLang="zh-TW" sz="800" b="0" i="0" dirty="0">
                <a:solidFill>
                  <a:srgbClr val="666666"/>
                </a:solidFill>
                <a:effectLst/>
                <a:latin typeface="MetaWebPro"/>
              </a:rPr>
              <a:t>Overarching EPB assessment</a:t>
            </a:r>
          </a:p>
          <a:p>
            <a:pPr algn="r">
              <a:buFont typeface="Arial" panose="020B0604020202020204" pitchFamily="34" charset="0"/>
              <a:buChar char="•"/>
            </a:pPr>
            <a:r>
              <a:rPr lang="en-US" altLang="zh-TW" sz="800" b="0" i="0" dirty="0">
                <a:solidFill>
                  <a:srgbClr val="666666"/>
                </a:solidFill>
                <a:effectLst/>
                <a:latin typeface="MetaWebPro"/>
              </a:rPr>
              <a:t>Part 1: General framework and procedures</a:t>
            </a:r>
          </a:p>
        </p:txBody>
      </p:sp>
      <p:sp>
        <p:nvSpPr>
          <p:cNvPr id="65" name="文字方塊 64">
            <a:extLst>
              <a:ext uri="{FF2B5EF4-FFF2-40B4-BE49-F238E27FC236}">
                <a16:creationId xmlns:a16="http://schemas.microsoft.com/office/drawing/2014/main" id="{06619E13-9072-66B9-20E2-F1031C8C811E}"/>
              </a:ext>
            </a:extLst>
          </p:cNvPr>
          <p:cNvSpPr txBox="1"/>
          <p:nvPr/>
        </p:nvSpPr>
        <p:spPr>
          <a:xfrm>
            <a:off x="6473898" y="2536862"/>
            <a:ext cx="1178511" cy="461665"/>
          </a:xfrm>
          <a:prstGeom prst="rect">
            <a:avLst/>
          </a:prstGeom>
          <a:noFill/>
        </p:spPr>
        <p:txBody>
          <a:bodyPr wrap="square">
            <a:spAutoFit/>
          </a:bodyPr>
          <a:lstStyle/>
          <a:p>
            <a:r>
              <a:rPr lang="en-US" altLang="zh-TW" sz="2400" b="1" dirty="0">
                <a:solidFill>
                  <a:schemeClr val="bg1"/>
                </a:solidFill>
              </a:rPr>
              <a:t>Y2050 </a:t>
            </a:r>
            <a:endParaRPr lang="zh-TW" altLang="en-US" dirty="0">
              <a:solidFill>
                <a:schemeClr val="bg1"/>
              </a:solidFill>
            </a:endParaRPr>
          </a:p>
        </p:txBody>
      </p:sp>
    </p:spTree>
    <p:extLst>
      <p:ext uri="{BB962C8B-B14F-4D97-AF65-F5344CB8AC3E}">
        <p14:creationId xmlns:p14="http://schemas.microsoft.com/office/powerpoint/2010/main" val="2285355263"/>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8D1D53-763B-4A5E-90DC-F0D71530C52A}"/>
              </a:ext>
            </a:extLst>
          </p:cNvPr>
          <p:cNvSpPr>
            <a:spLocks noGrp="1"/>
          </p:cNvSpPr>
          <p:nvPr>
            <p:ph type="title"/>
          </p:nvPr>
        </p:nvSpPr>
        <p:spPr/>
        <p:txBody>
          <a:bodyPr/>
          <a:lstStyle/>
          <a:p>
            <a:pPr algn="ctr"/>
            <a:r>
              <a:rPr lang="en-US" altLang="zh-TW" sz="4800" dirty="0"/>
              <a:t>RBA</a:t>
            </a:r>
            <a:r>
              <a:rPr lang="zh-TW" altLang="en-US" sz="4800" dirty="0"/>
              <a:t>一些近期的重大發現</a:t>
            </a:r>
            <a:br>
              <a:rPr lang="en-US" altLang="zh-TW" sz="4800" dirty="0"/>
            </a:br>
            <a:r>
              <a:rPr lang="zh-TW" altLang="en-US" sz="4800" dirty="0"/>
              <a:t>常見問題</a:t>
            </a:r>
          </a:p>
        </p:txBody>
      </p:sp>
    </p:spTree>
    <p:extLst>
      <p:ext uri="{BB962C8B-B14F-4D97-AF65-F5344CB8AC3E}">
        <p14:creationId xmlns:p14="http://schemas.microsoft.com/office/powerpoint/2010/main" val="2072551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p:txBody>
          <a:bodyPr/>
          <a:lstStyle/>
          <a:p>
            <a:r>
              <a:rPr kumimoji="1" lang="zh-TW" altLang="en-US" dirty="0">
                <a:cs typeface="Calibri" pitchFamily="34" charset="0"/>
              </a:rPr>
              <a:t>建置時應注意的關鍵事項</a:t>
            </a:r>
            <a:r>
              <a:rPr kumimoji="1" lang="en-US" altLang="zh-TW" dirty="0">
                <a:cs typeface="Calibri" pitchFamily="34" charset="0"/>
              </a:rPr>
              <a:t>(Key Issues)-</a:t>
            </a:r>
            <a:r>
              <a:rPr lang="en-US" altLang="zh-TW" dirty="0"/>
              <a:t>RBA</a:t>
            </a:r>
            <a:r>
              <a:rPr lang="zh-TW" altLang="en-US" dirty="0"/>
              <a:t>一些近期的重大發現</a:t>
            </a:r>
          </a:p>
        </p:txBody>
      </p:sp>
      <p:grpSp>
        <p:nvGrpSpPr>
          <p:cNvPr id="19" name="群組 18">
            <a:extLst>
              <a:ext uri="{FF2B5EF4-FFF2-40B4-BE49-F238E27FC236}">
                <a16:creationId xmlns:a16="http://schemas.microsoft.com/office/drawing/2014/main" id="{63DA1C53-49CC-4D33-AACF-2D1FA307B99E}"/>
              </a:ext>
            </a:extLst>
          </p:cNvPr>
          <p:cNvGrpSpPr/>
          <p:nvPr/>
        </p:nvGrpSpPr>
        <p:grpSpPr>
          <a:xfrm>
            <a:off x="331373" y="990305"/>
            <a:ext cx="2627012" cy="5182190"/>
            <a:chOff x="280573" y="837905"/>
            <a:chExt cx="2627012" cy="5182190"/>
          </a:xfrm>
        </p:grpSpPr>
        <p:grpSp>
          <p:nvGrpSpPr>
            <p:cNvPr id="4" name="群組 33">
              <a:extLst>
                <a:ext uri="{FF2B5EF4-FFF2-40B4-BE49-F238E27FC236}">
                  <a16:creationId xmlns:a16="http://schemas.microsoft.com/office/drawing/2014/main" id="{F0A6D2A0-E660-4984-87D0-9F6FC78CFEAF}"/>
                </a:ext>
              </a:extLst>
            </p:cNvPr>
            <p:cNvGrpSpPr/>
            <p:nvPr/>
          </p:nvGrpSpPr>
          <p:grpSpPr>
            <a:xfrm>
              <a:off x="280573" y="837905"/>
              <a:ext cx="2511055" cy="5182190"/>
              <a:chOff x="6800850" y="823579"/>
              <a:chExt cx="2343150" cy="3886643"/>
            </a:xfrm>
          </p:grpSpPr>
          <p:pic>
            <p:nvPicPr>
              <p:cNvPr id="5" name="Picture 2">
                <a:extLst>
                  <a:ext uri="{FF2B5EF4-FFF2-40B4-BE49-F238E27FC236}">
                    <a16:creationId xmlns:a16="http://schemas.microsoft.com/office/drawing/2014/main" id="{F00E0890-F41E-403E-89F1-784DECF4646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6" name="文字方塊 5">
                <a:extLst>
                  <a:ext uri="{FF2B5EF4-FFF2-40B4-BE49-F238E27FC236}">
                    <a16:creationId xmlns:a16="http://schemas.microsoft.com/office/drawing/2014/main" id="{D75E4070-4AD9-4EF6-9599-91FB0A30DE29}"/>
                  </a:ext>
                </a:extLst>
              </p:cNvPr>
              <p:cNvSpPr txBox="1"/>
              <p:nvPr/>
            </p:nvSpPr>
            <p:spPr>
              <a:xfrm>
                <a:off x="6909053" y="893133"/>
                <a:ext cx="933389"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A. </a:t>
                </a:r>
                <a:r>
                  <a:rPr lang="zh-TW" altLang="en-US" sz="1800" b="1" dirty="0">
                    <a:solidFill>
                      <a:schemeClr val="bg1"/>
                    </a:solidFill>
                    <a:latin typeface="Microsoft YaHei" pitchFamily="34" charset="-122"/>
                    <a:ea typeface="Microsoft YaHei" pitchFamily="34" charset="-122"/>
                    <a:cs typeface="微軟正黑體 Light" pitchFamily="34" charset="-120"/>
                  </a:rPr>
                  <a:t>勞工：</a:t>
                </a:r>
              </a:p>
            </p:txBody>
          </p:sp>
        </p:grpSp>
        <p:sp>
          <p:nvSpPr>
            <p:cNvPr id="3" name="矩形 2">
              <a:extLst>
                <a:ext uri="{FF2B5EF4-FFF2-40B4-BE49-F238E27FC236}">
                  <a16:creationId xmlns:a16="http://schemas.microsoft.com/office/drawing/2014/main" id="{B0975985-B6C6-4F63-A0C6-D7DAA6CB6B5B}"/>
                </a:ext>
              </a:extLst>
            </p:cNvPr>
            <p:cNvSpPr/>
            <p:nvPr/>
          </p:nvSpPr>
          <p:spPr>
            <a:xfrm>
              <a:off x="396530" y="1512626"/>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工作時間不符合</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紀律性工資扣除超過準則要求</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加班報酬不足</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未成年工人從事夜班工作</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缺乏不歧視政策／程序</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主管口頭辱駡</a:t>
              </a:r>
              <a:r>
                <a:rPr lang="en-US" altLang="zh-TW" sz="1600" b="1" dirty="0">
                  <a:solidFill>
                    <a:srgbClr val="0033CC"/>
                  </a:solidFill>
                  <a:latin typeface="微軟正黑體" panose="020B0604030504040204" pitchFamily="34" charset="-120"/>
                  <a:ea typeface="微軟正黑體" panose="020B0604030504040204" pitchFamily="34" charset="-120"/>
                </a:rPr>
                <a:t>/</a:t>
              </a:r>
              <a:r>
                <a:rPr lang="zh-TW" altLang="en-US" sz="1600" b="1" dirty="0">
                  <a:solidFill>
                    <a:srgbClr val="0033CC"/>
                  </a:solidFill>
                  <a:latin typeface="微軟正黑體" panose="020B0604030504040204" pitchFamily="34" charset="-120"/>
                  <a:ea typeface="微軟正黑體" panose="020B0604030504040204" pitchFamily="34" charset="-120"/>
                </a:rPr>
                <a:t>騷擾行為</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未提供社會保險</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未提供醫療保險卡</a:t>
              </a:r>
              <a:endParaRPr lang="en-US" altLang="zh-TW" sz="1600" b="1" dirty="0">
                <a:solidFill>
                  <a:srgbClr val="0033CC"/>
                </a:solidFill>
                <a:latin typeface="微軟正黑體" panose="020B0604030504040204" pitchFamily="34" charset="-120"/>
                <a:ea typeface="微軟正黑體" panose="020B0604030504040204" pitchFamily="34" charset="-120"/>
              </a:endParaRPr>
            </a:p>
            <a:p>
              <a:pPr marL="285750" indent="-285750" eaLnBrk="1" hangingPunct="1">
                <a:spcBef>
                  <a:spcPts val="300"/>
                </a:spcBef>
                <a:buClr>
                  <a:srgbClr val="FF3F00"/>
                </a:buClr>
                <a:buFont typeface="Arial" panose="020B0604020202020204" pitchFamily="34" charset="0"/>
                <a:buChar char="•"/>
              </a:pPr>
              <a:r>
                <a:rPr lang="zh-TW" altLang="en-US" sz="1600" b="1" i="1" u="sng" dirty="0">
                  <a:solidFill>
                    <a:srgbClr val="FF0000"/>
                  </a:solidFill>
                  <a:highlight>
                    <a:srgbClr val="FFFF00"/>
                  </a:highlight>
                  <a:latin typeface="微軟正黑體" panose="020B0604030504040204" pitchFamily="34" charset="-120"/>
                  <a:ea typeface="微軟正黑體" panose="020B0604030504040204" pitchFamily="34" charset="-120"/>
                </a:rPr>
                <a:t>國內勞工體格檢查費用未符合零付費要求。</a:t>
              </a:r>
            </a:p>
          </p:txBody>
        </p:sp>
      </p:grpSp>
      <p:grpSp>
        <p:nvGrpSpPr>
          <p:cNvPr id="20" name="群組 19">
            <a:extLst>
              <a:ext uri="{FF2B5EF4-FFF2-40B4-BE49-F238E27FC236}">
                <a16:creationId xmlns:a16="http://schemas.microsoft.com/office/drawing/2014/main" id="{6D246B1B-528E-4B74-B7D2-87F1B22FFA06}"/>
              </a:ext>
            </a:extLst>
          </p:cNvPr>
          <p:cNvGrpSpPr/>
          <p:nvPr/>
        </p:nvGrpSpPr>
        <p:grpSpPr>
          <a:xfrm>
            <a:off x="3103179" y="990305"/>
            <a:ext cx="3200897" cy="5182190"/>
            <a:chOff x="3139056" y="837905"/>
            <a:chExt cx="2525741" cy="5182190"/>
          </a:xfrm>
        </p:grpSpPr>
        <p:grpSp>
          <p:nvGrpSpPr>
            <p:cNvPr id="7" name="群組 33">
              <a:extLst>
                <a:ext uri="{FF2B5EF4-FFF2-40B4-BE49-F238E27FC236}">
                  <a16:creationId xmlns:a16="http://schemas.microsoft.com/office/drawing/2014/main" id="{9C7E92BF-B3B4-46BA-8C57-0CECF39E5C7A}"/>
                </a:ext>
              </a:extLst>
            </p:cNvPr>
            <p:cNvGrpSpPr/>
            <p:nvPr/>
          </p:nvGrpSpPr>
          <p:grpSpPr>
            <a:xfrm>
              <a:off x="3153742" y="837905"/>
              <a:ext cx="2511055" cy="5182190"/>
              <a:chOff x="6800850" y="823579"/>
              <a:chExt cx="2343150" cy="3886643"/>
            </a:xfrm>
          </p:grpSpPr>
          <p:pic>
            <p:nvPicPr>
              <p:cNvPr id="8" name="Picture 2">
                <a:extLst>
                  <a:ext uri="{FF2B5EF4-FFF2-40B4-BE49-F238E27FC236}">
                    <a16:creationId xmlns:a16="http://schemas.microsoft.com/office/drawing/2014/main" id="{F2D5B74A-9EC3-4E02-A4DA-17C687FD42C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9" name="文字方塊 8">
                <a:extLst>
                  <a:ext uri="{FF2B5EF4-FFF2-40B4-BE49-F238E27FC236}">
                    <a16:creationId xmlns:a16="http://schemas.microsoft.com/office/drawing/2014/main" id="{979525CC-AEEF-402F-A3E5-542C08C0BD29}"/>
                  </a:ext>
                </a:extLst>
              </p:cNvPr>
              <p:cNvSpPr txBox="1"/>
              <p:nvPr/>
            </p:nvSpPr>
            <p:spPr>
              <a:xfrm>
                <a:off x="6909053" y="893133"/>
                <a:ext cx="1285356"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B.  </a:t>
                </a:r>
                <a:r>
                  <a:rPr lang="zh-TW" altLang="en-US" sz="1800" b="1" dirty="0">
                    <a:solidFill>
                      <a:schemeClr val="bg1"/>
                    </a:solidFill>
                    <a:latin typeface="Microsoft YaHei" pitchFamily="34" charset="-122"/>
                    <a:ea typeface="Microsoft YaHei" pitchFamily="34" charset="-122"/>
                    <a:cs typeface="微軟正黑體 Light" pitchFamily="34" charset="-120"/>
                  </a:rPr>
                  <a:t>健康與安全：</a:t>
                </a:r>
              </a:p>
            </p:txBody>
          </p:sp>
        </p:grpSp>
        <p:sp>
          <p:nvSpPr>
            <p:cNvPr id="10" name="矩形 9">
              <a:extLst>
                <a:ext uri="{FF2B5EF4-FFF2-40B4-BE49-F238E27FC236}">
                  <a16:creationId xmlns:a16="http://schemas.microsoft.com/office/drawing/2014/main" id="{22B94710-775D-4D09-933B-910200D91CA9}"/>
                </a:ext>
              </a:extLst>
            </p:cNvPr>
            <p:cNvSpPr/>
            <p:nvPr/>
          </p:nvSpPr>
          <p:spPr>
            <a:xfrm>
              <a:off x="3139056" y="1272682"/>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應急程序缺乏和／或不充分</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未解決炸彈威脅、工作場所暴力、業務連續性等問題</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程序要求，如應急門打開和／或被堵，無出口引導標示，照明不足等</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缺少飲用水檢測的某些許可證／證書／記錄</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機器安全防護缺失和／或不可操作</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在重體力工作區域觀察到有害風險</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缺少急救和洗眼站並且未定期檢查</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宿舍未得到良好維護，無 </a:t>
              </a:r>
              <a:r>
                <a:rPr lang="en-US" altLang="zh-TW" sz="1600" b="1" dirty="0">
                  <a:solidFill>
                    <a:srgbClr val="0033CC"/>
                  </a:solidFill>
                  <a:latin typeface="微軟正黑體" panose="020B0604030504040204" pitchFamily="34" charset="-120"/>
                </a:rPr>
                <a:t>PM (</a:t>
              </a:r>
              <a:r>
                <a:rPr lang="zh-TW" altLang="en-US" sz="1600" b="1" dirty="0">
                  <a:solidFill>
                    <a:srgbClr val="0033CC"/>
                  </a:solidFill>
                  <a:latin typeface="微軟正黑體" panose="020B0604030504040204" pitchFamily="34" charset="-120"/>
                </a:rPr>
                <a:t>預防性維修</a:t>
              </a:r>
              <a:r>
                <a:rPr lang="en-US" altLang="zh-TW" sz="1600" b="1" dirty="0">
                  <a:solidFill>
                    <a:srgbClr val="0033CC"/>
                  </a:solidFill>
                  <a:latin typeface="微軟正黑體" panose="020B0604030504040204" pitchFamily="34" charset="-120"/>
                </a:rPr>
                <a:t>)</a:t>
              </a:r>
              <a:r>
                <a:rPr lang="zh-TW" altLang="en-US" sz="1600" b="1" dirty="0">
                  <a:solidFill>
                    <a:srgbClr val="0033CC"/>
                  </a:solidFill>
                  <a:latin typeface="微軟正黑體" panose="020B0604030504040204" pitchFamily="34" charset="-120"/>
                </a:rPr>
                <a:t>流程和／或記錄</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未制定確保許可證／執照得到及時更新的程序</a:t>
              </a:r>
            </a:p>
          </p:txBody>
        </p:sp>
      </p:grpSp>
      <p:grpSp>
        <p:nvGrpSpPr>
          <p:cNvPr id="21" name="群組 20">
            <a:extLst>
              <a:ext uri="{FF2B5EF4-FFF2-40B4-BE49-F238E27FC236}">
                <a16:creationId xmlns:a16="http://schemas.microsoft.com/office/drawing/2014/main" id="{6EB35051-D6D5-4D43-B1FF-3674D32C355B}"/>
              </a:ext>
            </a:extLst>
          </p:cNvPr>
          <p:cNvGrpSpPr/>
          <p:nvPr/>
        </p:nvGrpSpPr>
        <p:grpSpPr>
          <a:xfrm>
            <a:off x="6564118" y="990305"/>
            <a:ext cx="2511055" cy="5182190"/>
            <a:chOff x="6411246" y="837905"/>
            <a:chExt cx="2511055" cy="5182190"/>
          </a:xfrm>
        </p:grpSpPr>
        <p:grpSp>
          <p:nvGrpSpPr>
            <p:cNvPr id="11" name="群組 33">
              <a:extLst>
                <a:ext uri="{FF2B5EF4-FFF2-40B4-BE49-F238E27FC236}">
                  <a16:creationId xmlns:a16="http://schemas.microsoft.com/office/drawing/2014/main" id="{7AC2C598-7D80-49FC-B73B-577941E03CF0}"/>
                </a:ext>
              </a:extLst>
            </p:cNvPr>
            <p:cNvGrpSpPr/>
            <p:nvPr/>
          </p:nvGrpSpPr>
          <p:grpSpPr>
            <a:xfrm>
              <a:off x="6411246" y="837905"/>
              <a:ext cx="2511055" cy="5182190"/>
              <a:chOff x="6800850" y="823579"/>
              <a:chExt cx="2343150" cy="3886643"/>
            </a:xfrm>
          </p:grpSpPr>
          <p:pic>
            <p:nvPicPr>
              <p:cNvPr id="12" name="Picture 2">
                <a:extLst>
                  <a:ext uri="{FF2B5EF4-FFF2-40B4-BE49-F238E27FC236}">
                    <a16:creationId xmlns:a16="http://schemas.microsoft.com/office/drawing/2014/main" id="{1F0750CB-29A0-4CDA-BF02-925EA87149A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13" name="文字方塊 12">
                <a:extLst>
                  <a:ext uri="{FF2B5EF4-FFF2-40B4-BE49-F238E27FC236}">
                    <a16:creationId xmlns:a16="http://schemas.microsoft.com/office/drawing/2014/main" id="{FA4D8B27-5B0A-41C8-A341-E39459ECA547}"/>
                  </a:ext>
                </a:extLst>
              </p:cNvPr>
              <p:cNvSpPr txBox="1"/>
              <p:nvPr/>
            </p:nvSpPr>
            <p:spPr>
              <a:xfrm>
                <a:off x="6909053" y="893133"/>
                <a:ext cx="981255"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C.  </a:t>
                </a:r>
                <a:r>
                  <a:rPr lang="zh-TW" altLang="en-US" sz="1800" b="1" dirty="0">
                    <a:solidFill>
                      <a:schemeClr val="bg1"/>
                    </a:solidFill>
                    <a:latin typeface="Microsoft YaHei" pitchFamily="34" charset="-122"/>
                    <a:ea typeface="Microsoft YaHei" pitchFamily="34" charset="-122"/>
                    <a:cs typeface="微軟正黑體 Light" pitchFamily="34" charset="-120"/>
                  </a:rPr>
                  <a:t>環境：</a:t>
                </a:r>
              </a:p>
            </p:txBody>
          </p:sp>
        </p:grpSp>
        <p:sp>
          <p:nvSpPr>
            <p:cNvPr id="14" name="矩形 13">
              <a:extLst>
                <a:ext uri="{FF2B5EF4-FFF2-40B4-BE49-F238E27FC236}">
                  <a16:creationId xmlns:a16="http://schemas.microsoft.com/office/drawing/2014/main" id="{06D7D368-B674-471C-A797-56CA786F773F}"/>
                </a:ext>
              </a:extLst>
            </p:cNvPr>
            <p:cNvSpPr/>
            <p:nvPr/>
          </p:nvSpPr>
          <p:spPr>
            <a:xfrm>
              <a:off x="6411246" y="1512626"/>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缺少廢氣排放物識別和監測</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未制定跟蹤和減少能源消耗和溫室氣體排放（ </a:t>
              </a:r>
              <a:r>
                <a:rPr lang="en-US" altLang="zh-TW" sz="1600" b="1" dirty="0">
                  <a:solidFill>
                    <a:srgbClr val="0033CC"/>
                  </a:solidFill>
                  <a:latin typeface="微軟正黑體" panose="020B0604030504040204" pitchFamily="34" charset="-120"/>
                </a:rPr>
                <a:t>GHG</a:t>
              </a:r>
              <a:r>
                <a:rPr lang="zh-TW" altLang="en-US" sz="1600" b="1" dirty="0">
                  <a:solidFill>
                    <a:srgbClr val="0033CC"/>
                  </a:solidFill>
                  <a:latin typeface="微軟正黑體" panose="020B0604030504040204" pitchFamily="34" charset="-120"/>
                </a:rPr>
                <a:t>）的方案</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未隔離危險廢棄物，並在某些情況下未有二級圍阻</a:t>
              </a:r>
              <a:r>
                <a:rPr lang="en-US" altLang="zh-TW" sz="1600" b="1" dirty="0">
                  <a:solidFill>
                    <a:srgbClr val="0033CC"/>
                  </a:solidFill>
                  <a:latin typeface="微軟正黑體" panose="020B0604030504040204" pitchFamily="34" charset="-120"/>
                </a:rPr>
                <a:t>(secondary containment)</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未開展廢水排放的強制監測</a:t>
              </a:r>
              <a:r>
                <a:rPr lang="en-US" altLang="zh-TW" sz="1600" b="1" dirty="0">
                  <a:solidFill>
                    <a:srgbClr val="0033CC"/>
                  </a:solidFill>
                  <a:latin typeface="微軟正黑體" panose="020B0604030504040204" pitchFamily="34" charset="-120"/>
                </a:rPr>
                <a:t>(mandatory monitoring)</a:t>
              </a:r>
            </a:p>
            <a:p>
              <a:pPr marL="285750" indent="-285750" eaLnBrk="1" hangingPunct="1">
                <a:spcBef>
                  <a:spcPts val="300"/>
                </a:spcBef>
                <a:buClr>
                  <a:srgbClr val="FF3F00"/>
                </a:buClr>
                <a:buFont typeface="Arial" panose="020B0604020202020204" pitchFamily="34" charset="0"/>
                <a:buChar char="•"/>
              </a:pPr>
              <a:r>
                <a:rPr lang="zh-TW" altLang="en-US" sz="1600" b="1" i="1" u="sng" dirty="0">
                  <a:solidFill>
                    <a:srgbClr val="FF0000"/>
                  </a:solidFill>
                  <a:highlight>
                    <a:srgbClr val="FFFF00"/>
                  </a:highlight>
                  <a:latin typeface="微軟正黑體" panose="020B0604030504040204" pitchFamily="34" charset="-120"/>
                </a:rPr>
                <a:t>對進入雨水渠的溢漏記錄不足，並缺少對雨水排放的識別／監測</a:t>
              </a:r>
            </a:p>
          </p:txBody>
        </p:sp>
      </p:grpSp>
      <p:grpSp>
        <p:nvGrpSpPr>
          <p:cNvPr id="22" name="群組 21">
            <a:extLst>
              <a:ext uri="{FF2B5EF4-FFF2-40B4-BE49-F238E27FC236}">
                <a16:creationId xmlns:a16="http://schemas.microsoft.com/office/drawing/2014/main" id="{3885A279-6400-486B-9BD9-88EA09DDDBCD}"/>
              </a:ext>
            </a:extLst>
          </p:cNvPr>
          <p:cNvGrpSpPr/>
          <p:nvPr/>
        </p:nvGrpSpPr>
        <p:grpSpPr>
          <a:xfrm>
            <a:off x="9335215" y="990305"/>
            <a:ext cx="2511055" cy="5182190"/>
            <a:chOff x="9284415" y="837905"/>
            <a:chExt cx="2511055" cy="5182190"/>
          </a:xfrm>
        </p:grpSpPr>
        <p:grpSp>
          <p:nvGrpSpPr>
            <p:cNvPr id="15" name="群組 33">
              <a:extLst>
                <a:ext uri="{FF2B5EF4-FFF2-40B4-BE49-F238E27FC236}">
                  <a16:creationId xmlns:a16="http://schemas.microsoft.com/office/drawing/2014/main" id="{0E418F91-598F-4E35-A8EC-9F99C30850E1}"/>
                </a:ext>
              </a:extLst>
            </p:cNvPr>
            <p:cNvGrpSpPr/>
            <p:nvPr/>
          </p:nvGrpSpPr>
          <p:grpSpPr>
            <a:xfrm>
              <a:off x="9284415" y="837905"/>
              <a:ext cx="2511055" cy="5182190"/>
              <a:chOff x="6800850" y="823579"/>
              <a:chExt cx="2343150" cy="3886643"/>
            </a:xfrm>
          </p:grpSpPr>
          <p:pic>
            <p:nvPicPr>
              <p:cNvPr id="16" name="Picture 2">
                <a:extLst>
                  <a:ext uri="{FF2B5EF4-FFF2-40B4-BE49-F238E27FC236}">
                    <a16:creationId xmlns:a16="http://schemas.microsoft.com/office/drawing/2014/main" id="{BD218A62-4AAC-4302-8856-2B495C86E30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17" name="文字方塊 16">
                <a:extLst>
                  <a:ext uri="{FF2B5EF4-FFF2-40B4-BE49-F238E27FC236}">
                    <a16:creationId xmlns:a16="http://schemas.microsoft.com/office/drawing/2014/main" id="{CA91F18B-376F-45F7-B9EE-C4E14FF253C9}"/>
                  </a:ext>
                </a:extLst>
              </p:cNvPr>
              <p:cNvSpPr txBox="1"/>
              <p:nvPr/>
            </p:nvSpPr>
            <p:spPr>
              <a:xfrm>
                <a:off x="6909053" y="893133"/>
                <a:ext cx="994718"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D.  </a:t>
                </a:r>
                <a:r>
                  <a:rPr lang="zh-TW" altLang="en-US" sz="1800" b="1" dirty="0">
                    <a:solidFill>
                      <a:schemeClr val="bg1"/>
                    </a:solidFill>
                    <a:latin typeface="Microsoft YaHei" pitchFamily="34" charset="-122"/>
                    <a:ea typeface="Microsoft YaHei" pitchFamily="34" charset="-122"/>
                    <a:cs typeface="微軟正黑體 Light" pitchFamily="34" charset="-120"/>
                  </a:rPr>
                  <a:t>道德：</a:t>
                </a:r>
              </a:p>
            </p:txBody>
          </p:sp>
        </p:grpSp>
        <p:sp>
          <p:nvSpPr>
            <p:cNvPr id="18" name="矩形 17">
              <a:extLst>
                <a:ext uri="{FF2B5EF4-FFF2-40B4-BE49-F238E27FC236}">
                  <a16:creationId xmlns:a16="http://schemas.microsoft.com/office/drawing/2014/main" id="{9C3337B4-DAB7-4C11-8941-57059264BAA3}"/>
                </a:ext>
              </a:extLst>
            </p:cNvPr>
            <p:cNvSpPr/>
            <p:nvPr/>
          </p:nvSpPr>
          <p:spPr>
            <a:xfrm>
              <a:off x="9284415" y="1512626"/>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政策、程序、培訓和工人確認有時缺乏和／或不充分</a:t>
              </a:r>
              <a:endParaRPr lang="en-US" altLang="zh-TW" sz="1600" b="1" dirty="0">
                <a:solidFill>
                  <a:srgbClr val="0033CC"/>
                </a:solidFill>
                <a:latin typeface="微軟正黑體" panose="020B0604030504040204" pitchFamily="34" charset="-120"/>
              </a:endParaRP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衛有效宣導客戶和供應商禮物政策</a:t>
              </a:r>
              <a:r>
                <a:rPr lang="en-US" altLang="zh-TW" sz="1600" b="1" dirty="0">
                  <a:solidFill>
                    <a:srgbClr val="0033CC"/>
                  </a:solidFill>
                  <a:latin typeface="微軟正黑體" panose="020B0604030504040204" pitchFamily="34" charset="-120"/>
                </a:rPr>
                <a:t>(</a:t>
              </a:r>
              <a:r>
                <a:rPr lang="zh-TW" altLang="en-US" sz="1600" b="1" dirty="0">
                  <a:solidFill>
                    <a:srgbClr val="0033CC"/>
                  </a:solidFill>
                  <a:latin typeface="微軟正黑體" panose="020B0604030504040204" pitchFamily="34" charset="-120"/>
                </a:rPr>
                <a:t>金額、頻度</a:t>
              </a:r>
              <a:r>
                <a:rPr lang="en-US" altLang="zh-TW" sz="1600" b="1" dirty="0">
                  <a:solidFill>
                    <a:srgbClr val="0033CC"/>
                  </a:solidFill>
                  <a:latin typeface="微軟正黑體" panose="020B0604030504040204" pitchFamily="34" charset="-120"/>
                </a:rPr>
                <a:t>)</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建立的道德目標不適切</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未制定衝突礦產政策</a:t>
              </a:r>
              <a:endParaRPr lang="en-US" altLang="zh-TW" sz="1600" b="1" dirty="0">
                <a:solidFill>
                  <a:srgbClr val="0033CC"/>
                </a:solidFill>
                <a:latin typeface="微軟正黑體" panose="020B0604030504040204" pitchFamily="34" charset="-120"/>
              </a:endParaRPr>
            </a:p>
            <a:p>
              <a:pPr marL="285750" indent="-285750" eaLnBrk="1" hangingPunct="1">
                <a:spcBef>
                  <a:spcPts val="300"/>
                </a:spcBef>
                <a:buClr>
                  <a:srgbClr val="FF3F00"/>
                </a:buClr>
                <a:buFont typeface="Arial" panose="020B0604020202020204" pitchFamily="34" charset="0"/>
                <a:buChar char="•"/>
              </a:pPr>
              <a:r>
                <a:rPr lang="zh-TW" altLang="en-US" sz="1600" b="1" i="1" u="sng" dirty="0">
                  <a:solidFill>
                    <a:srgbClr val="FF0000"/>
                  </a:solidFill>
                  <a:highlight>
                    <a:srgbClr val="FFFF00"/>
                  </a:highlight>
                  <a:latin typeface="微軟正黑體" panose="020B0604030504040204" pitchFamily="34" charset="-120"/>
                </a:rPr>
                <a:t>員工對公司的舉報申訴管道不清楚、不信賴</a:t>
              </a:r>
              <a:r>
                <a:rPr lang="en-US" altLang="zh-TW" sz="1600" b="1" i="1" u="sng" dirty="0">
                  <a:solidFill>
                    <a:srgbClr val="FF0000"/>
                  </a:solidFill>
                  <a:highlight>
                    <a:srgbClr val="FFFF00"/>
                  </a:highlight>
                  <a:latin typeface="微軟正黑體" panose="020B0604030504040204" pitchFamily="34" charset="-120"/>
                </a:rPr>
                <a:t>!</a:t>
              </a:r>
              <a:endParaRPr lang="zh-TW" altLang="en-US" sz="1600" b="1" i="1" u="sng" dirty="0">
                <a:solidFill>
                  <a:srgbClr val="FF0000"/>
                </a:solidFill>
                <a:highlight>
                  <a:srgbClr val="FFFF00"/>
                </a:highlight>
                <a:latin typeface="微軟正黑體" panose="020B0604030504040204" pitchFamily="34" charset="-120"/>
              </a:endParaRPr>
            </a:p>
          </p:txBody>
        </p:sp>
      </p:grpSp>
    </p:spTree>
    <p:extLst>
      <p:ext uri="{BB962C8B-B14F-4D97-AF65-F5344CB8AC3E}">
        <p14:creationId xmlns:p14="http://schemas.microsoft.com/office/powerpoint/2010/main" val="138497872"/>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58983">
            <a:off x="3373047" y="887296"/>
            <a:ext cx="2032794" cy="267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604" y="909280"/>
            <a:ext cx="1976482" cy="2483638"/>
          </a:xfrm>
          <a:prstGeom prst="rect">
            <a:avLst/>
          </a:prstGeom>
          <a:noFill/>
          <a:ln w="28575">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sp>
        <p:nvSpPr>
          <p:cNvPr id="2" name="標題 1"/>
          <p:cNvSpPr>
            <a:spLocks noGrp="1"/>
          </p:cNvSpPr>
          <p:nvPr>
            <p:ph type="title"/>
          </p:nvPr>
        </p:nvSpPr>
        <p:spPr>
          <a:prstGeom prst="rect">
            <a:avLst/>
          </a:prstGeom>
        </p:spPr>
        <p:txBody>
          <a:bodyPr/>
          <a:lstStyle/>
          <a:p>
            <a:pPr algn="ctr"/>
            <a:r>
              <a:rPr lang="zh-TW" altLang="en-US" sz="2000" dirty="0"/>
              <a:t>妊娠與分娩後女性保護</a:t>
            </a:r>
          </a:p>
        </p:txBody>
      </p:sp>
      <p:graphicFrame>
        <p:nvGraphicFramePr>
          <p:cNvPr id="3" name="表格 2"/>
          <p:cNvGraphicFramePr>
            <a:graphicFrameLocks noGrp="1"/>
          </p:cNvGraphicFramePr>
          <p:nvPr>
            <p:extLst>
              <p:ext uri="{D42A27DB-BD31-4B8C-83A1-F6EECF244321}">
                <p14:modId xmlns:p14="http://schemas.microsoft.com/office/powerpoint/2010/main" val="4037090084"/>
              </p:ext>
            </p:extLst>
          </p:nvPr>
        </p:nvGraphicFramePr>
        <p:xfrm>
          <a:off x="5126850" y="2636835"/>
          <a:ext cx="5143194" cy="1512167"/>
        </p:xfrm>
        <a:graphic>
          <a:graphicData uri="http://schemas.openxmlformats.org/drawingml/2006/table">
            <a:tbl>
              <a:tblPr firstRow="1" firstCol="1" lastRow="1" lastCol="1" bandRow="1" bandCol="1">
                <a:tableStyleId>{5C22544A-7EE6-4342-B048-85BDC9FD1C3A}</a:tableStyleId>
              </a:tblPr>
              <a:tblGrid>
                <a:gridCol w="2049135">
                  <a:extLst>
                    <a:ext uri="{9D8B030D-6E8A-4147-A177-3AD203B41FA5}">
                      <a16:colId xmlns:a16="http://schemas.microsoft.com/office/drawing/2014/main" val="20000"/>
                    </a:ext>
                  </a:extLst>
                </a:gridCol>
                <a:gridCol w="3094059">
                  <a:extLst>
                    <a:ext uri="{9D8B030D-6E8A-4147-A177-3AD203B41FA5}">
                      <a16:colId xmlns:a16="http://schemas.microsoft.com/office/drawing/2014/main" val="20001"/>
                    </a:ext>
                  </a:extLst>
                </a:gridCol>
              </a:tblGrid>
              <a:tr h="546202">
                <a:tc>
                  <a:txBody>
                    <a:bodyPr/>
                    <a:lstStyle/>
                    <a:p>
                      <a:pPr indent="914400" algn="just">
                        <a:spcAft>
                          <a:spcPts val="0"/>
                        </a:spcAft>
                      </a:pPr>
                      <a:r>
                        <a:rPr lang="zh-TW" sz="1600" kern="100" dirty="0">
                          <a:effectLst/>
                          <a:latin typeface="Microsoft YaHei" pitchFamily="34" charset="-122"/>
                          <a:ea typeface="Microsoft YaHei" pitchFamily="34" charset="-122"/>
                          <a:cs typeface="微軟正黑體 Light" panose="020B0304030504040204" pitchFamily="34" charset="-120"/>
                        </a:rPr>
                        <a:t>重量</a:t>
                      </a:r>
                    </a:p>
                    <a:p>
                      <a:pPr algn="just">
                        <a:spcAft>
                          <a:spcPts val="0"/>
                        </a:spcAft>
                      </a:pPr>
                      <a:r>
                        <a:rPr lang="zh-TW" altLang="en-US" sz="1600" kern="100" dirty="0">
                          <a:effectLst/>
                          <a:latin typeface="Microsoft YaHei" pitchFamily="34" charset="-122"/>
                          <a:ea typeface="Microsoft YaHei" pitchFamily="34" charset="-122"/>
                          <a:cs typeface="微軟正黑體 Light" panose="020B0304030504040204" pitchFamily="34" charset="-120"/>
                        </a:rPr>
                        <a:t>作業別</a:t>
                      </a:r>
                      <a:endParaRPr lang="zh-TW" sz="1600"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zh-TW" altLang="en-US" sz="1600" kern="100" dirty="0">
                          <a:effectLst/>
                          <a:latin typeface="Microsoft YaHei" pitchFamily="34" charset="-122"/>
                          <a:ea typeface="Microsoft YaHei" pitchFamily="34" charset="-122"/>
                          <a:cs typeface="微軟正黑體 Light" panose="020B0304030504040204" pitchFamily="34" charset="-120"/>
                        </a:rPr>
                        <a:t>規定值（公斤）</a:t>
                      </a:r>
                      <a:endParaRPr lang="zh-TW" sz="1600"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extLst>
                  <a:ext uri="{0D108BD9-81ED-4DB2-BD59-A6C34878D82A}">
                    <a16:rowId xmlns:a16="http://schemas.microsoft.com/office/drawing/2014/main" val="10000"/>
                  </a:ext>
                </a:extLst>
              </a:tr>
              <a:tr h="582883">
                <a:tc>
                  <a:txBody>
                    <a:bodyPr/>
                    <a:lstStyle/>
                    <a:p>
                      <a:pPr algn="just">
                        <a:spcAft>
                          <a:spcPts val="0"/>
                        </a:spcAft>
                      </a:pPr>
                      <a:r>
                        <a:rPr lang="zh-TW" altLang="en-US" sz="1600" kern="100">
                          <a:effectLst/>
                          <a:latin typeface="Microsoft YaHei" pitchFamily="34" charset="-122"/>
                          <a:ea typeface="Microsoft YaHei" pitchFamily="34" charset="-122"/>
                          <a:cs typeface="微軟正黑體 Light" panose="020B0304030504040204" pitchFamily="34" charset="-120"/>
                        </a:rPr>
                        <a:t>斷續性作業</a:t>
                      </a:r>
                      <a:endParaRPr lang="zh-TW" sz="1600"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kern="100" dirty="0">
                          <a:solidFill>
                            <a:srgbClr val="FF0000"/>
                          </a:solidFill>
                          <a:effectLst/>
                          <a:latin typeface="Microsoft YaHei" pitchFamily="34" charset="-122"/>
                          <a:ea typeface="Microsoft YaHei" pitchFamily="34" charset="-122"/>
                          <a:cs typeface="微軟正黑體 Light" panose="020B0304030504040204" pitchFamily="34" charset="-120"/>
                        </a:rPr>
                        <a:t>10</a:t>
                      </a:r>
                      <a:endParaRPr lang="zh-TW" sz="1600"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1"/>
                  </a:ext>
                </a:extLst>
              </a:tr>
              <a:tr h="383082">
                <a:tc>
                  <a:txBody>
                    <a:bodyPr/>
                    <a:lstStyle/>
                    <a:p>
                      <a:pPr algn="just">
                        <a:spcAft>
                          <a:spcPts val="0"/>
                        </a:spcAft>
                      </a:pPr>
                      <a:r>
                        <a:rPr lang="zh-TW" altLang="en-US" sz="1600" kern="100">
                          <a:effectLst/>
                          <a:latin typeface="Microsoft YaHei" pitchFamily="34" charset="-122"/>
                          <a:ea typeface="Microsoft YaHei" pitchFamily="34" charset="-122"/>
                          <a:cs typeface="微軟正黑體 Light" panose="020B0304030504040204" pitchFamily="34" charset="-120"/>
                        </a:rPr>
                        <a:t>持續性作業</a:t>
                      </a:r>
                      <a:endParaRPr lang="zh-TW" sz="1600"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kern="100" dirty="0">
                          <a:solidFill>
                            <a:srgbClr val="FF0000"/>
                          </a:solidFill>
                          <a:effectLst/>
                          <a:latin typeface="Microsoft YaHei" pitchFamily="34" charset="-122"/>
                          <a:ea typeface="Microsoft YaHei" pitchFamily="34" charset="-122"/>
                          <a:cs typeface="微軟正黑體 Light" panose="020B0304030504040204" pitchFamily="34" charset="-120"/>
                        </a:rPr>
                        <a:t>6</a:t>
                      </a:r>
                      <a:endParaRPr lang="zh-TW" sz="1600"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2"/>
                  </a:ext>
                </a:extLst>
              </a:tr>
            </a:tbl>
          </a:graphicData>
        </a:graphic>
      </p:graphicFrame>
      <p:pic>
        <p:nvPicPr>
          <p:cNvPr id="4608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077" y="3716955"/>
            <a:ext cx="3057207" cy="1871951"/>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9" name="AutoShape 54"/>
          <p:cNvSpPr>
            <a:spLocks noChangeArrowheads="1"/>
          </p:cNvSpPr>
          <p:nvPr/>
        </p:nvSpPr>
        <p:spPr bwMode="gray">
          <a:xfrm>
            <a:off x="6152742" y="629607"/>
            <a:ext cx="4117302" cy="1917875"/>
          </a:xfrm>
          <a:prstGeom prst="roundRect">
            <a:avLst>
              <a:gd name="adj" fmla="val 16667"/>
            </a:avLst>
          </a:prstGeom>
          <a:solidFill>
            <a:srgbClr val="D6E3BB">
              <a:alpha val="25882"/>
            </a:srgbClr>
          </a:solidFill>
          <a:ln w="9525">
            <a:solidFill>
              <a:schemeClr val="tx1"/>
            </a:solidFill>
            <a:prstDash val="dashDot"/>
            <a:round/>
            <a:headEnd/>
            <a:tailEnd/>
          </a:ln>
          <a:effectLst/>
        </p:spPr>
        <p:txBody>
          <a:bodyPr wrap="none" lIns="91429" tIns="45715" rIns="91429" bIns="45715" anchor="ctr"/>
          <a:lstStyle/>
          <a:p>
            <a:pPr>
              <a:lnSpc>
                <a:spcPts val="2600"/>
              </a:lnSpc>
              <a:buClr>
                <a:srgbClr val="C00000"/>
              </a:buClr>
            </a:pPr>
            <a:r>
              <a:rPr lang="zh-TW" altLang="en-US" sz="2000" b="1">
                <a:solidFill>
                  <a:schemeClr val="bg2">
                    <a:lumMod val="50000"/>
                  </a:schemeClr>
                </a:solidFill>
                <a:latin typeface="Microsoft YaHei" pitchFamily="34" charset="-122"/>
                <a:ea typeface="Microsoft YaHei" pitchFamily="34" charset="-122"/>
              </a:rPr>
              <a:t>孕婦員工不得從事危險工作</a:t>
            </a:r>
            <a:r>
              <a:rPr lang="en-US" altLang="zh-TW" sz="2000" b="1">
                <a:solidFill>
                  <a:schemeClr val="bg2">
                    <a:lumMod val="50000"/>
                  </a:schemeClr>
                </a:solidFill>
                <a:latin typeface="Microsoft YaHei" pitchFamily="34" charset="-122"/>
                <a:ea typeface="Microsoft YaHei" pitchFamily="34" charset="-122"/>
              </a:rPr>
              <a:t>(</a:t>
            </a:r>
            <a:r>
              <a:rPr lang="zh-TW" altLang="en-US" sz="2000" b="1" dirty="0">
                <a:solidFill>
                  <a:schemeClr val="bg2">
                    <a:lumMod val="50000"/>
                  </a:schemeClr>
                </a:solidFill>
                <a:latin typeface="Microsoft YaHei" pitchFamily="34" charset="-122"/>
                <a:ea typeface="Microsoft YaHei" pitchFamily="34" charset="-122"/>
              </a:rPr>
              <a:t>例</a:t>
            </a:r>
            <a:r>
              <a:rPr lang="en-US" altLang="zh-TW" sz="2000" b="1" dirty="0">
                <a:solidFill>
                  <a:schemeClr val="bg2">
                    <a:lumMod val="50000"/>
                  </a:schemeClr>
                </a:solidFill>
                <a:latin typeface="Microsoft YaHei" pitchFamily="34" charset="-122"/>
                <a:ea typeface="Microsoft YaHei" pitchFamily="34" charset="-122"/>
              </a:rPr>
              <a:t>)</a:t>
            </a:r>
            <a:endParaRPr lang="zh-TW" altLang="en-US" sz="2000" b="1" dirty="0">
              <a:solidFill>
                <a:schemeClr val="bg2">
                  <a:lumMod val="50000"/>
                </a:schemeClr>
              </a:solidFill>
              <a:latin typeface="Microsoft YaHei" pitchFamily="34" charset="-122"/>
              <a:ea typeface="Microsoft YaHei" pitchFamily="34" charset="-122"/>
            </a:endParaRPr>
          </a:p>
          <a:p>
            <a:pPr>
              <a:lnSpc>
                <a:spcPts val="2600"/>
              </a:lnSpc>
              <a:buClr>
                <a:srgbClr val="C00000"/>
              </a:buClr>
            </a:pPr>
            <a:r>
              <a:rPr lang="en-US" altLang="zh-TW" sz="2000" b="1" dirty="0">
                <a:solidFill>
                  <a:schemeClr val="bg2">
                    <a:lumMod val="50000"/>
                  </a:schemeClr>
                </a:solidFill>
                <a:latin typeface="Microsoft YaHei" pitchFamily="34" charset="-122"/>
                <a:ea typeface="Microsoft YaHei" pitchFamily="34" charset="-122"/>
              </a:rPr>
              <a:t>(</a:t>
            </a:r>
            <a:r>
              <a:rPr lang="en-US" altLang="zh-TW" sz="2000" b="1">
                <a:solidFill>
                  <a:schemeClr val="bg2">
                    <a:lumMod val="50000"/>
                  </a:schemeClr>
                </a:solidFill>
                <a:latin typeface="Microsoft YaHei" pitchFamily="34" charset="-122"/>
                <a:ea typeface="Microsoft YaHei" pitchFamily="34" charset="-122"/>
              </a:rPr>
              <a:t>1)</a:t>
            </a:r>
            <a:r>
              <a:rPr lang="zh-TW" altLang="en-US" sz="2000" b="1">
                <a:solidFill>
                  <a:schemeClr val="bg2">
                    <a:lumMod val="50000"/>
                  </a:schemeClr>
                </a:solidFill>
                <a:latin typeface="Microsoft YaHei" pitchFamily="34" charset="-122"/>
                <a:ea typeface="Microsoft YaHei" pitchFamily="34" charset="-122"/>
              </a:rPr>
              <a:t>有機溶劑、化學品作業</a:t>
            </a:r>
            <a:endParaRPr lang="zh-TW" altLang="en-US" sz="2000" b="1" dirty="0">
              <a:solidFill>
                <a:schemeClr val="bg2">
                  <a:lumMod val="50000"/>
                </a:schemeClr>
              </a:solidFill>
              <a:latin typeface="Microsoft YaHei" pitchFamily="34" charset="-122"/>
              <a:ea typeface="Microsoft YaHei" pitchFamily="34" charset="-122"/>
            </a:endParaRPr>
          </a:p>
          <a:p>
            <a:pPr>
              <a:lnSpc>
                <a:spcPts val="2600"/>
              </a:lnSpc>
              <a:buClr>
                <a:srgbClr val="C00000"/>
              </a:buClr>
            </a:pPr>
            <a:r>
              <a:rPr lang="en-US" altLang="zh-TW" sz="2000" b="1" dirty="0">
                <a:solidFill>
                  <a:schemeClr val="bg2">
                    <a:lumMod val="50000"/>
                  </a:schemeClr>
                </a:solidFill>
                <a:latin typeface="Microsoft YaHei" pitchFamily="34" charset="-122"/>
                <a:ea typeface="Microsoft YaHei" pitchFamily="34" charset="-122"/>
              </a:rPr>
              <a:t>(2</a:t>
            </a:r>
            <a:r>
              <a:rPr lang="en-US" altLang="zh-TW" sz="2000" b="1">
                <a:solidFill>
                  <a:schemeClr val="bg2">
                    <a:lumMod val="50000"/>
                  </a:schemeClr>
                </a:solidFill>
                <a:latin typeface="Microsoft YaHei" pitchFamily="34" charset="-122"/>
                <a:ea typeface="Microsoft YaHei" pitchFamily="34" charset="-122"/>
              </a:rPr>
              <a:t>) X-Ray</a:t>
            </a:r>
            <a:r>
              <a:rPr lang="zh-TW" altLang="en-US" sz="2000" b="1">
                <a:solidFill>
                  <a:schemeClr val="bg2">
                    <a:lumMod val="50000"/>
                  </a:schemeClr>
                </a:solidFill>
                <a:latin typeface="Microsoft YaHei" pitchFamily="34" charset="-122"/>
                <a:ea typeface="Microsoft YaHei" pitchFamily="34" charset="-122"/>
              </a:rPr>
              <a:t>操作與修理</a:t>
            </a:r>
            <a:endParaRPr lang="zh-TW" altLang="en-US" sz="2000" b="1" dirty="0">
              <a:solidFill>
                <a:schemeClr val="bg2">
                  <a:lumMod val="50000"/>
                </a:schemeClr>
              </a:solidFill>
              <a:latin typeface="Microsoft YaHei" pitchFamily="34" charset="-122"/>
              <a:ea typeface="Microsoft YaHei" pitchFamily="34" charset="-122"/>
            </a:endParaRPr>
          </a:p>
          <a:p>
            <a:pPr>
              <a:lnSpc>
                <a:spcPts val="2600"/>
              </a:lnSpc>
              <a:buClr>
                <a:srgbClr val="C00000"/>
              </a:buClr>
            </a:pPr>
            <a:r>
              <a:rPr lang="en-US" altLang="zh-TW" sz="2000" b="1" dirty="0">
                <a:solidFill>
                  <a:schemeClr val="bg2">
                    <a:lumMod val="50000"/>
                  </a:schemeClr>
                </a:solidFill>
                <a:latin typeface="Microsoft YaHei" pitchFamily="34" charset="-122"/>
                <a:ea typeface="Microsoft YaHei" pitchFamily="34" charset="-122"/>
              </a:rPr>
              <a:t>(</a:t>
            </a:r>
            <a:r>
              <a:rPr lang="en-US" altLang="zh-TW" sz="2000" b="1">
                <a:solidFill>
                  <a:schemeClr val="bg2">
                    <a:lumMod val="50000"/>
                  </a:schemeClr>
                </a:solidFill>
                <a:latin typeface="Microsoft YaHei" pitchFamily="34" charset="-122"/>
                <a:ea typeface="Microsoft YaHei" pitchFamily="34" charset="-122"/>
              </a:rPr>
              <a:t>3)</a:t>
            </a:r>
            <a:r>
              <a:rPr lang="zh-TW" altLang="en-US" sz="2000" b="1">
                <a:solidFill>
                  <a:schemeClr val="bg2">
                    <a:lumMod val="50000"/>
                  </a:schemeClr>
                </a:solidFill>
                <a:latin typeface="Microsoft YaHei" pitchFamily="34" charset="-122"/>
                <a:ea typeface="Microsoft YaHei" pitchFamily="34" charset="-122"/>
              </a:rPr>
              <a:t>從事重物處理作業</a:t>
            </a:r>
            <a:endParaRPr lang="zh-TW" altLang="en-US" sz="2000" b="1" dirty="0">
              <a:solidFill>
                <a:schemeClr val="bg2">
                  <a:lumMod val="50000"/>
                </a:schemeClr>
              </a:solidFill>
              <a:latin typeface="Microsoft YaHei" pitchFamily="34" charset="-122"/>
              <a:ea typeface="Microsoft YaHei"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2606450219"/>
              </p:ext>
            </p:extLst>
          </p:nvPr>
        </p:nvGraphicFramePr>
        <p:xfrm>
          <a:off x="4149364" y="4365023"/>
          <a:ext cx="6336705" cy="1440162"/>
        </p:xfrm>
        <a:graphic>
          <a:graphicData uri="http://schemas.openxmlformats.org/drawingml/2006/table">
            <a:tbl>
              <a:tblPr firstRow="1" firstCol="1" lastRow="1" lastCol="1" bandRow="1" bandCol="1">
                <a:tableStyleId>{5C22544A-7EE6-4342-B048-85BDC9FD1C3A}</a:tableStyleId>
              </a:tblPr>
              <a:tblGrid>
                <a:gridCol w="1368153">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316627">
                <a:tc rowSpan="2">
                  <a:txBody>
                    <a:bodyPr/>
                    <a:lstStyle/>
                    <a:p>
                      <a:pPr indent="685800" algn="just">
                        <a:spcAft>
                          <a:spcPts val="0"/>
                        </a:spcAft>
                      </a:pPr>
                      <a:r>
                        <a:rPr lang="zh-TW" sz="1600" b="1" kern="100" dirty="0">
                          <a:effectLst/>
                          <a:latin typeface="Microsoft YaHei" pitchFamily="34" charset="-122"/>
                          <a:ea typeface="Microsoft YaHei" pitchFamily="34" charset="-122"/>
                          <a:cs typeface="微軟正黑體 Light" panose="020B0304030504040204" pitchFamily="34" charset="-120"/>
                        </a:rPr>
                        <a:t>重量</a:t>
                      </a:r>
                      <a:br>
                        <a:rPr lang="en-US" sz="1600" b="1" kern="100" dirty="0">
                          <a:effectLst/>
                          <a:latin typeface="Microsoft YaHei" pitchFamily="34" charset="-122"/>
                          <a:ea typeface="Microsoft YaHei" pitchFamily="34" charset="-122"/>
                          <a:cs typeface="微軟正黑體 Light" panose="020B0304030504040204" pitchFamily="34" charset="-120"/>
                        </a:rPr>
                      </a:br>
                      <a:endParaRPr lang="zh-TW" sz="1600" b="1" kern="100" dirty="0">
                        <a:effectLst/>
                        <a:latin typeface="Microsoft YaHei" pitchFamily="34" charset="-122"/>
                        <a:ea typeface="Microsoft YaHei" pitchFamily="34" charset="-122"/>
                        <a:cs typeface="微軟正黑體 Light" panose="020B0304030504040204" pitchFamily="34" charset="-120"/>
                      </a:endParaRPr>
                    </a:p>
                    <a:p>
                      <a:pPr algn="just">
                        <a:spcAft>
                          <a:spcPts val="0"/>
                        </a:spcAft>
                      </a:pPr>
                      <a:r>
                        <a:rPr lang="zh-TW" altLang="en-US" sz="1600" b="1" kern="100" dirty="0">
                          <a:effectLst/>
                          <a:latin typeface="Microsoft YaHei" pitchFamily="34" charset="-122"/>
                          <a:ea typeface="Microsoft YaHei" pitchFamily="34" charset="-122"/>
                          <a:cs typeface="微軟正黑體 Light" panose="020B0304030504040204" pitchFamily="34" charset="-120"/>
                        </a:rPr>
                        <a:t>作業別</a:t>
                      </a:r>
                      <a:endParaRPr lang="zh-TW" sz="1600" b="1"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gridSpan="2">
                  <a:txBody>
                    <a:bodyPr/>
                    <a:lstStyle/>
                    <a:p>
                      <a:pPr algn="ctr">
                        <a:spcAft>
                          <a:spcPts val="0"/>
                        </a:spcAft>
                      </a:pPr>
                      <a:r>
                        <a:rPr lang="zh-TW" altLang="en-US" sz="1600" b="1" kern="100" dirty="0">
                          <a:effectLst/>
                          <a:latin typeface="Microsoft YaHei" pitchFamily="34" charset="-122"/>
                          <a:ea typeface="Microsoft YaHei" pitchFamily="34" charset="-122"/>
                          <a:cs typeface="微軟正黑體 Light" panose="020B0304030504040204" pitchFamily="34" charset="-120"/>
                        </a:rPr>
                        <a:t>規定值（公斤）</a:t>
                      </a:r>
                      <a:endParaRPr lang="zh-TW" sz="1600" b="1"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hMerge="1">
                  <a:txBody>
                    <a:bodyPr/>
                    <a:lstStyle/>
                    <a:p>
                      <a:endParaRPr lang="zh-TW" altLang="en-US"/>
                    </a:p>
                  </a:txBody>
                  <a:tcPr/>
                </a:tc>
                <a:extLst>
                  <a:ext uri="{0D108BD9-81ED-4DB2-BD59-A6C34878D82A}">
                    <a16:rowId xmlns:a16="http://schemas.microsoft.com/office/drawing/2014/main" val="10000"/>
                  </a:ext>
                </a:extLst>
              </a:tr>
              <a:tr h="490281">
                <a:tc vMerge="1">
                  <a:txBody>
                    <a:bodyPr/>
                    <a:lstStyle/>
                    <a:p>
                      <a:endParaRPr lang="zh-TW" altLang="en-US"/>
                    </a:p>
                  </a:txBody>
                  <a:tcPr/>
                </a:tc>
                <a:tc>
                  <a:txBody>
                    <a:bodyPr/>
                    <a:lstStyle/>
                    <a:p>
                      <a:pPr algn="ctr">
                        <a:spcAft>
                          <a:spcPts val="0"/>
                        </a:spcAft>
                      </a:pPr>
                      <a:r>
                        <a:rPr lang="zh-TW" altLang="en-US"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分娩未滿六個月者</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tc>
                  <a:txBody>
                    <a:bodyPr/>
                    <a:lstStyle/>
                    <a:p>
                      <a:pPr algn="ctr">
                        <a:spcAft>
                          <a:spcPts val="0"/>
                        </a:spcAft>
                      </a:pPr>
                      <a:r>
                        <a:rPr lang="zh-TW" altLang="en-US"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分娩滿六個月但未滿一年者</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1"/>
                  </a:ext>
                </a:extLst>
              </a:tr>
              <a:tr h="316627">
                <a:tc>
                  <a:txBody>
                    <a:bodyPr/>
                    <a:lstStyle/>
                    <a:p>
                      <a:pPr algn="just">
                        <a:spcAft>
                          <a:spcPts val="0"/>
                        </a:spcAft>
                      </a:pPr>
                      <a:r>
                        <a:rPr lang="zh-TW" altLang="en-US" sz="1600" b="1" kern="100">
                          <a:effectLst/>
                          <a:latin typeface="Microsoft YaHei" pitchFamily="34" charset="-122"/>
                          <a:ea typeface="Microsoft YaHei" pitchFamily="34" charset="-122"/>
                          <a:cs typeface="微軟正黑體 Light" panose="020B0304030504040204" pitchFamily="34" charset="-120"/>
                        </a:rPr>
                        <a:t>斷續性作業</a:t>
                      </a:r>
                      <a:endParaRPr lang="zh-TW" sz="1600" b="1"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15</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30</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2"/>
                  </a:ext>
                </a:extLst>
              </a:tr>
              <a:tr h="316627">
                <a:tc>
                  <a:txBody>
                    <a:bodyPr/>
                    <a:lstStyle/>
                    <a:p>
                      <a:pPr algn="just">
                        <a:spcAft>
                          <a:spcPts val="0"/>
                        </a:spcAft>
                      </a:pPr>
                      <a:r>
                        <a:rPr lang="zh-TW" altLang="en-US" sz="1600" b="1" kern="100">
                          <a:effectLst/>
                          <a:latin typeface="Microsoft YaHei" pitchFamily="34" charset="-122"/>
                          <a:ea typeface="Microsoft YaHei" pitchFamily="34" charset="-122"/>
                          <a:cs typeface="微軟正黑體 Light" panose="020B0304030504040204" pitchFamily="34" charset="-120"/>
                        </a:rPr>
                        <a:t>持續性作業</a:t>
                      </a:r>
                      <a:endParaRPr lang="zh-TW" sz="1600" b="1"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10</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20</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3"/>
                  </a:ext>
                </a:extLst>
              </a:tr>
            </a:tbl>
          </a:graphicData>
        </a:graphic>
      </p:graphicFrame>
      <p:sp>
        <p:nvSpPr>
          <p:cNvPr id="10" name="文字方塊 9">
            <a:extLst>
              <a:ext uri="{FF2B5EF4-FFF2-40B4-BE49-F238E27FC236}">
                <a16:creationId xmlns:a16="http://schemas.microsoft.com/office/drawing/2014/main" id="{34290B0A-12BA-803A-7D69-966DE167DA55}"/>
              </a:ext>
            </a:extLst>
          </p:cNvPr>
          <p:cNvSpPr txBox="1"/>
          <p:nvPr/>
        </p:nvSpPr>
        <p:spPr>
          <a:xfrm>
            <a:off x="491755" y="5882624"/>
            <a:ext cx="11033937" cy="461665"/>
          </a:xfrm>
          <a:prstGeom prst="rect">
            <a:avLst/>
          </a:prstGeom>
          <a:noFill/>
        </p:spPr>
        <p:txBody>
          <a:bodyPr wrap="square">
            <a:spAutoFit/>
          </a:bodyPr>
          <a:lstStyle/>
          <a:p>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[Ronnie: 2017</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日 妊娠與分娩後女性及未滿十八歲勞工禁止從事危險性或有害性工作認定標準，附表二：雇主不得使妊娠中之女性勞工從事危險性或有害性工作認定表、附表三：雇主不得使分娩後未滿一年之女性勞工從事危險性或有害性工作認定表</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5053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圖片 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07" y="1513091"/>
            <a:ext cx="2775435" cy="2016919"/>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prstGeom prst="rect">
            <a:avLst/>
          </a:prstGeom>
        </p:spPr>
        <p:txBody>
          <a:bodyPr/>
          <a:lstStyle/>
          <a:p>
            <a:pPr algn="ctr"/>
            <a:r>
              <a:rPr lang="zh-TW" altLang="en-US" sz="2100"/>
              <a:t>未成年員工</a:t>
            </a:r>
            <a:r>
              <a:rPr lang="en-US" altLang="zh-TW" sz="2100"/>
              <a:t>(</a:t>
            </a:r>
            <a:r>
              <a:rPr lang="zh-TW" altLang="en-US" sz="2100"/>
              <a:t>未滿</a:t>
            </a:r>
            <a:r>
              <a:rPr lang="en-US" altLang="zh-TW" sz="2100"/>
              <a:t>18</a:t>
            </a:r>
            <a:r>
              <a:rPr lang="zh-TW" altLang="en-US" sz="2100"/>
              <a:t>歲</a:t>
            </a:r>
            <a:r>
              <a:rPr lang="en-US" altLang="zh-TW" sz="2100"/>
              <a:t>)</a:t>
            </a:r>
            <a:r>
              <a:rPr lang="zh-TW" altLang="en-US" sz="2100" dirty="0"/>
              <a:t>任用限制</a:t>
            </a:r>
            <a:r>
              <a:rPr lang="en-US" altLang="zh-TW" sz="2100" dirty="0"/>
              <a:t>(</a:t>
            </a:r>
            <a:r>
              <a:rPr lang="zh-TW" altLang="en-US" sz="2100" dirty="0"/>
              <a:t>案例</a:t>
            </a:r>
            <a:r>
              <a:rPr lang="en-US" altLang="zh-TW" sz="2100" dirty="0"/>
              <a:t>)</a:t>
            </a:r>
            <a:endParaRPr lang="zh-TW" altLang="en-US" sz="2100" dirty="0"/>
          </a:p>
        </p:txBody>
      </p:sp>
      <p:sp>
        <p:nvSpPr>
          <p:cNvPr id="35844" name="Rectangle 4"/>
          <p:cNvSpPr>
            <a:spLocks noGrp="1" noChangeArrowheads="1"/>
          </p:cNvSpPr>
          <p:nvPr>
            <p:ph idx="4294967295"/>
          </p:nvPr>
        </p:nvSpPr>
        <p:spPr bwMode="auto">
          <a:xfrm>
            <a:off x="1297400" y="1148282"/>
            <a:ext cx="8730407" cy="4095751"/>
          </a:xfrm>
          <a:prstGeom prst="rect">
            <a:avLst/>
          </a:prstGeom>
        </p:spPr>
        <p:txBody>
          <a:bodyPr vert="horz" wrap="square" lIns="91429" tIns="45715" rIns="91429" bIns="45715" numCol="1" anchor="t" anchorCtr="0" compatLnSpc="1">
            <a:prstTxWarp prst="textNoShape">
              <a:avLst/>
            </a:prstTxWarp>
          </a:bodyPr>
          <a:lstStyle/>
          <a:p>
            <a:pPr>
              <a:lnSpc>
                <a:spcPts val="2816"/>
              </a:lnSpc>
              <a:spcBef>
                <a:spcPts val="0"/>
              </a:spcBef>
              <a:buFont typeface="Arial" pitchFamily="34" charset="0"/>
              <a:buChar char="•"/>
              <a:defRPr/>
            </a:pPr>
            <a:r>
              <a:rPr lang="zh-TW" altLang="zh-TW" sz="1800" b="1" dirty="0">
                <a:solidFill>
                  <a:srgbClr val="FF0000"/>
                </a:solidFill>
                <a:effectLst>
                  <a:outerShdw blurRad="38100" dist="38100" dir="2700000" algn="tl">
                    <a:srgbClr val="C0C0C0"/>
                  </a:outerShdw>
                </a:effectLst>
                <a:latin typeface="Microsoft YaHei" pitchFamily="34" charset="-122"/>
                <a:ea typeface="Microsoft YaHei" pitchFamily="34" charset="-122"/>
              </a:rPr>
              <a:t>不得使</a:t>
            </a:r>
            <a:r>
              <a:rPr lang="zh-TW" altLang="en-US" sz="1800" b="1" dirty="0">
                <a:solidFill>
                  <a:srgbClr val="FF0000"/>
                </a:solidFill>
                <a:effectLst>
                  <a:outerShdw blurRad="38100" dist="38100" dir="2700000" algn="tl">
                    <a:srgbClr val="C0C0C0"/>
                  </a:outerShdw>
                </a:effectLst>
                <a:latin typeface="Microsoft YaHei" pitchFamily="34" charset="-122"/>
                <a:ea typeface="Microsoft YaHei" pitchFamily="34" charset="-122"/>
              </a:rPr>
              <a:t>未成年員工從事危險或有害性工作</a:t>
            </a:r>
            <a:endParaRPr lang="en-US" altLang="zh-TW" sz="1800" b="1" dirty="0">
              <a:solidFill>
                <a:srgbClr val="FF0000"/>
              </a:solidFill>
              <a:effectLst>
                <a:outerShdw blurRad="38100" dist="38100" dir="2700000" algn="tl">
                  <a:srgbClr val="C0C0C0"/>
                </a:outerShdw>
              </a:effectLst>
              <a:latin typeface="Microsoft YaHei" pitchFamily="34" charset="-122"/>
              <a:ea typeface="Microsoft YaHei" pitchFamily="34" charset="-122"/>
            </a:endParaRPr>
          </a:p>
          <a:p>
            <a:pPr>
              <a:lnSpc>
                <a:spcPts val="2816"/>
              </a:lnSpc>
              <a:spcBef>
                <a:spcPts val="0"/>
              </a:spcBef>
              <a:buFont typeface="Arial" pitchFamily="34" charset="0"/>
              <a:buChar char="•"/>
              <a:defRPr/>
            </a:pPr>
            <a:r>
              <a:rPr lang="zh-TW" altLang="en-US" sz="1800" b="1" dirty="0">
                <a:solidFill>
                  <a:srgbClr val="FF0000"/>
                </a:solidFill>
                <a:effectLst>
                  <a:outerShdw blurRad="38100" dist="38100" dir="2700000" algn="tl">
                    <a:srgbClr val="C0C0C0"/>
                  </a:outerShdw>
                </a:effectLst>
                <a:latin typeface="Microsoft YaHei" pitchFamily="34" charset="-122"/>
                <a:ea typeface="Microsoft YaHei" pitchFamily="34" charset="-122"/>
              </a:rPr>
              <a:t>危險工作定義：</a:t>
            </a:r>
            <a:endParaRPr lang="zh-CN" altLang="en-US" sz="1800" b="1" dirty="0">
              <a:solidFill>
                <a:srgbClr val="FF0000"/>
              </a:solidFill>
              <a:effectLst>
                <a:outerShdw blurRad="38100" dist="38100" dir="2700000" algn="tl">
                  <a:srgbClr val="C0C0C0"/>
                </a:outerShdw>
              </a:effectLst>
              <a:latin typeface="Microsoft YaHei" pitchFamily="34" charset="-122"/>
              <a:ea typeface="Microsoft YaHei" pitchFamily="34" charset="-122"/>
            </a:endParaRP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補焊、錫爐作業區域。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化學倉作業區域。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鋼板清洗作業區域。</a:t>
            </a:r>
          </a:p>
          <a:p>
            <a:pPr>
              <a:lnSpc>
                <a:spcPts val="2816"/>
              </a:lnSpc>
              <a:spcBef>
                <a:spcPts val="0"/>
              </a:spcBef>
              <a:buFont typeface="Arial" pitchFamily="34" charset="0"/>
              <a:buChar char="•"/>
              <a:defRPr/>
            </a:pPr>
            <a:r>
              <a:rPr lang="en-US" altLang="zh-TW" sz="1800" b="1" dirty="0">
                <a:effectLst>
                  <a:outerShdw blurRad="38100" dist="38100" dir="2700000" algn="tl">
                    <a:srgbClr val="C0C0C0"/>
                  </a:outerShdw>
                </a:effectLst>
                <a:latin typeface="Microsoft YaHei" pitchFamily="34" charset="-122"/>
                <a:ea typeface="Microsoft YaHei" pitchFamily="34" charset="-122"/>
              </a:rPr>
              <a:t>X-Ray</a:t>
            </a:r>
            <a:r>
              <a:rPr lang="zh-TW" altLang="en-US" sz="1800" b="1" dirty="0">
                <a:effectLst>
                  <a:outerShdw blurRad="38100" dist="38100" dir="2700000" algn="tl">
                    <a:srgbClr val="C0C0C0"/>
                  </a:outerShdw>
                </a:effectLst>
                <a:latin typeface="Microsoft YaHei" pitchFamily="34" charset="-122"/>
                <a:ea typeface="Microsoft YaHei" pitchFamily="34" charset="-122"/>
              </a:rPr>
              <a:t>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缺氧作業、高壓氣體作業區域。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高架作業、震動作業、噪音作業區域。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使用電力超過二百二十伏特測試站作業區域。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動力沖剪機械作業區域。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升降機、堆高機、機動車輛及機械操作作業。</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其他經危害鑒別有顯著風險之作業區域。</a:t>
            </a:r>
            <a:endParaRPr lang="zh-CN" altLang="zh-TW" sz="1800" b="1" dirty="0">
              <a:solidFill>
                <a:srgbClr val="CC0066"/>
              </a:solidFill>
              <a:effectLst>
                <a:outerShdw blurRad="38100" dist="38100" dir="2700000" algn="tl">
                  <a:srgbClr val="C0C0C0"/>
                </a:outerShdw>
              </a:effectLst>
              <a:latin typeface="Microsoft YaHei" pitchFamily="34" charset="-122"/>
              <a:ea typeface="Microsoft YaHei" pitchFamily="34" charset="-122"/>
            </a:endParaRPr>
          </a:p>
          <a:p>
            <a:pPr>
              <a:lnSpc>
                <a:spcPts val="2816"/>
              </a:lnSpc>
              <a:spcBef>
                <a:spcPts val="0"/>
              </a:spcBef>
              <a:buFont typeface="Arial" pitchFamily="34" charset="0"/>
              <a:buChar char="•"/>
              <a:defRPr/>
            </a:pPr>
            <a:endParaRPr lang="zh-CN" altLang="zh-TW" sz="1800" b="1" dirty="0">
              <a:solidFill>
                <a:srgbClr val="CC0066"/>
              </a:solidFill>
              <a:effectLst>
                <a:outerShdw blurRad="38100" dist="38100" dir="2700000" algn="tl">
                  <a:srgbClr val="C0C0C0"/>
                </a:outerShdw>
              </a:effectLst>
              <a:latin typeface="Microsoft YaHei" pitchFamily="34" charset="-122"/>
              <a:ea typeface="Microsoft YaHei" pitchFamily="34" charset="-122"/>
            </a:endParaRPr>
          </a:p>
        </p:txBody>
      </p:sp>
      <p:sp>
        <p:nvSpPr>
          <p:cNvPr id="7" name="Rectangle 5"/>
          <p:cNvSpPr txBox="1">
            <a:spLocks noChangeArrowheads="1"/>
          </p:cNvSpPr>
          <p:nvPr/>
        </p:nvSpPr>
        <p:spPr bwMode="auto">
          <a:xfrm>
            <a:off x="6692080" y="3965347"/>
            <a:ext cx="3637675" cy="223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287" tIns="53643" rIns="107287" bIns="53643"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Tx/>
              <a:buNone/>
              <a:defRPr/>
            </a:pPr>
            <a:r>
              <a:rPr lang="zh-TW" altLang="en-US" sz="2800" b="1" kern="0">
                <a:effectLst>
                  <a:outerShdw blurRad="38100" dist="38100" dir="2700000" algn="tl">
                    <a:srgbClr val="C0C0C0"/>
                  </a:outerShdw>
                </a:effectLst>
                <a:latin typeface="Microsoft YaHei" pitchFamily="34" charset="-122"/>
                <a:ea typeface="Microsoft YaHei" pitchFamily="34" charset="-122"/>
              </a:rPr>
              <a:t>保護</a:t>
            </a:r>
            <a:r>
              <a:rPr lang="zh-CN" altLang="en-US" sz="2800" b="1" kern="0">
                <a:effectLst>
                  <a:outerShdw blurRad="38100" dist="38100" dir="2700000" algn="tl">
                    <a:srgbClr val="C0C0C0"/>
                  </a:outerShdw>
                </a:effectLst>
                <a:latin typeface="Microsoft YaHei" pitchFamily="34" charset="-122"/>
                <a:ea typeface="Microsoft YaHei" pitchFamily="34" charset="-122"/>
              </a:rPr>
              <a:t>未成年員工</a:t>
            </a:r>
            <a:endParaRPr lang="en-US" altLang="zh-CN" sz="2800" b="1" kern="0" dirty="0">
              <a:effectLst>
                <a:outerShdw blurRad="38100" dist="38100" dir="2700000" algn="tl">
                  <a:srgbClr val="C0C0C0"/>
                </a:outerShdw>
              </a:effectLst>
              <a:latin typeface="Microsoft YaHei" pitchFamily="34" charset="-122"/>
              <a:ea typeface="Microsoft YaHei" pitchFamily="34" charset="-122"/>
            </a:endParaRPr>
          </a:p>
          <a:p>
            <a:pPr marL="0" indent="0" eaLnBrk="1" hangingPunct="1">
              <a:spcBef>
                <a:spcPts val="1408"/>
              </a:spcBef>
              <a:buNone/>
              <a:defRPr/>
            </a:pPr>
            <a:r>
              <a:rPr lang="zh-TW" altLang="en-US" sz="2300" b="1" kern="0">
                <a:solidFill>
                  <a:srgbClr val="FF0000"/>
                </a:solidFill>
                <a:latin typeface="Microsoft YaHei" pitchFamily="34" charset="-122"/>
                <a:ea typeface="Microsoft YaHei" pitchFamily="34" charset="-122"/>
              </a:rPr>
              <a:t> </a:t>
            </a:r>
            <a:r>
              <a:rPr lang="zh-TW" altLang="en-US" sz="2300" b="1" kern="0">
                <a:solidFill>
                  <a:srgbClr val="FF0000"/>
                </a:solidFill>
                <a:latin typeface="Microsoft YaHei" pitchFamily="34" charset="-122"/>
                <a:ea typeface="Microsoft YaHei" pitchFamily="34" charset="-122"/>
                <a:sym typeface="Wingdings"/>
              </a:rPr>
              <a:t></a:t>
            </a:r>
            <a:r>
              <a:rPr lang="en-US" altLang="zh-TW" sz="2300" b="1" kern="0">
                <a:solidFill>
                  <a:srgbClr val="FF0000"/>
                </a:solidFill>
                <a:latin typeface="Microsoft YaHei" pitchFamily="34" charset="-122"/>
                <a:ea typeface="Microsoft YaHei" pitchFamily="34" charset="-122"/>
              </a:rPr>
              <a:t> </a:t>
            </a:r>
            <a:r>
              <a:rPr lang="zh-TW" altLang="en-US" sz="2300" b="1" kern="0">
                <a:solidFill>
                  <a:srgbClr val="FF0000"/>
                </a:solidFill>
                <a:latin typeface="Microsoft YaHei" pitchFamily="34" charset="-122"/>
                <a:ea typeface="Microsoft YaHei" pitchFamily="34" charset="-122"/>
              </a:rPr>
              <a:t>不得從事危險工作</a:t>
            </a:r>
            <a:endParaRPr lang="en-US" altLang="zh-TW" sz="2300" b="1" kern="0" dirty="0">
              <a:solidFill>
                <a:srgbClr val="FF0000"/>
              </a:solidFill>
              <a:latin typeface="Microsoft YaHei" pitchFamily="34" charset="-122"/>
              <a:ea typeface="Microsoft YaHei" pitchFamily="34" charset="-122"/>
            </a:endParaRPr>
          </a:p>
          <a:p>
            <a:pPr marL="0" indent="0" eaLnBrk="1" hangingPunct="1">
              <a:spcBef>
                <a:spcPts val="1408"/>
              </a:spcBef>
              <a:buNone/>
              <a:defRPr/>
            </a:pPr>
            <a:r>
              <a:rPr lang="zh-TW" altLang="en-US" sz="2300" b="1" kern="0" dirty="0">
                <a:solidFill>
                  <a:srgbClr val="FF0000"/>
                </a:solidFill>
                <a:latin typeface="Microsoft YaHei" pitchFamily="34" charset="-122"/>
                <a:ea typeface="Microsoft YaHei" pitchFamily="34" charset="-122"/>
              </a:rPr>
              <a:t> </a:t>
            </a:r>
            <a:r>
              <a:rPr lang="zh-TW" altLang="en-US" sz="2300" b="1" kern="0" dirty="0">
                <a:solidFill>
                  <a:srgbClr val="FF0000"/>
                </a:solidFill>
                <a:latin typeface="Microsoft YaHei" pitchFamily="34" charset="-122"/>
                <a:ea typeface="Microsoft YaHei" pitchFamily="34" charset="-122"/>
                <a:sym typeface="Wingdings"/>
              </a:rPr>
              <a:t></a:t>
            </a:r>
            <a:r>
              <a:rPr lang="zh-TW" altLang="en-US" sz="2300" b="1" kern="0" dirty="0">
                <a:latin typeface="Microsoft YaHei" pitchFamily="34" charset="-122"/>
                <a:ea typeface="Microsoft YaHei" pitchFamily="34" charset="-122"/>
                <a:sym typeface="Wingdings"/>
              </a:rPr>
              <a:t> </a:t>
            </a:r>
            <a:r>
              <a:rPr lang="zh-TW" altLang="en-US" sz="2300" b="1" kern="0" dirty="0">
                <a:solidFill>
                  <a:srgbClr val="FF0000"/>
                </a:solidFill>
                <a:latin typeface="Microsoft YaHei" pitchFamily="34" charset="-122"/>
                <a:ea typeface="Microsoft YaHei" pitchFamily="34" charset="-122"/>
              </a:rPr>
              <a:t>例假日不得安排工作</a:t>
            </a:r>
            <a:endParaRPr lang="en-US" altLang="zh-TW" sz="2300" b="1" kern="0" dirty="0">
              <a:latin typeface="Microsoft YaHei" pitchFamily="34" charset="-122"/>
              <a:ea typeface="Microsoft YaHei" pitchFamily="34" charset="-122"/>
            </a:endParaRPr>
          </a:p>
          <a:p>
            <a:pPr marL="0" indent="0" eaLnBrk="1" hangingPunct="1">
              <a:spcBef>
                <a:spcPts val="1408"/>
              </a:spcBef>
              <a:buNone/>
              <a:defRPr/>
            </a:pPr>
            <a:r>
              <a:rPr lang="en-US" altLang="zh-TW" sz="2300" b="1" kern="0" dirty="0">
                <a:solidFill>
                  <a:srgbClr val="FF0000"/>
                </a:solidFill>
                <a:latin typeface="Microsoft YaHei" pitchFamily="34" charset="-122"/>
                <a:ea typeface="Microsoft YaHei" pitchFamily="34" charset="-122"/>
                <a:sym typeface="Wingdings"/>
              </a:rPr>
              <a:t> </a:t>
            </a:r>
            <a:r>
              <a:rPr lang="zh-TW" altLang="en-US" sz="2300" b="1" kern="0">
                <a:solidFill>
                  <a:srgbClr val="FF0000"/>
                </a:solidFill>
                <a:latin typeface="Microsoft YaHei" pitchFamily="34" charset="-122"/>
                <a:ea typeface="Microsoft YaHei" pitchFamily="34" charset="-122"/>
                <a:sym typeface="Wingdings"/>
              </a:rPr>
              <a:t></a:t>
            </a:r>
            <a:r>
              <a:rPr lang="en-US" altLang="zh-TW" sz="2300" b="1" kern="0">
                <a:solidFill>
                  <a:srgbClr val="FF0000"/>
                </a:solidFill>
                <a:latin typeface="Microsoft YaHei" pitchFamily="34" charset="-122"/>
                <a:ea typeface="Microsoft YaHei" pitchFamily="34" charset="-122"/>
              </a:rPr>
              <a:t> </a:t>
            </a:r>
            <a:r>
              <a:rPr lang="zh-TW" altLang="en-US" sz="2300" b="1" kern="0">
                <a:solidFill>
                  <a:srgbClr val="FF0000"/>
                </a:solidFill>
                <a:latin typeface="Microsoft YaHei" pitchFamily="34" charset="-122"/>
                <a:ea typeface="Microsoft YaHei" pitchFamily="34" charset="-122"/>
              </a:rPr>
              <a:t>不得安排夜間勞動</a:t>
            </a:r>
            <a:endParaRPr lang="zh-TW" altLang="en-US" sz="2300" b="1" kern="0" dirty="0">
              <a:effectLst>
                <a:outerShdw blurRad="38100" dist="38100" dir="2700000" algn="tl">
                  <a:srgbClr val="C0C0C0"/>
                </a:outerShdw>
              </a:effectLst>
              <a:latin typeface="Microsoft YaHei" pitchFamily="34" charset="-122"/>
              <a:ea typeface="Microsoft YaHei" pitchFamily="34" charset="-122"/>
            </a:endParaRPr>
          </a:p>
        </p:txBody>
      </p:sp>
      <p:pic>
        <p:nvPicPr>
          <p:cNvPr id="546818" name="Picture 2"/>
          <p:cNvPicPr>
            <a:picLocks noChangeAspect="1" noChangeArrowheads="1"/>
          </p:cNvPicPr>
          <p:nvPr/>
        </p:nvPicPr>
        <p:blipFill>
          <a:blip r:embed="rId4" cstate="print"/>
          <a:srcRect/>
          <a:stretch>
            <a:fillRect/>
          </a:stretch>
        </p:blipFill>
        <p:spPr bwMode="auto">
          <a:xfrm rot="21011473">
            <a:off x="8861566" y="1043551"/>
            <a:ext cx="1661568" cy="2215425"/>
          </a:xfrm>
          <a:prstGeom prst="rect">
            <a:avLst/>
          </a:prstGeom>
          <a:ln>
            <a:noFill/>
          </a:ln>
          <a:effectLst>
            <a:outerShdw blurRad="292100" dist="139700" dir="2700000" algn="tl" rotWithShape="0">
              <a:srgbClr val="333333">
                <a:alpha val="65000"/>
              </a:srgbClr>
            </a:outerShdw>
          </a:effectLst>
        </p:spPr>
      </p:pic>
      <p:sp>
        <p:nvSpPr>
          <p:cNvPr id="9" name="文字方塊 8">
            <a:extLst>
              <a:ext uri="{FF2B5EF4-FFF2-40B4-BE49-F238E27FC236}">
                <a16:creationId xmlns:a16="http://schemas.microsoft.com/office/drawing/2014/main" id="{9C12CBBC-A7A6-454A-824D-83AF566D978B}"/>
              </a:ext>
            </a:extLst>
          </p:cNvPr>
          <p:cNvSpPr txBox="1"/>
          <p:nvPr/>
        </p:nvSpPr>
        <p:spPr>
          <a:xfrm>
            <a:off x="491756" y="5882624"/>
            <a:ext cx="6047268" cy="461665"/>
          </a:xfrm>
          <a:prstGeom prst="rect">
            <a:avLst/>
          </a:prstGeom>
          <a:noFill/>
        </p:spPr>
        <p:txBody>
          <a:bodyPr wrap="square">
            <a:spAutoFit/>
          </a:bodyPr>
          <a:lstStyle/>
          <a:p>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[Ronnie: 2017</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日 妊娠與分娩後女性及未滿十八歲勞工禁止從事危險性或有害性工作認定標準，附表</a:t>
            </a:r>
            <a:r>
              <a:rPr lang="zh-TW" altLang="en-US"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一</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：未滿十八歲勞工禁止從事危險性或有害性工作工作認定表</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38311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199">
            <a:extLst>
              <a:ext uri="{FF2B5EF4-FFF2-40B4-BE49-F238E27FC236}">
                <a16:creationId xmlns:a16="http://schemas.microsoft.com/office/drawing/2014/main" id="{3A969576-B022-AA4F-CC91-87045477C5B2}"/>
              </a:ext>
            </a:extLst>
          </p:cNvPr>
          <p:cNvGrpSpPr/>
          <p:nvPr/>
        </p:nvGrpSpPr>
        <p:grpSpPr>
          <a:xfrm flipH="1">
            <a:off x="7218293" y="1971523"/>
            <a:ext cx="884112" cy="262891"/>
            <a:chOff x="4255294" y="1661160"/>
            <a:chExt cx="1505426" cy="262890"/>
          </a:xfrm>
        </p:grpSpPr>
        <p:cxnSp>
          <p:nvCxnSpPr>
            <p:cNvPr id="42" name="直接连接符 200">
              <a:extLst>
                <a:ext uri="{FF2B5EF4-FFF2-40B4-BE49-F238E27FC236}">
                  <a16:creationId xmlns:a16="http://schemas.microsoft.com/office/drawing/2014/main" id="{CDB732F9-CD64-47BC-ACAE-B5721EE44E6F}"/>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201">
              <a:extLst>
                <a:ext uri="{FF2B5EF4-FFF2-40B4-BE49-F238E27FC236}">
                  <a16:creationId xmlns:a16="http://schemas.microsoft.com/office/drawing/2014/main" id="{FCE755BE-D4A2-2654-2847-7F7E2129EE00}"/>
                </a:ext>
              </a:extLst>
            </p:cNvPr>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 name="直接连接符 162">
            <a:extLst>
              <a:ext uri="{FF2B5EF4-FFF2-40B4-BE49-F238E27FC236}">
                <a16:creationId xmlns:a16="http://schemas.microsoft.com/office/drawing/2014/main" id="{7968F4B1-4F45-AB22-F0E1-7A85794633F4}"/>
              </a:ext>
            </a:extLst>
          </p:cNvPr>
          <p:cNvCxnSpPr/>
          <p:nvPr/>
        </p:nvCxnSpPr>
        <p:spPr>
          <a:xfrm flipH="1">
            <a:off x="8141763" y="3836729"/>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2" name="组合 199">
            <a:extLst>
              <a:ext uri="{FF2B5EF4-FFF2-40B4-BE49-F238E27FC236}">
                <a16:creationId xmlns:a16="http://schemas.microsoft.com/office/drawing/2014/main" id="{F0061A7F-C7F1-9C1B-9B3F-07B56B6165CA}"/>
              </a:ext>
            </a:extLst>
          </p:cNvPr>
          <p:cNvGrpSpPr/>
          <p:nvPr/>
        </p:nvGrpSpPr>
        <p:grpSpPr>
          <a:xfrm flipH="1" flipV="1">
            <a:off x="7786998" y="4992992"/>
            <a:ext cx="992760" cy="312341"/>
            <a:chOff x="4255294" y="1661160"/>
            <a:chExt cx="1505426" cy="262890"/>
          </a:xfrm>
        </p:grpSpPr>
        <p:cxnSp>
          <p:nvCxnSpPr>
            <p:cNvPr id="63" name="直接连接符 200">
              <a:extLst>
                <a:ext uri="{FF2B5EF4-FFF2-40B4-BE49-F238E27FC236}">
                  <a16:creationId xmlns:a16="http://schemas.microsoft.com/office/drawing/2014/main" id="{881B22F2-B4CE-58CF-613B-2C9F391C7E42}"/>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201">
              <a:extLst>
                <a:ext uri="{FF2B5EF4-FFF2-40B4-BE49-F238E27FC236}">
                  <a16:creationId xmlns:a16="http://schemas.microsoft.com/office/drawing/2014/main" id="{AAAF470B-E3AB-6D3C-9242-6E9E9DBA55E9}"/>
                </a:ext>
              </a:extLst>
            </p:cNvPr>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4" name="组合 199">
            <a:extLst>
              <a:ext uri="{FF2B5EF4-FFF2-40B4-BE49-F238E27FC236}">
                <a16:creationId xmlns:a16="http://schemas.microsoft.com/office/drawing/2014/main" id="{1A27FA5A-660F-882F-F66D-E3413A3BF1BD}"/>
              </a:ext>
            </a:extLst>
          </p:cNvPr>
          <p:cNvGrpSpPr/>
          <p:nvPr/>
        </p:nvGrpSpPr>
        <p:grpSpPr>
          <a:xfrm flipH="1" flipV="1">
            <a:off x="6057167" y="5757119"/>
            <a:ext cx="992760" cy="312341"/>
            <a:chOff x="4255294" y="1661160"/>
            <a:chExt cx="1505426" cy="262890"/>
          </a:xfrm>
        </p:grpSpPr>
        <p:cxnSp>
          <p:nvCxnSpPr>
            <p:cNvPr id="55" name="直接连接符 200">
              <a:extLst>
                <a:ext uri="{FF2B5EF4-FFF2-40B4-BE49-F238E27FC236}">
                  <a16:creationId xmlns:a16="http://schemas.microsoft.com/office/drawing/2014/main" id="{CA40E003-389F-FD17-CD13-29607AB3A4EC}"/>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201">
              <a:extLst>
                <a:ext uri="{FF2B5EF4-FFF2-40B4-BE49-F238E27FC236}">
                  <a16:creationId xmlns:a16="http://schemas.microsoft.com/office/drawing/2014/main" id="{E9F92551-AB0B-4CAB-0B13-190AD937E226}"/>
                </a:ext>
              </a:extLst>
            </p:cNvPr>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 name="標題 2">
            <a:extLst>
              <a:ext uri="{FF2B5EF4-FFF2-40B4-BE49-F238E27FC236}">
                <a16:creationId xmlns:a16="http://schemas.microsoft.com/office/drawing/2014/main" id="{C3ECB2A6-9688-A889-1755-E7245CE0601C}"/>
              </a:ext>
            </a:extLst>
          </p:cNvPr>
          <p:cNvSpPr>
            <a:spLocks noGrp="1"/>
          </p:cNvSpPr>
          <p:nvPr>
            <p:ph type="title"/>
          </p:nvPr>
        </p:nvSpPr>
        <p:spPr/>
        <p:txBody>
          <a:bodyPr/>
          <a:lstStyle/>
          <a:p>
            <a:r>
              <a:rPr lang="en-US" altLang="zh-TW" dirty="0"/>
              <a:t>The VAP Process Terms</a:t>
            </a:r>
            <a:endParaRPr lang="zh-TW" altLang="en-US" dirty="0"/>
          </a:p>
        </p:txBody>
      </p:sp>
      <p:cxnSp>
        <p:nvCxnSpPr>
          <p:cNvPr id="6" name="直接连接符 164">
            <a:extLst>
              <a:ext uri="{FF2B5EF4-FFF2-40B4-BE49-F238E27FC236}">
                <a16:creationId xmlns:a16="http://schemas.microsoft.com/office/drawing/2014/main" id="{9173D779-FF95-373E-BA5E-C94457168F65}"/>
              </a:ext>
            </a:extLst>
          </p:cNvPr>
          <p:cNvCxnSpPr/>
          <p:nvPr/>
        </p:nvCxnSpPr>
        <p:spPr>
          <a:xfrm flipH="1">
            <a:off x="3295086" y="3826957"/>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165">
            <a:extLst>
              <a:ext uri="{FF2B5EF4-FFF2-40B4-BE49-F238E27FC236}">
                <a16:creationId xmlns:a16="http://schemas.microsoft.com/office/drawing/2014/main" id="{3D30D405-BA70-A83F-1B6F-55FB40D1591C}"/>
              </a:ext>
            </a:extLst>
          </p:cNvPr>
          <p:cNvCxnSpPr/>
          <p:nvPr/>
        </p:nvCxnSpPr>
        <p:spPr>
          <a:xfrm flipH="1">
            <a:off x="3709565" y="2731137"/>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 name="组合 166">
            <a:extLst>
              <a:ext uri="{FF2B5EF4-FFF2-40B4-BE49-F238E27FC236}">
                <a16:creationId xmlns:a16="http://schemas.microsoft.com/office/drawing/2014/main" id="{2C6C6F37-9DF9-5362-F7C9-F8365615632F}"/>
              </a:ext>
            </a:extLst>
          </p:cNvPr>
          <p:cNvGrpSpPr/>
          <p:nvPr/>
        </p:nvGrpSpPr>
        <p:grpSpPr>
          <a:xfrm>
            <a:off x="4720790" y="1646275"/>
            <a:ext cx="1041575" cy="262891"/>
            <a:chOff x="4470269" y="1661160"/>
            <a:chExt cx="1290451" cy="262890"/>
          </a:xfrm>
        </p:grpSpPr>
        <p:cxnSp>
          <p:nvCxnSpPr>
            <p:cNvPr id="9" name="直接连接符 167">
              <a:extLst>
                <a:ext uri="{FF2B5EF4-FFF2-40B4-BE49-F238E27FC236}">
                  <a16:creationId xmlns:a16="http://schemas.microsoft.com/office/drawing/2014/main" id="{2A3DA910-0317-289A-44B9-2B1669308E02}"/>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68">
              <a:extLst>
                <a:ext uri="{FF2B5EF4-FFF2-40B4-BE49-F238E27FC236}">
                  <a16:creationId xmlns:a16="http://schemas.microsoft.com/office/drawing/2014/main" id="{92864202-6879-9E72-143A-5DF74D3171E3}"/>
                </a:ext>
              </a:extLst>
            </p:cNvPr>
            <p:cNvCxnSpPr/>
            <p:nvPr/>
          </p:nvCxnSpPr>
          <p:spPr>
            <a:xfrm flipH="1">
              <a:off x="4470269" y="1663541"/>
              <a:ext cx="94231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69">
            <a:extLst>
              <a:ext uri="{FF2B5EF4-FFF2-40B4-BE49-F238E27FC236}">
                <a16:creationId xmlns:a16="http://schemas.microsoft.com/office/drawing/2014/main" id="{9EDA1BF1-2367-5F4F-FD9C-29F3A19B3C80}"/>
              </a:ext>
            </a:extLst>
          </p:cNvPr>
          <p:cNvGrpSpPr/>
          <p:nvPr/>
        </p:nvGrpSpPr>
        <p:grpSpPr>
          <a:xfrm>
            <a:off x="6591329" y="2204485"/>
            <a:ext cx="1270050" cy="1051562"/>
            <a:chOff x="6809715" y="2637270"/>
            <a:chExt cx="1270050" cy="1051560"/>
          </a:xfrm>
          <a:solidFill>
            <a:srgbClr val="005696"/>
          </a:solidFill>
        </p:grpSpPr>
        <p:sp>
          <p:nvSpPr>
            <p:cNvPr id="12" name="六边形 170">
              <a:extLst>
                <a:ext uri="{FF2B5EF4-FFF2-40B4-BE49-F238E27FC236}">
                  <a16:creationId xmlns:a16="http://schemas.microsoft.com/office/drawing/2014/main" id="{82554334-594C-7B57-2827-8FD065DB3A68}"/>
                </a:ext>
              </a:extLst>
            </p:cNvPr>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61">
              <a:extLst>
                <a:ext uri="{FF2B5EF4-FFF2-40B4-BE49-F238E27FC236}">
                  <a16:creationId xmlns:a16="http://schemas.microsoft.com/office/drawing/2014/main" id="{99A77AC2-A46A-4A5B-DE24-BA80632692CC}"/>
                </a:ext>
              </a:extLst>
            </p:cNvPr>
            <p:cNvSpPr txBox="1"/>
            <p:nvPr/>
          </p:nvSpPr>
          <p:spPr>
            <a:xfrm>
              <a:off x="6809715" y="2797745"/>
              <a:ext cx="1270050" cy="633186"/>
            </a:xfrm>
            <a:prstGeom prst="rect">
              <a:avLst/>
            </a:prstGeom>
            <a:noFill/>
          </p:spPr>
          <p:txBody>
            <a:bodyPr wrap="square" rtlCol="0">
              <a:spAutoFit/>
            </a:bodyPr>
            <a:lstStyle>
              <a:defPPr>
                <a:defRPr lang="en-US"/>
              </a:defPPr>
              <a:lvl1pPr algn="ctr">
                <a:lnSpc>
                  <a:spcPct val="120000"/>
                </a:lnSpc>
                <a:defRPr sz="32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CN" dirty="0"/>
                <a:t>VAP</a:t>
              </a:r>
              <a:endParaRPr lang="zh-CN" altLang="en-US" dirty="0"/>
            </a:p>
          </p:txBody>
        </p:sp>
      </p:grpSp>
      <p:grpSp>
        <p:nvGrpSpPr>
          <p:cNvPr id="14" name="组合 172">
            <a:extLst>
              <a:ext uri="{FF2B5EF4-FFF2-40B4-BE49-F238E27FC236}">
                <a16:creationId xmlns:a16="http://schemas.microsoft.com/office/drawing/2014/main" id="{209C6789-12AF-8B4C-7E83-B5ECF7D73FF1}"/>
              </a:ext>
            </a:extLst>
          </p:cNvPr>
          <p:cNvGrpSpPr/>
          <p:nvPr/>
        </p:nvGrpSpPr>
        <p:grpSpPr>
          <a:xfrm>
            <a:off x="5443034" y="1895466"/>
            <a:ext cx="1294707" cy="1051564"/>
            <a:chOff x="5472523" y="1879080"/>
            <a:chExt cx="1294707" cy="1051560"/>
          </a:xfrm>
          <a:solidFill>
            <a:srgbClr val="005696"/>
          </a:solidFill>
        </p:grpSpPr>
        <p:sp>
          <p:nvSpPr>
            <p:cNvPr id="15" name="六边形 173">
              <a:extLst>
                <a:ext uri="{FF2B5EF4-FFF2-40B4-BE49-F238E27FC236}">
                  <a16:creationId xmlns:a16="http://schemas.microsoft.com/office/drawing/2014/main" id="{56CBCD6A-E6F5-D20D-FA12-EA1243A7B35E}"/>
                </a:ext>
              </a:extLst>
            </p:cNvPr>
            <p:cNvSpPr/>
            <p:nvPr/>
          </p:nvSpPr>
          <p:spPr>
            <a:xfrm>
              <a:off x="5525852" y="187908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64">
              <a:extLst>
                <a:ext uri="{FF2B5EF4-FFF2-40B4-BE49-F238E27FC236}">
                  <a16:creationId xmlns:a16="http://schemas.microsoft.com/office/drawing/2014/main" id="{AF38124C-076D-E2E2-E657-56C13F696868}"/>
                </a:ext>
              </a:extLst>
            </p:cNvPr>
            <p:cNvSpPr txBox="1"/>
            <p:nvPr/>
          </p:nvSpPr>
          <p:spPr>
            <a:xfrm>
              <a:off x="5472523" y="2057816"/>
              <a:ext cx="1294707" cy="633185"/>
            </a:xfrm>
            <a:prstGeom prst="rect">
              <a:avLst/>
            </a:prstGeom>
            <a:noFill/>
          </p:spPr>
          <p:txBody>
            <a:bodyPr wrap="square" rtlCol="0">
              <a:spAutoFit/>
            </a:bodyPr>
            <a:lstStyle/>
            <a:p>
              <a:pPr algn="ctr">
                <a:lnSpc>
                  <a:spcPct val="120000"/>
                </a:lnSpc>
              </a:pPr>
              <a:r>
                <a:rPr lang="en-US" altLang="zh-CN" sz="3200" b="1" dirty="0">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rPr>
                <a:t>SAQ</a:t>
              </a:r>
            </a:p>
          </p:txBody>
        </p:sp>
      </p:grpSp>
      <p:grpSp>
        <p:nvGrpSpPr>
          <p:cNvPr id="17" name="组合 175">
            <a:extLst>
              <a:ext uri="{FF2B5EF4-FFF2-40B4-BE49-F238E27FC236}">
                <a16:creationId xmlns:a16="http://schemas.microsoft.com/office/drawing/2014/main" id="{B37CE136-F70A-EAB0-815B-25B35906491C}"/>
              </a:ext>
            </a:extLst>
          </p:cNvPr>
          <p:cNvGrpSpPr/>
          <p:nvPr/>
        </p:nvGrpSpPr>
        <p:grpSpPr>
          <a:xfrm>
            <a:off x="6993294" y="3320475"/>
            <a:ext cx="1364478" cy="1051564"/>
            <a:chOff x="6756636" y="4008870"/>
            <a:chExt cx="1364478" cy="1051560"/>
          </a:xfrm>
          <a:solidFill>
            <a:schemeClr val="accent2">
              <a:lumMod val="75000"/>
            </a:schemeClr>
          </a:solidFill>
        </p:grpSpPr>
        <p:sp>
          <p:nvSpPr>
            <p:cNvPr id="18" name="六边形 176">
              <a:extLst>
                <a:ext uri="{FF2B5EF4-FFF2-40B4-BE49-F238E27FC236}">
                  <a16:creationId xmlns:a16="http://schemas.microsoft.com/office/drawing/2014/main" id="{F86942E9-5229-3A1C-BE8F-E170328E6CED}"/>
                </a:ext>
              </a:extLst>
            </p:cNvPr>
            <p:cNvSpPr/>
            <p:nvPr/>
          </p:nvSpPr>
          <p:spPr>
            <a:xfrm>
              <a:off x="6842760" y="40088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67">
              <a:extLst>
                <a:ext uri="{FF2B5EF4-FFF2-40B4-BE49-F238E27FC236}">
                  <a16:creationId xmlns:a16="http://schemas.microsoft.com/office/drawing/2014/main" id="{E3138053-63F0-EB11-8D3F-E39802198F01}"/>
                </a:ext>
              </a:extLst>
            </p:cNvPr>
            <p:cNvSpPr txBox="1"/>
            <p:nvPr/>
          </p:nvSpPr>
          <p:spPr>
            <a:xfrm>
              <a:off x="6756636" y="4250657"/>
              <a:ext cx="1364478" cy="565602"/>
            </a:xfrm>
            <a:prstGeom prst="rect">
              <a:avLst/>
            </a:prstGeom>
            <a:noFill/>
          </p:spPr>
          <p:txBody>
            <a:bodyPr wrap="square" rtlCol="0">
              <a:spAutoFit/>
            </a:bodyPr>
            <a:lstStyle/>
            <a:p>
              <a:pPr algn="ctr">
                <a:lnSpc>
                  <a:spcPct val="120000"/>
                </a:lnSpc>
              </a:pPr>
              <a:r>
                <a:rPr lang="en-US" altLang="zh-CN" sz="2800" b="1" dirty="0">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rPr>
                <a:t>SVAP</a:t>
              </a:r>
              <a:endParaRPr lang="zh-CN" altLang="en-US" sz="2800" b="1" dirty="0">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endParaRPr>
            </a:p>
          </p:txBody>
        </p:sp>
      </p:grpSp>
      <p:grpSp>
        <p:nvGrpSpPr>
          <p:cNvPr id="20" name="组合 178">
            <a:extLst>
              <a:ext uri="{FF2B5EF4-FFF2-40B4-BE49-F238E27FC236}">
                <a16:creationId xmlns:a16="http://schemas.microsoft.com/office/drawing/2014/main" id="{32B40DD4-AAEF-DA38-7830-64EC6FC21864}"/>
              </a:ext>
            </a:extLst>
          </p:cNvPr>
          <p:cNvGrpSpPr/>
          <p:nvPr/>
        </p:nvGrpSpPr>
        <p:grpSpPr>
          <a:xfrm>
            <a:off x="3833301" y="3299278"/>
            <a:ext cx="1319079" cy="1051563"/>
            <a:chOff x="4132458" y="4008870"/>
            <a:chExt cx="1319079" cy="1051560"/>
          </a:xfrm>
          <a:solidFill>
            <a:srgbClr val="005696"/>
          </a:solidFill>
        </p:grpSpPr>
        <p:sp>
          <p:nvSpPr>
            <p:cNvPr id="21" name="六边形 179">
              <a:extLst>
                <a:ext uri="{FF2B5EF4-FFF2-40B4-BE49-F238E27FC236}">
                  <a16:creationId xmlns:a16="http://schemas.microsoft.com/office/drawing/2014/main" id="{DC553ED8-916D-7EFF-EF6B-C151551674DA}"/>
                </a:ext>
              </a:extLst>
            </p:cNvPr>
            <p:cNvSpPr/>
            <p:nvPr/>
          </p:nvSpPr>
          <p:spPr>
            <a:xfrm>
              <a:off x="420624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70">
              <a:extLst>
                <a:ext uri="{FF2B5EF4-FFF2-40B4-BE49-F238E27FC236}">
                  <a16:creationId xmlns:a16="http://schemas.microsoft.com/office/drawing/2014/main" id="{F1C75C75-B286-10EC-E034-31AB836787A3}"/>
                </a:ext>
              </a:extLst>
            </p:cNvPr>
            <p:cNvSpPr txBox="1"/>
            <p:nvPr/>
          </p:nvSpPr>
          <p:spPr>
            <a:xfrm>
              <a:off x="4132458" y="4153894"/>
              <a:ext cx="1319079" cy="700767"/>
            </a:xfrm>
            <a:prstGeom prst="rect">
              <a:avLst/>
            </a:prstGeom>
            <a:noFill/>
          </p:spPr>
          <p:txBody>
            <a:bodyPr wrap="square" rtlCol="0">
              <a:spAutoFit/>
            </a:bodyPr>
            <a:lstStyle>
              <a:defPPr>
                <a:defRPr lang="en-US"/>
              </a:defPPr>
              <a:lvl1pPr algn="ctr">
                <a:lnSpc>
                  <a:spcPct val="120000"/>
                </a:lnSpc>
                <a:defRPr sz="40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CN" sz="3600" dirty="0"/>
                <a:t>VAR</a:t>
              </a:r>
            </a:p>
          </p:txBody>
        </p:sp>
      </p:grpSp>
      <p:grpSp>
        <p:nvGrpSpPr>
          <p:cNvPr id="23" name="组合 181">
            <a:extLst>
              <a:ext uri="{FF2B5EF4-FFF2-40B4-BE49-F238E27FC236}">
                <a16:creationId xmlns:a16="http://schemas.microsoft.com/office/drawing/2014/main" id="{0326CF9A-C71D-A3D2-E49E-5C307D3D6CDC}"/>
              </a:ext>
            </a:extLst>
          </p:cNvPr>
          <p:cNvGrpSpPr/>
          <p:nvPr/>
        </p:nvGrpSpPr>
        <p:grpSpPr>
          <a:xfrm>
            <a:off x="4280618" y="2204092"/>
            <a:ext cx="1363728" cy="1051562"/>
            <a:chOff x="4165297" y="2637270"/>
            <a:chExt cx="1363728" cy="1051560"/>
          </a:xfrm>
          <a:solidFill>
            <a:schemeClr val="accent2">
              <a:lumMod val="75000"/>
            </a:schemeClr>
          </a:solidFill>
        </p:grpSpPr>
        <p:sp>
          <p:nvSpPr>
            <p:cNvPr id="24" name="六边形 182">
              <a:extLst>
                <a:ext uri="{FF2B5EF4-FFF2-40B4-BE49-F238E27FC236}">
                  <a16:creationId xmlns:a16="http://schemas.microsoft.com/office/drawing/2014/main" id="{116F449F-396E-2108-6669-D13BA39AE57D}"/>
                </a:ext>
              </a:extLst>
            </p:cNvPr>
            <p:cNvSpPr/>
            <p:nvPr/>
          </p:nvSpPr>
          <p:spPr>
            <a:xfrm>
              <a:off x="4206240" y="26372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73">
              <a:extLst>
                <a:ext uri="{FF2B5EF4-FFF2-40B4-BE49-F238E27FC236}">
                  <a16:creationId xmlns:a16="http://schemas.microsoft.com/office/drawing/2014/main" id="{35212CA9-6DAE-C111-71DF-9CDCBF36ABC6}"/>
                </a:ext>
              </a:extLst>
            </p:cNvPr>
            <p:cNvSpPr txBox="1"/>
            <p:nvPr/>
          </p:nvSpPr>
          <p:spPr>
            <a:xfrm>
              <a:off x="4165297" y="2832736"/>
              <a:ext cx="1363728" cy="633186"/>
            </a:xfrm>
            <a:prstGeom prst="rect">
              <a:avLst/>
            </a:prstGeom>
            <a:noFill/>
          </p:spPr>
          <p:txBody>
            <a:bodyPr wrap="square" rtlCol="0">
              <a:spAutoFit/>
            </a:bodyPr>
            <a:lstStyle>
              <a:defPPr>
                <a:defRPr lang="en-US"/>
              </a:defPPr>
              <a:lvl1pPr algn="ctr">
                <a:lnSpc>
                  <a:spcPct val="120000"/>
                </a:lnSpc>
                <a:defRPr sz="40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TW" sz="3200" dirty="0"/>
                <a:t>CAP</a:t>
              </a:r>
              <a:endParaRPr lang="zh-CN" altLang="en-US" sz="3200" dirty="0"/>
            </a:p>
          </p:txBody>
        </p:sp>
      </p:grpSp>
      <p:sp>
        <p:nvSpPr>
          <p:cNvPr id="29" name="矩形 28">
            <a:extLst>
              <a:ext uri="{FF2B5EF4-FFF2-40B4-BE49-F238E27FC236}">
                <a16:creationId xmlns:a16="http://schemas.microsoft.com/office/drawing/2014/main" id="{D34DFC01-BDB7-9BE5-A499-57C07177EEE2}"/>
              </a:ext>
            </a:extLst>
          </p:cNvPr>
          <p:cNvSpPr/>
          <p:nvPr/>
        </p:nvSpPr>
        <p:spPr>
          <a:xfrm>
            <a:off x="2215244" y="1412777"/>
            <a:ext cx="2466259" cy="338546"/>
          </a:xfrm>
          <a:prstGeom prst="rect">
            <a:avLst/>
          </a:prstGeom>
        </p:spPr>
        <p:txBody>
          <a:bodyPr wrap="square" lIns="91431" tIns="45716" rIns="91431" bIns="45716">
            <a:spAutoFit/>
          </a:bodyPr>
          <a:lstStyle/>
          <a:p>
            <a:pPr algn="r"/>
            <a:r>
              <a:rPr lang="zh-CN" altLang="en-US" sz="1600" b="1" dirty="0">
                <a:solidFill>
                  <a:srgbClr val="005696"/>
                </a:solidFill>
                <a:latin typeface="微软雅黑" pitchFamily="34" charset="-122"/>
                <a:ea typeface="微软雅黑" pitchFamily="34" charset="-122"/>
              </a:rPr>
              <a:t>公司</a:t>
            </a:r>
            <a:r>
              <a:rPr lang="en-US" altLang="zh-CN" sz="1600" b="1" dirty="0">
                <a:solidFill>
                  <a:srgbClr val="005696"/>
                </a:solidFill>
                <a:latin typeface="微软雅黑" pitchFamily="34" charset="-122"/>
                <a:ea typeface="微软雅黑" pitchFamily="34" charset="-122"/>
              </a:rPr>
              <a:t>/</a:t>
            </a:r>
            <a:r>
              <a:rPr lang="zh-CN" altLang="en-US" sz="1600" b="1" dirty="0">
                <a:solidFill>
                  <a:srgbClr val="005696"/>
                </a:solidFill>
                <a:latin typeface="微软雅黑" pitchFamily="34" charset="-122"/>
                <a:ea typeface="微软雅黑" pitchFamily="34" charset="-122"/>
              </a:rPr>
              <a:t>工廠自我評估問卷</a:t>
            </a:r>
            <a:endParaRPr lang="en-US" altLang="zh-CN" sz="1600" b="1" dirty="0">
              <a:solidFill>
                <a:srgbClr val="005696"/>
              </a:solidFill>
              <a:latin typeface="微软雅黑" pitchFamily="34" charset="-122"/>
              <a:ea typeface="微软雅黑" pitchFamily="34" charset="-122"/>
            </a:endParaRPr>
          </a:p>
        </p:txBody>
      </p:sp>
      <p:sp>
        <p:nvSpPr>
          <p:cNvPr id="30" name="矩形 47">
            <a:extLst>
              <a:ext uri="{FF2B5EF4-FFF2-40B4-BE49-F238E27FC236}">
                <a16:creationId xmlns:a16="http://schemas.microsoft.com/office/drawing/2014/main" id="{806929F6-D2F0-19C8-2FF3-57D5E1483CDF}"/>
              </a:ext>
            </a:extLst>
          </p:cNvPr>
          <p:cNvSpPr>
            <a:spLocks noChangeArrowheads="1"/>
          </p:cNvSpPr>
          <p:nvPr/>
        </p:nvSpPr>
        <p:spPr bwMode="auto">
          <a:xfrm>
            <a:off x="580769" y="1669469"/>
            <a:ext cx="4100734" cy="3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S</a:t>
            </a:r>
            <a:r>
              <a:rPr kumimoji="1" lang="en-US" altLang="zh-CN" sz="1600" b="1" dirty="0">
                <a:solidFill>
                  <a:srgbClr val="85D0EB"/>
                </a:solidFill>
                <a:latin typeface="Microsoft YaHei" panose="020B0503020204020204" pitchFamily="34" charset="-122"/>
                <a:ea typeface="Microsoft YaHei" panose="020B0503020204020204" pitchFamily="34" charset="-122"/>
              </a:rPr>
              <a:t>elf-</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ssessment </a:t>
            </a:r>
            <a:r>
              <a:rPr kumimoji="1" lang="en-US" altLang="zh-CN" sz="1600" b="1" dirty="0">
                <a:solidFill>
                  <a:srgbClr val="FF0000"/>
                </a:solidFill>
                <a:latin typeface="Microsoft YaHei" panose="020B0503020204020204" pitchFamily="34" charset="-122"/>
                <a:ea typeface="Microsoft YaHei" panose="020B0503020204020204" pitchFamily="34" charset="-122"/>
              </a:rPr>
              <a:t>Q</a:t>
            </a:r>
            <a:r>
              <a:rPr kumimoji="1" lang="en-US" altLang="zh-CN" sz="1600" b="1" dirty="0">
                <a:solidFill>
                  <a:srgbClr val="85D0EB"/>
                </a:solidFill>
                <a:latin typeface="Microsoft YaHei" panose="020B0503020204020204" pitchFamily="34" charset="-122"/>
                <a:ea typeface="Microsoft YaHei" panose="020B0503020204020204" pitchFamily="34" charset="-122"/>
              </a:rPr>
              <a:t>uestionnaire</a:t>
            </a:r>
            <a:endParaRPr lang="zh-CN" altLang="en-US" sz="1467" dirty="0">
              <a:solidFill>
                <a:schemeClr val="tx1">
                  <a:lumMod val="65000"/>
                  <a:lumOff val="35000"/>
                </a:schemeClr>
              </a:solidFill>
              <a:sym typeface="微软雅黑" pitchFamily="34" charset="-122"/>
            </a:endParaRPr>
          </a:p>
        </p:txBody>
      </p:sp>
      <p:sp>
        <p:nvSpPr>
          <p:cNvPr id="31" name="矩形 30">
            <a:extLst>
              <a:ext uri="{FF2B5EF4-FFF2-40B4-BE49-F238E27FC236}">
                <a16:creationId xmlns:a16="http://schemas.microsoft.com/office/drawing/2014/main" id="{3CC59686-B69D-19E9-7E61-0A885A3FB1CE}"/>
              </a:ext>
            </a:extLst>
          </p:cNvPr>
          <p:cNvSpPr/>
          <p:nvPr/>
        </p:nvSpPr>
        <p:spPr>
          <a:xfrm>
            <a:off x="2335586" y="2401500"/>
            <a:ext cx="1415755" cy="338546"/>
          </a:xfrm>
          <a:prstGeom prst="rect">
            <a:avLst/>
          </a:prstGeom>
        </p:spPr>
        <p:txBody>
          <a:bodyPr wrap="none" lIns="91431" tIns="45716" rIns="91431" bIns="45716">
            <a:spAutoFit/>
          </a:bodyPr>
          <a:lstStyle/>
          <a:p>
            <a:pPr algn="r"/>
            <a:r>
              <a:rPr lang="zh-TW" altLang="en-US" sz="1600" b="1" dirty="0">
                <a:solidFill>
                  <a:srgbClr val="005696"/>
                </a:solidFill>
                <a:latin typeface="微软雅黑" pitchFamily="34" charset="-122"/>
                <a:ea typeface="微软雅黑" pitchFamily="34" charset="-122"/>
              </a:rPr>
              <a:t>矯正措施</a:t>
            </a:r>
            <a:r>
              <a:rPr lang="zh-CN" altLang="en-US" sz="1600" b="1" dirty="0">
                <a:solidFill>
                  <a:srgbClr val="005696"/>
                </a:solidFill>
                <a:latin typeface="微软雅黑" pitchFamily="34" charset="-122"/>
                <a:ea typeface="微软雅黑" pitchFamily="34" charset="-122"/>
              </a:rPr>
              <a:t>計畫</a:t>
            </a:r>
          </a:p>
        </p:txBody>
      </p:sp>
      <p:sp>
        <p:nvSpPr>
          <p:cNvPr id="32" name="矩形 47">
            <a:extLst>
              <a:ext uri="{FF2B5EF4-FFF2-40B4-BE49-F238E27FC236}">
                <a16:creationId xmlns:a16="http://schemas.microsoft.com/office/drawing/2014/main" id="{8B4F2DC8-2FD6-AE04-E119-BE7ECE932DFB}"/>
              </a:ext>
            </a:extLst>
          </p:cNvPr>
          <p:cNvSpPr>
            <a:spLocks noChangeArrowheads="1"/>
          </p:cNvSpPr>
          <p:nvPr/>
        </p:nvSpPr>
        <p:spPr bwMode="auto">
          <a:xfrm>
            <a:off x="717319" y="2635363"/>
            <a:ext cx="3054815" cy="3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C</a:t>
            </a:r>
            <a:r>
              <a:rPr kumimoji="1" lang="en-US" altLang="zh-CN" sz="1600" b="1" dirty="0">
                <a:solidFill>
                  <a:srgbClr val="85D0EB"/>
                </a:solidFill>
                <a:latin typeface="Microsoft YaHei" panose="020B0503020204020204" pitchFamily="34" charset="-122"/>
                <a:ea typeface="Microsoft YaHei" panose="020B0503020204020204" pitchFamily="34" charset="-122"/>
              </a:rPr>
              <a:t>orrective </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ction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lans</a:t>
            </a:r>
            <a:endParaRPr lang="zh-CN" altLang="en-US" sz="1467" dirty="0">
              <a:solidFill>
                <a:schemeClr val="tx1">
                  <a:lumMod val="65000"/>
                  <a:lumOff val="35000"/>
                </a:schemeClr>
              </a:solidFill>
              <a:sym typeface="微软雅黑" pitchFamily="34" charset="-122"/>
            </a:endParaRPr>
          </a:p>
        </p:txBody>
      </p:sp>
      <p:sp>
        <p:nvSpPr>
          <p:cNvPr id="33" name="矩形 32">
            <a:extLst>
              <a:ext uri="{FF2B5EF4-FFF2-40B4-BE49-F238E27FC236}">
                <a16:creationId xmlns:a16="http://schemas.microsoft.com/office/drawing/2014/main" id="{79D4092D-9DEA-C010-631A-9C1EA2040758}"/>
              </a:ext>
            </a:extLst>
          </p:cNvPr>
          <p:cNvSpPr/>
          <p:nvPr/>
        </p:nvSpPr>
        <p:spPr>
          <a:xfrm>
            <a:off x="1729365" y="3509794"/>
            <a:ext cx="1620938" cy="338546"/>
          </a:xfrm>
          <a:prstGeom prst="rect">
            <a:avLst/>
          </a:prstGeom>
        </p:spPr>
        <p:txBody>
          <a:bodyPr wrap="none" lIns="91431" tIns="45716" rIns="91431" bIns="45716">
            <a:spAutoFit/>
          </a:bodyPr>
          <a:lstStyle/>
          <a:p>
            <a:pPr algn="r"/>
            <a:r>
              <a:rPr lang="zh-TW" altLang="en-US" sz="1600" b="1" dirty="0">
                <a:solidFill>
                  <a:srgbClr val="005696"/>
                </a:solidFill>
                <a:latin typeface="微软雅黑" pitchFamily="34" charset="-122"/>
                <a:ea typeface="微软雅黑" pitchFamily="34" charset="-122"/>
              </a:rPr>
              <a:t>有效性稽核報告</a:t>
            </a:r>
            <a:endParaRPr lang="en-US" altLang="zh-CN" sz="1600" b="1" dirty="0">
              <a:solidFill>
                <a:srgbClr val="005696"/>
              </a:solidFill>
              <a:latin typeface="微软雅黑" pitchFamily="34" charset="-122"/>
              <a:ea typeface="微软雅黑" pitchFamily="34" charset="-122"/>
            </a:endParaRPr>
          </a:p>
        </p:txBody>
      </p:sp>
      <p:sp>
        <p:nvSpPr>
          <p:cNvPr id="34" name="矩形 47">
            <a:extLst>
              <a:ext uri="{FF2B5EF4-FFF2-40B4-BE49-F238E27FC236}">
                <a16:creationId xmlns:a16="http://schemas.microsoft.com/office/drawing/2014/main" id="{00CECFD2-8446-A95F-1980-632F55716AC9}"/>
              </a:ext>
            </a:extLst>
          </p:cNvPr>
          <p:cNvSpPr>
            <a:spLocks noChangeArrowheads="1"/>
          </p:cNvSpPr>
          <p:nvPr/>
        </p:nvSpPr>
        <p:spPr bwMode="auto">
          <a:xfrm>
            <a:off x="319727" y="3767750"/>
            <a:ext cx="3054813"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V</a:t>
            </a:r>
            <a:r>
              <a:rPr kumimoji="1" lang="en-US" altLang="zh-CN" sz="1600" b="1" dirty="0">
                <a:solidFill>
                  <a:srgbClr val="85D0EB"/>
                </a:solidFill>
                <a:latin typeface="Microsoft YaHei" panose="020B0503020204020204" pitchFamily="34" charset="-122"/>
                <a:ea typeface="Microsoft YaHei" panose="020B0503020204020204" pitchFamily="34" charset="-122"/>
              </a:rPr>
              <a:t>alidated </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R</a:t>
            </a:r>
            <a:r>
              <a:rPr kumimoji="1" lang="en-US" altLang="zh-CN" sz="1600" b="1" dirty="0">
                <a:solidFill>
                  <a:srgbClr val="85D0EB"/>
                </a:solidFill>
                <a:latin typeface="Microsoft YaHei" panose="020B0503020204020204" pitchFamily="34" charset="-122"/>
                <a:ea typeface="Microsoft YaHei" panose="020B0503020204020204" pitchFamily="34" charset="-122"/>
              </a:rPr>
              <a:t>eport</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sp>
        <p:nvSpPr>
          <p:cNvPr id="35" name="矩形 34">
            <a:extLst>
              <a:ext uri="{FF2B5EF4-FFF2-40B4-BE49-F238E27FC236}">
                <a16:creationId xmlns:a16="http://schemas.microsoft.com/office/drawing/2014/main" id="{F6EEFE8B-285E-954D-B9CF-B530F5DC032A}"/>
              </a:ext>
            </a:extLst>
          </p:cNvPr>
          <p:cNvSpPr/>
          <p:nvPr/>
        </p:nvSpPr>
        <p:spPr>
          <a:xfrm>
            <a:off x="8015761" y="1704273"/>
            <a:ext cx="1620938" cy="338546"/>
          </a:xfrm>
          <a:prstGeom prst="rect">
            <a:avLst/>
          </a:prstGeom>
        </p:spPr>
        <p:txBody>
          <a:bodyPr wrap="none" lIns="91431" tIns="45716" rIns="91431" bIns="45716">
            <a:spAutoFit/>
          </a:bodyPr>
          <a:lstStyle/>
          <a:p>
            <a:r>
              <a:rPr lang="zh-CN" altLang="en-US" sz="1600" b="1" dirty="0">
                <a:solidFill>
                  <a:srgbClr val="005696"/>
                </a:solidFill>
                <a:latin typeface="微软雅黑" pitchFamily="34" charset="-122"/>
                <a:ea typeface="微软雅黑" pitchFamily="34" charset="-122"/>
              </a:rPr>
              <a:t>有效性稽核</a:t>
            </a:r>
            <a:r>
              <a:rPr lang="zh-TW" altLang="en-US" sz="1600" b="1" dirty="0">
                <a:solidFill>
                  <a:srgbClr val="005696"/>
                </a:solidFill>
                <a:latin typeface="微软雅黑" pitchFamily="34" charset="-122"/>
                <a:ea typeface="微软雅黑" pitchFamily="34" charset="-122"/>
              </a:rPr>
              <a:t>流程</a:t>
            </a:r>
            <a:endParaRPr lang="en-US" altLang="zh-CN" sz="1600" b="1" dirty="0">
              <a:solidFill>
                <a:srgbClr val="005696"/>
              </a:solidFill>
              <a:latin typeface="微软雅黑" pitchFamily="34" charset="-122"/>
              <a:ea typeface="微软雅黑" pitchFamily="34" charset="-122"/>
            </a:endParaRPr>
          </a:p>
        </p:txBody>
      </p:sp>
      <p:sp>
        <p:nvSpPr>
          <p:cNvPr id="36" name="矩形 47">
            <a:extLst>
              <a:ext uri="{FF2B5EF4-FFF2-40B4-BE49-F238E27FC236}">
                <a16:creationId xmlns:a16="http://schemas.microsoft.com/office/drawing/2014/main" id="{BF0B2A7F-9745-52AD-5BC5-0D1477F05668}"/>
              </a:ext>
            </a:extLst>
          </p:cNvPr>
          <p:cNvSpPr>
            <a:spLocks noChangeArrowheads="1"/>
          </p:cNvSpPr>
          <p:nvPr/>
        </p:nvSpPr>
        <p:spPr bwMode="auto">
          <a:xfrm>
            <a:off x="7992787" y="1950242"/>
            <a:ext cx="2994777"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V</a:t>
            </a:r>
            <a:r>
              <a:rPr kumimoji="1" lang="en-US" altLang="zh-CN" sz="1600" b="1" dirty="0">
                <a:solidFill>
                  <a:srgbClr val="85D0EB"/>
                </a:solidFill>
                <a:latin typeface="Microsoft YaHei" panose="020B0503020204020204" pitchFamily="34" charset="-122"/>
                <a:ea typeface="Microsoft YaHei" panose="020B0503020204020204" pitchFamily="34" charset="-122"/>
              </a:rPr>
              <a:t>alidated </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rocess</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sp>
        <p:nvSpPr>
          <p:cNvPr id="37" name="矩形 36">
            <a:extLst>
              <a:ext uri="{FF2B5EF4-FFF2-40B4-BE49-F238E27FC236}">
                <a16:creationId xmlns:a16="http://schemas.microsoft.com/office/drawing/2014/main" id="{C4BF4558-AED2-B657-9473-0574486F402D}"/>
              </a:ext>
            </a:extLst>
          </p:cNvPr>
          <p:cNvSpPr/>
          <p:nvPr/>
        </p:nvSpPr>
        <p:spPr>
          <a:xfrm>
            <a:off x="8562959" y="3331629"/>
            <a:ext cx="2579035" cy="338546"/>
          </a:xfrm>
          <a:prstGeom prst="rect">
            <a:avLst/>
          </a:prstGeom>
        </p:spPr>
        <p:txBody>
          <a:bodyPr wrap="square" lIns="91431" tIns="45716" rIns="91431" bIns="45716">
            <a:spAutoFit/>
          </a:bodyPr>
          <a:lstStyle/>
          <a:p>
            <a:r>
              <a:rPr lang="zh-TW" altLang="en-US" sz="1600" b="1" dirty="0">
                <a:solidFill>
                  <a:srgbClr val="005696"/>
                </a:solidFill>
                <a:latin typeface="微软雅黑" pitchFamily="34" charset="-122"/>
                <a:ea typeface="微软雅黑" pitchFamily="34" charset="-122"/>
              </a:rPr>
              <a:t>強迫勞動補充稽核流程</a:t>
            </a:r>
          </a:p>
        </p:txBody>
      </p:sp>
      <p:sp>
        <p:nvSpPr>
          <p:cNvPr id="38" name="矩形 47">
            <a:extLst>
              <a:ext uri="{FF2B5EF4-FFF2-40B4-BE49-F238E27FC236}">
                <a16:creationId xmlns:a16="http://schemas.microsoft.com/office/drawing/2014/main" id="{F5415553-871A-2D2C-D56D-C7727F7E8D93}"/>
              </a:ext>
            </a:extLst>
          </p:cNvPr>
          <p:cNvSpPr>
            <a:spLocks noChangeArrowheads="1"/>
          </p:cNvSpPr>
          <p:nvPr/>
        </p:nvSpPr>
        <p:spPr bwMode="auto">
          <a:xfrm>
            <a:off x="8562959" y="3631288"/>
            <a:ext cx="3464593" cy="6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S</a:t>
            </a:r>
            <a:r>
              <a:rPr kumimoji="1" lang="en-US" altLang="zh-CN" sz="1600" b="1" dirty="0">
                <a:solidFill>
                  <a:srgbClr val="85D0EB"/>
                </a:solidFill>
                <a:latin typeface="Microsoft YaHei" panose="020B0503020204020204" pitchFamily="34" charset="-122"/>
                <a:ea typeface="Microsoft YaHei" panose="020B0503020204020204" pitchFamily="34" charset="-122"/>
              </a:rPr>
              <a:t>upplemental </a:t>
            </a:r>
            <a:r>
              <a:rPr kumimoji="1" lang="en-US" altLang="zh-CN" sz="1600" b="1" dirty="0">
                <a:solidFill>
                  <a:srgbClr val="FF0000"/>
                </a:solidFill>
                <a:latin typeface="Microsoft YaHei" panose="020B0503020204020204" pitchFamily="34" charset="-122"/>
                <a:ea typeface="Microsoft YaHei" panose="020B0503020204020204" pitchFamily="34" charset="-122"/>
              </a:rPr>
              <a:t>V</a:t>
            </a:r>
            <a:r>
              <a:rPr kumimoji="1" lang="en-US" altLang="zh-CN" sz="1600" b="1" dirty="0">
                <a:solidFill>
                  <a:srgbClr val="85D0EB"/>
                </a:solidFill>
                <a:latin typeface="Microsoft YaHei" panose="020B0503020204020204" pitchFamily="34" charset="-122"/>
                <a:ea typeface="Microsoft YaHei" panose="020B0503020204020204" pitchFamily="34" charset="-122"/>
              </a:rPr>
              <a:t>alidated </a:t>
            </a:r>
          </a:p>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a:t>
            </a:r>
            <a:r>
              <a:rPr kumimoji="1" lang="zh-TW" altLang="en-US" sz="1600" b="1" dirty="0">
                <a:solidFill>
                  <a:srgbClr val="85D0EB"/>
                </a:solidFill>
                <a:latin typeface="Microsoft YaHei" panose="020B0503020204020204" pitchFamily="34" charset="-122"/>
                <a:ea typeface="Microsoft YaHei" panose="020B0503020204020204" pitchFamily="34" charset="-122"/>
              </a:rPr>
              <a:t>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rocess</a:t>
            </a:r>
            <a:r>
              <a:rPr kumimoji="1" lang="zh-TW" altLang="en-US" sz="1600" b="1" dirty="0">
                <a:solidFill>
                  <a:srgbClr val="85D0EB"/>
                </a:solidFill>
                <a:latin typeface="Microsoft YaHei" panose="020B0503020204020204" pitchFamily="34" charset="-122"/>
                <a:ea typeface="Microsoft YaHei" panose="020B0503020204020204" pitchFamily="34" charset="-122"/>
              </a:rPr>
              <a:t>  </a:t>
            </a:r>
            <a:r>
              <a:rPr kumimoji="1" lang="en-US" altLang="zh-TW" sz="1600" b="1" dirty="0">
                <a:solidFill>
                  <a:srgbClr val="85D0EB"/>
                </a:solidFill>
                <a:latin typeface="Microsoft YaHei" panose="020B0503020204020204" pitchFamily="34" charset="-122"/>
                <a:ea typeface="Microsoft YaHei" panose="020B0503020204020204" pitchFamily="34" charset="-122"/>
              </a:rPr>
              <a:t>on Forced Labor</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grpSp>
        <p:nvGrpSpPr>
          <p:cNvPr id="44" name="组合 202">
            <a:extLst>
              <a:ext uri="{FF2B5EF4-FFF2-40B4-BE49-F238E27FC236}">
                <a16:creationId xmlns:a16="http://schemas.microsoft.com/office/drawing/2014/main" id="{803DDE72-316D-5337-B202-0DE96572E450}"/>
              </a:ext>
            </a:extLst>
          </p:cNvPr>
          <p:cNvGrpSpPr/>
          <p:nvPr/>
        </p:nvGrpSpPr>
        <p:grpSpPr>
          <a:xfrm>
            <a:off x="5154822" y="3041550"/>
            <a:ext cx="1887055" cy="1592581"/>
            <a:chOff x="5927099" y="3207123"/>
            <a:chExt cx="1887055" cy="1592580"/>
          </a:xfrm>
          <a:solidFill>
            <a:srgbClr val="005696"/>
          </a:solidFill>
        </p:grpSpPr>
        <p:sp>
          <p:nvSpPr>
            <p:cNvPr id="45" name="六边形 203">
              <a:extLst>
                <a:ext uri="{FF2B5EF4-FFF2-40B4-BE49-F238E27FC236}">
                  <a16:creationId xmlns:a16="http://schemas.microsoft.com/office/drawing/2014/main" id="{75FB1ECC-FF17-6835-BA55-B6FFD935ED2D}"/>
                </a:ext>
              </a:extLst>
            </p:cNvPr>
            <p:cNvSpPr/>
            <p:nvPr/>
          </p:nvSpPr>
          <p:spPr>
            <a:xfrm>
              <a:off x="5927099" y="3207123"/>
              <a:ext cx="1887055" cy="159258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1">
              <a:extLst>
                <a:ext uri="{FF2B5EF4-FFF2-40B4-BE49-F238E27FC236}">
                  <a16:creationId xmlns:a16="http://schemas.microsoft.com/office/drawing/2014/main" id="{2BA85FD4-EB73-4389-DBE2-92DDD92737CC}"/>
                </a:ext>
              </a:extLst>
            </p:cNvPr>
            <p:cNvSpPr txBox="1"/>
            <p:nvPr/>
          </p:nvSpPr>
          <p:spPr>
            <a:xfrm>
              <a:off x="6064448" y="3331072"/>
              <a:ext cx="1611852" cy="1200328"/>
            </a:xfrm>
            <a:prstGeom prst="rect">
              <a:avLst/>
            </a:prstGeom>
            <a:noFill/>
          </p:spPr>
          <p:txBody>
            <a:bodyPr wrap="square" rtlCol="0">
              <a:spAutoFit/>
            </a:bodyPr>
            <a:lstStyle/>
            <a:p>
              <a:pPr algn="ctr"/>
              <a:r>
                <a:rPr lang="en-US" altLang="zh-CN" sz="3600" b="1" dirty="0">
                  <a:solidFill>
                    <a:schemeClr val="bg1"/>
                  </a:solidFill>
                  <a:latin typeface="微软雅黑" panose="020B0503020204020204" pitchFamily="34" charset="-122"/>
                  <a:ea typeface="微软雅黑" panose="020B0503020204020204" pitchFamily="34" charset="-122"/>
                </a:rPr>
                <a:t>RBA</a:t>
              </a:r>
            </a:p>
            <a:p>
              <a:pPr algn="ctr"/>
              <a:r>
                <a:rPr lang="en-US" altLang="zh-CN" sz="3600" b="1" dirty="0">
                  <a:solidFill>
                    <a:srgbClr val="FFFF00"/>
                  </a:solidFill>
                  <a:latin typeface="微软雅黑" panose="020B0503020204020204" pitchFamily="34" charset="-122"/>
                  <a:ea typeface="微软雅黑" panose="020B0503020204020204" pitchFamily="34" charset="-122"/>
                </a:rPr>
                <a:t>Terms</a:t>
              </a:r>
              <a:endParaRPr lang="zh-CN" altLang="en-US" sz="3600" b="1" dirty="0">
                <a:solidFill>
                  <a:srgbClr val="FFFF00"/>
                </a:solidFill>
                <a:latin typeface="微软雅黑" panose="020B0503020204020204" pitchFamily="34" charset="-122"/>
                <a:ea typeface="微软雅黑" panose="020B0503020204020204" pitchFamily="34" charset="-122"/>
              </a:endParaRPr>
            </a:p>
          </p:txBody>
        </p:sp>
      </p:grpSp>
      <p:grpSp>
        <p:nvGrpSpPr>
          <p:cNvPr id="48" name="组合 169">
            <a:extLst>
              <a:ext uri="{FF2B5EF4-FFF2-40B4-BE49-F238E27FC236}">
                <a16:creationId xmlns:a16="http://schemas.microsoft.com/office/drawing/2014/main" id="{351D3FFE-4F42-49D3-9687-03F9B12363EF}"/>
              </a:ext>
            </a:extLst>
          </p:cNvPr>
          <p:cNvGrpSpPr/>
          <p:nvPr/>
        </p:nvGrpSpPr>
        <p:grpSpPr>
          <a:xfrm>
            <a:off x="5195829" y="4712580"/>
            <a:ext cx="1768240" cy="1174344"/>
            <a:chOff x="6583198" y="2625650"/>
            <a:chExt cx="1637659" cy="1051560"/>
          </a:xfrm>
          <a:solidFill>
            <a:srgbClr val="005696"/>
          </a:solidFill>
        </p:grpSpPr>
        <p:sp>
          <p:nvSpPr>
            <p:cNvPr id="49" name="六边形 170">
              <a:extLst>
                <a:ext uri="{FF2B5EF4-FFF2-40B4-BE49-F238E27FC236}">
                  <a16:creationId xmlns:a16="http://schemas.microsoft.com/office/drawing/2014/main" id="{C01AC954-6216-0A00-67DF-73DA089EC9BD}"/>
                </a:ext>
              </a:extLst>
            </p:cNvPr>
            <p:cNvSpPr/>
            <p:nvPr/>
          </p:nvSpPr>
          <p:spPr>
            <a:xfrm>
              <a:off x="6800048" y="262565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61">
              <a:extLst>
                <a:ext uri="{FF2B5EF4-FFF2-40B4-BE49-F238E27FC236}">
                  <a16:creationId xmlns:a16="http://schemas.microsoft.com/office/drawing/2014/main" id="{7998CD4D-FA35-18E7-A4AF-F2A9CBE20367}"/>
                </a:ext>
              </a:extLst>
            </p:cNvPr>
            <p:cNvSpPr txBox="1"/>
            <p:nvPr/>
          </p:nvSpPr>
          <p:spPr>
            <a:xfrm>
              <a:off x="6583198" y="2854625"/>
              <a:ext cx="1637659" cy="566984"/>
            </a:xfrm>
            <a:prstGeom prst="rect">
              <a:avLst/>
            </a:prstGeom>
            <a:noFill/>
          </p:spPr>
          <p:txBody>
            <a:bodyPr wrap="square" rtlCol="0">
              <a:spAutoFit/>
            </a:bodyPr>
            <a:lstStyle>
              <a:defPPr>
                <a:defRPr lang="en-US"/>
              </a:defPPr>
              <a:lvl1pPr algn="ctr">
                <a:lnSpc>
                  <a:spcPct val="120000"/>
                </a:lnSpc>
                <a:defRPr sz="32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TW" dirty="0">
                  <a:solidFill>
                    <a:srgbClr val="FFFF00"/>
                  </a:solidFill>
                </a:rPr>
                <a:t>APM</a:t>
              </a:r>
              <a:endParaRPr lang="zh-CN" altLang="en-US" dirty="0">
                <a:solidFill>
                  <a:srgbClr val="FFFF00"/>
                </a:solidFill>
              </a:endParaRPr>
            </a:p>
          </p:txBody>
        </p:sp>
      </p:grpSp>
      <p:sp>
        <p:nvSpPr>
          <p:cNvPr id="51" name="矩形 50">
            <a:extLst>
              <a:ext uri="{FF2B5EF4-FFF2-40B4-BE49-F238E27FC236}">
                <a16:creationId xmlns:a16="http://schemas.microsoft.com/office/drawing/2014/main" id="{E683CD0D-BDAA-1322-4D1D-EEE810CA08A1}"/>
              </a:ext>
            </a:extLst>
          </p:cNvPr>
          <p:cNvSpPr/>
          <p:nvPr/>
        </p:nvSpPr>
        <p:spPr>
          <a:xfrm>
            <a:off x="6967656" y="5728085"/>
            <a:ext cx="1415754" cy="338546"/>
          </a:xfrm>
          <a:prstGeom prst="rect">
            <a:avLst/>
          </a:prstGeom>
        </p:spPr>
        <p:txBody>
          <a:bodyPr wrap="none" lIns="91431" tIns="45716" rIns="91431" bIns="45716">
            <a:spAutoFit/>
          </a:bodyPr>
          <a:lstStyle/>
          <a:p>
            <a:r>
              <a:rPr lang="zh-TW" altLang="en-US" sz="1600" b="1" dirty="0">
                <a:solidFill>
                  <a:srgbClr val="005696"/>
                </a:solidFill>
                <a:latin typeface="微软雅黑" pitchFamily="34" charset="-122"/>
                <a:ea typeface="微软雅黑" pitchFamily="34" charset="-122"/>
              </a:rPr>
              <a:t>驗證</a:t>
            </a:r>
            <a:r>
              <a:rPr lang="zh-CN" altLang="en-US" sz="1600" b="1" dirty="0">
                <a:solidFill>
                  <a:srgbClr val="005696"/>
                </a:solidFill>
                <a:latin typeface="微软雅黑" pitchFamily="34" charset="-122"/>
                <a:ea typeface="微软雅黑" pitchFamily="34" charset="-122"/>
              </a:rPr>
              <a:t>計畫經理</a:t>
            </a:r>
          </a:p>
        </p:txBody>
      </p:sp>
      <p:sp>
        <p:nvSpPr>
          <p:cNvPr id="52" name="矩形 47">
            <a:extLst>
              <a:ext uri="{FF2B5EF4-FFF2-40B4-BE49-F238E27FC236}">
                <a16:creationId xmlns:a16="http://schemas.microsoft.com/office/drawing/2014/main" id="{9610FA88-8971-682C-F9D7-8DAE01F57BBD}"/>
              </a:ext>
            </a:extLst>
          </p:cNvPr>
          <p:cNvSpPr>
            <a:spLocks noChangeArrowheads="1"/>
          </p:cNvSpPr>
          <p:nvPr/>
        </p:nvSpPr>
        <p:spPr bwMode="auto">
          <a:xfrm>
            <a:off x="6978628" y="6011941"/>
            <a:ext cx="2994777"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rogram </a:t>
            </a:r>
            <a:r>
              <a:rPr kumimoji="1" lang="en-US" altLang="zh-CN" sz="1600" b="1" dirty="0">
                <a:solidFill>
                  <a:srgbClr val="FF0000"/>
                </a:solidFill>
                <a:latin typeface="Microsoft YaHei" panose="020B0503020204020204" pitchFamily="34" charset="-122"/>
                <a:ea typeface="Microsoft YaHei" panose="020B0503020204020204" pitchFamily="34" charset="-122"/>
              </a:rPr>
              <a:t>M</a:t>
            </a:r>
            <a:r>
              <a:rPr kumimoji="1" lang="en-US" altLang="zh-CN" sz="1600" b="1" dirty="0">
                <a:solidFill>
                  <a:srgbClr val="85D0EB"/>
                </a:solidFill>
                <a:latin typeface="Microsoft YaHei" panose="020B0503020204020204" pitchFamily="34" charset="-122"/>
                <a:ea typeface="Microsoft YaHei" panose="020B0503020204020204" pitchFamily="34" charset="-122"/>
              </a:rPr>
              <a:t>anager</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grpSp>
        <p:nvGrpSpPr>
          <p:cNvPr id="57" name="组合 169">
            <a:extLst>
              <a:ext uri="{FF2B5EF4-FFF2-40B4-BE49-F238E27FC236}">
                <a16:creationId xmlns:a16="http://schemas.microsoft.com/office/drawing/2014/main" id="{92C9B678-585B-A6BB-4DBC-4F4E96F084DF}"/>
              </a:ext>
            </a:extLst>
          </p:cNvPr>
          <p:cNvGrpSpPr/>
          <p:nvPr/>
        </p:nvGrpSpPr>
        <p:grpSpPr>
          <a:xfrm>
            <a:off x="6752314" y="4463842"/>
            <a:ext cx="1210687" cy="1051562"/>
            <a:chOff x="6842760" y="2637270"/>
            <a:chExt cx="1210687" cy="1051560"/>
          </a:xfrm>
          <a:solidFill>
            <a:srgbClr val="005696"/>
          </a:solidFill>
        </p:grpSpPr>
        <p:sp>
          <p:nvSpPr>
            <p:cNvPr id="58" name="六边形 170">
              <a:extLst>
                <a:ext uri="{FF2B5EF4-FFF2-40B4-BE49-F238E27FC236}">
                  <a16:creationId xmlns:a16="http://schemas.microsoft.com/office/drawing/2014/main" id="{922E76CD-CB17-8FB4-EF73-FACFAAA2FF20}"/>
                </a:ext>
              </a:extLst>
            </p:cNvPr>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61">
              <a:extLst>
                <a:ext uri="{FF2B5EF4-FFF2-40B4-BE49-F238E27FC236}">
                  <a16:creationId xmlns:a16="http://schemas.microsoft.com/office/drawing/2014/main" id="{914EE444-456D-227D-295A-82C50C45C194}"/>
                </a:ext>
              </a:extLst>
            </p:cNvPr>
            <p:cNvSpPr txBox="1"/>
            <p:nvPr/>
          </p:nvSpPr>
          <p:spPr>
            <a:xfrm>
              <a:off x="6842760" y="2964997"/>
              <a:ext cx="1210687" cy="553997"/>
            </a:xfrm>
            <a:prstGeom prst="rect">
              <a:avLst/>
            </a:prstGeom>
            <a:noFill/>
          </p:spPr>
          <p:txBody>
            <a:bodyPr wrap="square" rtlCol="0">
              <a:spAutoFit/>
            </a:bodyPr>
            <a:lstStyle>
              <a:defPPr>
                <a:defRPr lang="en-US"/>
              </a:defPPr>
              <a:lvl1pPr algn="ctr">
                <a:lnSpc>
                  <a:spcPct val="120000"/>
                </a:lnSpc>
                <a:defRPr sz="32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pPr>
                <a:lnSpc>
                  <a:spcPts val="1800"/>
                </a:lnSpc>
              </a:pPr>
              <a:r>
                <a:rPr lang="en-US" altLang="zh-TW" dirty="0"/>
                <a:t>RBA</a:t>
              </a:r>
            </a:p>
            <a:p>
              <a:pPr>
                <a:lnSpc>
                  <a:spcPts val="1800"/>
                </a:lnSpc>
              </a:pPr>
              <a:r>
                <a:rPr lang="en-US" altLang="zh-TW" sz="1800" dirty="0"/>
                <a:t>Online</a:t>
              </a:r>
              <a:endParaRPr lang="zh-CN" altLang="en-US" sz="1800" dirty="0"/>
            </a:p>
          </p:txBody>
        </p:sp>
      </p:grpSp>
      <p:sp>
        <p:nvSpPr>
          <p:cNvPr id="60" name="矩形 59">
            <a:extLst>
              <a:ext uri="{FF2B5EF4-FFF2-40B4-BE49-F238E27FC236}">
                <a16:creationId xmlns:a16="http://schemas.microsoft.com/office/drawing/2014/main" id="{1A96FA76-FEAE-155E-309E-0EA0BEF20E92}"/>
              </a:ext>
            </a:extLst>
          </p:cNvPr>
          <p:cNvSpPr/>
          <p:nvPr/>
        </p:nvSpPr>
        <p:spPr>
          <a:xfrm>
            <a:off x="8756504" y="4787771"/>
            <a:ext cx="2699194" cy="584767"/>
          </a:xfrm>
          <a:prstGeom prst="rect">
            <a:avLst/>
          </a:prstGeom>
        </p:spPr>
        <p:txBody>
          <a:bodyPr wrap="square" lIns="91431" tIns="45716" rIns="91431" bIns="45716">
            <a:spAutoFit/>
          </a:bodyPr>
          <a:lstStyle/>
          <a:p>
            <a:r>
              <a:rPr lang="en-US" altLang="zh-TW" sz="1600" b="1" dirty="0">
                <a:solidFill>
                  <a:srgbClr val="005696"/>
                </a:solidFill>
                <a:latin typeface="微软雅黑" pitchFamily="34" charset="-122"/>
                <a:ea typeface="微软雅黑" pitchFamily="34" charset="-122"/>
              </a:rPr>
              <a:t>RBA-ONLINE </a:t>
            </a:r>
            <a:r>
              <a:rPr lang="zh-TW" altLang="en-US" sz="1600" b="1" dirty="0">
                <a:solidFill>
                  <a:srgbClr val="005696"/>
                </a:solidFill>
                <a:latin typeface="微软雅黑" pitchFamily="34" charset="-122"/>
                <a:ea typeface="微软雅黑" pitchFamily="34" charset="-122"/>
              </a:rPr>
              <a:t>平台</a:t>
            </a:r>
            <a:endParaRPr lang="en-US" altLang="zh-TW" sz="1600" b="1" dirty="0">
              <a:solidFill>
                <a:srgbClr val="005696"/>
              </a:solidFill>
              <a:latin typeface="微软雅黑" pitchFamily="34" charset="-122"/>
              <a:ea typeface="微软雅黑" pitchFamily="34" charset="-122"/>
            </a:endParaRPr>
          </a:p>
          <a:p>
            <a:r>
              <a:rPr lang="en-US" altLang="zh-TW" sz="1600" b="1" dirty="0">
                <a:solidFill>
                  <a:srgbClr val="005696"/>
                </a:solidFill>
                <a:latin typeface="微软雅黑" pitchFamily="34" charset="-122"/>
                <a:ea typeface="微软雅黑" pitchFamily="34" charset="-122"/>
              </a:rPr>
              <a:t>RBA</a:t>
            </a:r>
            <a:r>
              <a:rPr lang="zh-TW" altLang="en-US" sz="1600" b="1" dirty="0">
                <a:solidFill>
                  <a:srgbClr val="005696"/>
                </a:solidFill>
                <a:latin typeface="微软雅黑" pitchFamily="34" charset="-122"/>
                <a:ea typeface="微软雅黑" pitchFamily="34" charset="-122"/>
              </a:rPr>
              <a:t>官方所建立的一個網站</a:t>
            </a:r>
            <a:endParaRPr lang="en-US" altLang="zh-CN" sz="1600" b="1" dirty="0">
              <a:solidFill>
                <a:srgbClr val="005696"/>
              </a:solidFill>
              <a:latin typeface="微软雅黑" pitchFamily="34" charset="-122"/>
              <a:ea typeface="微软雅黑" pitchFamily="34" charset="-122"/>
            </a:endParaRPr>
          </a:p>
        </p:txBody>
      </p:sp>
      <p:sp>
        <p:nvSpPr>
          <p:cNvPr id="61" name="矩形 47">
            <a:extLst>
              <a:ext uri="{FF2B5EF4-FFF2-40B4-BE49-F238E27FC236}">
                <a16:creationId xmlns:a16="http://schemas.microsoft.com/office/drawing/2014/main" id="{214A3348-9DAF-34D1-AC3C-B4709A811028}"/>
              </a:ext>
            </a:extLst>
          </p:cNvPr>
          <p:cNvSpPr>
            <a:spLocks noChangeArrowheads="1"/>
          </p:cNvSpPr>
          <p:nvPr/>
        </p:nvSpPr>
        <p:spPr bwMode="auto">
          <a:xfrm>
            <a:off x="8753763" y="5349145"/>
            <a:ext cx="2994777"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TW" sz="1600" b="1" dirty="0">
                <a:solidFill>
                  <a:srgbClr val="FF0000"/>
                </a:solidFill>
                <a:latin typeface="Microsoft YaHei" panose="020B0503020204020204" pitchFamily="34" charset="-122"/>
                <a:ea typeface="Microsoft YaHei" panose="020B0503020204020204" pitchFamily="34" charset="-122"/>
              </a:rPr>
              <a:t>RBA</a:t>
            </a:r>
            <a:r>
              <a:rPr kumimoji="1" lang="en-US" altLang="zh-TW" sz="1600" b="1" dirty="0">
                <a:solidFill>
                  <a:srgbClr val="85D0EB"/>
                </a:solidFill>
                <a:latin typeface="Microsoft YaHei" panose="020B0503020204020204" pitchFamily="34" charset="-122"/>
                <a:ea typeface="Microsoft YaHei" panose="020B0503020204020204" pitchFamily="34" charset="-122"/>
              </a:rPr>
              <a:t>-</a:t>
            </a:r>
            <a:r>
              <a:rPr kumimoji="1" lang="en-US" altLang="zh-CN" sz="1600" b="1" dirty="0">
                <a:solidFill>
                  <a:srgbClr val="FF0000"/>
                </a:solidFill>
                <a:latin typeface="Microsoft YaHei" panose="020B0503020204020204" pitchFamily="34" charset="-122"/>
                <a:ea typeface="Microsoft YaHei" panose="020B0503020204020204" pitchFamily="34" charset="-122"/>
              </a:rPr>
              <a:t>ON</a:t>
            </a:r>
            <a:r>
              <a:rPr kumimoji="1" lang="zh-TW" altLang="en-US" sz="1600" b="1" dirty="0">
                <a:solidFill>
                  <a:srgbClr val="FF0000"/>
                </a:solidFill>
                <a:latin typeface="Microsoft YaHei" panose="020B0503020204020204" pitchFamily="34" charset="-122"/>
                <a:ea typeface="Microsoft YaHei" panose="020B0503020204020204" pitchFamily="34" charset="-122"/>
              </a:rPr>
              <a:t> </a:t>
            </a:r>
            <a:r>
              <a:rPr kumimoji="1" lang="en-US" altLang="zh-CN" sz="1600" b="1" dirty="0">
                <a:solidFill>
                  <a:srgbClr val="85D0EB"/>
                </a:solidFill>
                <a:latin typeface="Microsoft YaHei" panose="020B0503020204020204" pitchFamily="34" charset="-122"/>
                <a:ea typeface="Microsoft YaHei" panose="020B0503020204020204" pitchFamily="34" charset="-122"/>
              </a:rPr>
              <a:t>line</a:t>
            </a:r>
          </a:p>
        </p:txBody>
      </p:sp>
      <p:cxnSp>
        <p:nvCxnSpPr>
          <p:cNvPr id="65" name="直接连接符 164">
            <a:extLst>
              <a:ext uri="{FF2B5EF4-FFF2-40B4-BE49-F238E27FC236}">
                <a16:creationId xmlns:a16="http://schemas.microsoft.com/office/drawing/2014/main" id="{40CBDB71-0C37-1505-276E-CFFF653DA147}"/>
              </a:ext>
            </a:extLst>
          </p:cNvPr>
          <p:cNvCxnSpPr/>
          <p:nvPr/>
        </p:nvCxnSpPr>
        <p:spPr>
          <a:xfrm flipH="1">
            <a:off x="3621795" y="4943201"/>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6" name="组合 178">
            <a:extLst>
              <a:ext uri="{FF2B5EF4-FFF2-40B4-BE49-F238E27FC236}">
                <a16:creationId xmlns:a16="http://schemas.microsoft.com/office/drawing/2014/main" id="{C7D777B3-D9C9-4318-7863-04C7E34FE77D}"/>
              </a:ext>
            </a:extLst>
          </p:cNvPr>
          <p:cNvGrpSpPr/>
          <p:nvPr/>
        </p:nvGrpSpPr>
        <p:grpSpPr>
          <a:xfrm>
            <a:off x="4076437" y="4415523"/>
            <a:ext cx="1405524" cy="1138862"/>
            <a:chOff x="4048885" y="4008870"/>
            <a:chExt cx="1405524" cy="1138859"/>
          </a:xfrm>
          <a:solidFill>
            <a:srgbClr val="005696"/>
          </a:solidFill>
        </p:grpSpPr>
        <p:sp>
          <p:nvSpPr>
            <p:cNvPr id="67" name="六边形 179">
              <a:extLst>
                <a:ext uri="{FF2B5EF4-FFF2-40B4-BE49-F238E27FC236}">
                  <a16:creationId xmlns:a16="http://schemas.microsoft.com/office/drawing/2014/main" id="{A744EE3D-FFF8-9350-2440-FD59535D7BBB}"/>
                </a:ext>
              </a:extLst>
            </p:cNvPr>
            <p:cNvSpPr/>
            <p:nvPr/>
          </p:nvSpPr>
          <p:spPr>
            <a:xfrm>
              <a:off x="4106315" y="4008870"/>
              <a:ext cx="1303885" cy="113885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68" name="文本框 70">
              <a:extLst>
                <a:ext uri="{FF2B5EF4-FFF2-40B4-BE49-F238E27FC236}">
                  <a16:creationId xmlns:a16="http://schemas.microsoft.com/office/drawing/2014/main" id="{875DF20A-FD86-AD96-C886-1312C3632C4C}"/>
                </a:ext>
              </a:extLst>
            </p:cNvPr>
            <p:cNvSpPr txBox="1"/>
            <p:nvPr/>
          </p:nvSpPr>
          <p:spPr>
            <a:xfrm>
              <a:off x="4048885" y="4210720"/>
              <a:ext cx="1405524" cy="633185"/>
            </a:xfrm>
            <a:prstGeom prst="rect">
              <a:avLst/>
            </a:prstGeom>
            <a:noFill/>
          </p:spPr>
          <p:txBody>
            <a:bodyPr wrap="square" rtlCol="0">
              <a:spAutoFit/>
            </a:bodyPr>
            <a:lstStyle>
              <a:defPPr>
                <a:defRPr lang="en-US"/>
              </a:defPPr>
              <a:lvl1pPr algn="ctr">
                <a:lnSpc>
                  <a:spcPct val="120000"/>
                </a:lnSpc>
                <a:defRPr sz="40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TW" sz="3200" dirty="0"/>
                <a:t>AQM</a:t>
              </a:r>
              <a:endParaRPr lang="zh-CN" altLang="en-US" sz="3200" dirty="0"/>
            </a:p>
          </p:txBody>
        </p:sp>
      </p:grpSp>
      <p:sp>
        <p:nvSpPr>
          <p:cNvPr id="69" name="矩形 68">
            <a:extLst>
              <a:ext uri="{FF2B5EF4-FFF2-40B4-BE49-F238E27FC236}">
                <a16:creationId xmlns:a16="http://schemas.microsoft.com/office/drawing/2014/main" id="{8243E99E-A3E0-8A7E-ED7B-A0CADB9B6C83}"/>
              </a:ext>
            </a:extLst>
          </p:cNvPr>
          <p:cNvSpPr/>
          <p:nvPr/>
        </p:nvSpPr>
        <p:spPr>
          <a:xfrm>
            <a:off x="2126031" y="4646408"/>
            <a:ext cx="1415755" cy="338546"/>
          </a:xfrm>
          <a:prstGeom prst="rect">
            <a:avLst/>
          </a:prstGeom>
        </p:spPr>
        <p:txBody>
          <a:bodyPr wrap="none" lIns="91431" tIns="45716" rIns="91431" bIns="45716">
            <a:spAutoFit/>
          </a:bodyPr>
          <a:lstStyle/>
          <a:p>
            <a:pPr algn="r"/>
            <a:r>
              <a:rPr lang="zh-TW" altLang="en-US" sz="1600" b="1" dirty="0">
                <a:solidFill>
                  <a:srgbClr val="005696"/>
                </a:solidFill>
                <a:latin typeface="微软雅黑" pitchFamily="34" charset="-122"/>
                <a:ea typeface="微软雅黑" pitchFamily="34" charset="-122"/>
              </a:rPr>
              <a:t>驗證品質經理</a:t>
            </a:r>
          </a:p>
        </p:txBody>
      </p:sp>
      <p:sp>
        <p:nvSpPr>
          <p:cNvPr id="70" name="矩形 47">
            <a:extLst>
              <a:ext uri="{FF2B5EF4-FFF2-40B4-BE49-F238E27FC236}">
                <a16:creationId xmlns:a16="http://schemas.microsoft.com/office/drawing/2014/main" id="{12D82149-768F-59BE-6575-30402203F94E}"/>
              </a:ext>
            </a:extLst>
          </p:cNvPr>
          <p:cNvSpPr>
            <a:spLocks noChangeArrowheads="1"/>
          </p:cNvSpPr>
          <p:nvPr/>
        </p:nvSpPr>
        <p:spPr bwMode="auto">
          <a:xfrm>
            <a:off x="548194" y="4873586"/>
            <a:ext cx="3054813" cy="3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Q</a:t>
            </a:r>
            <a:r>
              <a:rPr kumimoji="1" lang="en-US" altLang="zh-CN" sz="1600" b="1" dirty="0">
                <a:solidFill>
                  <a:srgbClr val="85D0EB"/>
                </a:solidFill>
                <a:latin typeface="Microsoft YaHei" panose="020B0503020204020204" pitchFamily="34" charset="-122"/>
                <a:ea typeface="Microsoft YaHei" panose="020B0503020204020204" pitchFamily="34" charset="-122"/>
              </a:rPr>
              <a:t>uality </a:t>
            </a:r>
            <a:r>
              <a:rPr kumimoji="1" lang="en-US" altLang="zh-CN" sz="1600" b="1" dirty="0">
                <a:solidFill>
                  <a:srgbClr val="FF0000"/>
                </a:solidFill>
                <a:latin typeface="Microsoft YaHei" panose="020B0503020204020204" pitchFamily="34" charset="-122"/>
                <a:ea typeface="Microsoft YaHei" panose="020B0503020204020204" pitchFamily="34" charset="-122"/>
              </a:rPr>
              <a:t>M</a:t>
            </a:r>
            <a:r>
              <a:rPr kumimoji="1" lang="en-US" altLang="zh-CN" sz="1600" b="1" dirty="0">
                <a:solidFill>
                  <a:srgbClr val="85D0EB"/>
                </a:solidFill>
                <a:latin typeface="Microsoft YaHei" panose="020B0503020204020204" pitchFamily="34" charset="-122"/>
                <a:ea typeface="Microsoft YaHei" panose="020B0503020204020204" pitchFamily="34" charset="-122"/>
              </a:rPr>
              <a:t>anager</a:t>
            </a:r>
            <a:endParaRPr lang="zh-CN" altLang="en-US" sz="1467" dirty="0">
              <a:solidFill>
                <a:schemeClr val="tx1">
                  <a:lumMod val="65000"/>
                  <a:lumOff val="35000"/>
                </a:schemeClr>
              </a:solidFill>
              <a:sym typeface="微软雅黑" pitchFamily="34" charset="-122"/>
            </a:endParaRPr>
          </a:p>
        </p:txBody>
      </p:sp>
      <p:sp>
        <p:nvSpPr>
          <p:cNvPr id="71" name="文字方塊 70">
            <a:extLst>
              <a:ext uri="{FF2B5EF4-FFF2-40B4-BE49-F238E27FC236}">
                <a16:creationId xmlns:a16="http://schemas.microsoft.com/office/drawing/2014/main" id="{572FF3E0-E525-8280-CC0A-CBFEC1B9913A}"/>
              </a:ext>
            </a:extLst>
          </p:cNvPr>
          <p:cNvSpPr txBox="1"/>
          <p:nvPr/>
        </p:nvSpPr>
        <p:spPr>
          <a:xfrm>
            <a:off x="517828" y="707058"/>
            <a:ext cx="11078678" cy="584775"/>
          </a:xfrm>
          <a:prstGeom prst="rect">
            <a:avLst/>
          </a:prstGeom>
          <a:noFill/>
        </p:spPr>
        <p:txBody>
          <a:bodyPr wrap="square" rtlCol="0">
            <a:spAutoFit/>
          </a:bodyPr>
          <a:lstStyle/>
          <a:p>
            <a:pPr defTabSz="457200" eaLnBrk="1" hangingPunct="1"/>
            <a:r>
              <a:rPr kumimoji="1" lang="en-US" altLang="zh-TW" sz="1600" b="1" dirty="0">
                <a:solidFill>
                  <a:schemeClr val="bg1">
                    <a:lumMod val="50000"/>
                  </a:schemeClr>
                </a:solidFill>
                <a:latin typeface="Century Gothic" pitchFamily="34" charset="0"/>
                <a:ea typeface="Arial Unicode MS" pitchFamily="34" charset="-120"/>
                <a:cs typeface="Arial Unicode MS" pitchFamily="34" charset="-120"/>
              </a:rPr>
              <a:t>RBA </a:t>
            </a:r>
            <a:r>
              <a:rPr kumimoji="1" lang="en-US" altLang="zh-TW" sz="1600" b="1" dirty="0">
                <a:solidFill>
                  <a:schemeClr val="accent2">
                    <a:lumMod val="75000"/>
                  </a:schemeClr>
                </a:solidFill>
                <a:latin typeface="Century Gothic" pitchFamily="34" charset="0"/>
                <a:ea typeface="Arial Unicode MS" pitchFamily="34" charset="-120"/>
                <a:cs typeface="Arial Unicode MS" pitchFamily="34" charset="-120"/>
              </a:rPr>
              <a:t>Validated Audit Process(VAP) </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遵循一個簡單的五步流程，從最初的稽核請求</a:t>
            </a:r>
            <a:r>
              <a:rPr kumimoji="1" lang="en-US" altLang="zh-TW" sz="1600" b="1" dirty="0">
                <a:solidFill>
                  <a:schemeClr val="tx1">
                    <a:lumMod val="50000"/>
                    <a:lumOff val="50000"/>
                  </a:schemeClr>
                </a:solidFill>
                <a:latin typeface="Century Gothic" pitchFamily="34" charset="0"/>
                <a:ea typeface="Arial Unicode MS" pitchFamily="34" charset="-120"/>
                <a:cs typeface="Arial Unicode MS" pitchFamily="34" charset="-120"/>
              </a:rPr>
              <a:t>(Initial Audit Request)</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到糾正措施管理</a:t>
            </a:r>
            <a:r>
              <a:rPr kumimoji="1" lang="en-US" altLang="zh-TW" sz="1600" b="1" dirty="0">
                <a:solidFill>
                  <a:schemeClr val="tx1">
                    <a:lumMod val="50000"/>
                    <a:lumOff val="50000"/>
                  </a:schemeClr>
                </a:solidFill>
                <a:latin typeface="Century Gothic" pitchFamily="34" charset="0"/>
                <a:ea typeface="Arial Unicode MS" pitchFamily="34" charset="-120"/>
                <a:cs typeface="Arial Unicode MS" pitchFamily="34" charset="-120"/>
              </a:rPr>
              <a:t>(CAP Management)</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和關閉稽核</a:t>
            </a:r>
            <a:r>
              <a:rPr kumimoji="1" lang="en-US" altLang="zh-TW" sz="1600" b="1" dirty="0">
                <a:solidFill>
                  <a:schemeClr val="tx1">
                    <a:lumMod val="50000"/>
                    <a:lumOff val="50000"/>
                  </a:schemeClr>
                </a:solidFill>
                <a:latin typeface="Century Gothic" pitchFamily="34" charset="0"/>
                <a:ea typeface="Arial Unicode MS" pitchFamily="34" charset="-120"/>
                <a:cs typeface="Arial Unicode MS" pitchFamily="34" charset="-120"/>
              </a:rPr>
              <a:t>(Closure Audit)</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a:t>
            </a:r>
          </a:p>
        </p:txBody>
      </p:sp>
    </p:spTree>
    <p:extLst>
      <p:ext uri="{BB962C8B-B14F-4D97-AF65-F5344CB8AC3E}">
        <p14:creationId xmlns:p14="http://schemas.microsoft.com/office/powerpoint/2010/main" val="2248265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71"/>
                                        </p:tgtEl>
                                        <p:attrNameLst>
                                          <p:attrName>style.visibility</p:attrName>
                                        </p:attrNameLst>
                                      </p:cBhvr>
                                      <p:to>
                                        <p:strVal val="visible"/>
                                      </p:to>
                                    </p:set>
                                    <p:anim calcmode="lin" valueType="num">
                                      <p:cBhvr>
                                        <p:cTn id="7" dur="250" fill="hold"/>
                                        <p:tgtEl>
                                          <p:spTgt spid="71"/>
                                        </p:tgtEl>
                                        <p:attrNameLst>
                                          <p:attrName>ppt_w</p:attrName>
                                        </p:attrNameLst>
                                      </p:cBhvr>
                                      <p:tavLst>
                                        <p:tav tm="0">
                                          <p:val>
                                            <p:fltVal val="0"/>
                                          </p:val>
                                        </p:tav>
                                        <p:tav tm="100000">
                                          <p:val>
                                            <p:strVal val="#ppt_w"/>
                                          </p:val>
                                        </p:tav>
                                      </p:tavLst>
                                    </p:anim>
                                    <p:anim calcmode="lin" valueType="num">
                                      <p:cBhvr>
                                        <p:cTn id="8" dur="250" fill="hold"/>
                                        <p:tgtEl>
                                          <p:spTgt spid="71"/>
                                        </p:tgtEl>
                                        <p:attrNameLst>
                                          <p:attrName>ppt_h</p:attrName>
                                        </p:attrNameLst>
                                      </p:cBhvr>
                                      <p:tavLst>
                                        <p:tav tm="0">
                                          <p:val>
                                            <p:fltVal val="0"/>
                                          </p:val>
                                        </p:tav>
                                        <p:tav tm="100000">
                                          <p:val>
                                            <p:strVal val="#ppt_h"/>
                                          </p:val>
                                        </p:tav>
                                      </p:tavLst>
                                    </p:anim>
                                    <p:animEffect transition="in" filter="fade">
                                      <p:cBhvr>
                                        <p:cTn id="9" dur="250"/>
                                        <p:tgtEl>
                                          <p:spTgt spid="71"/>
                                        </p:tgtEl>
                                      </p:cBhvr>
                                    </p:animEffect>
                                  </p:childTnLst>
                                </p:cTn>
                              </p:par>
                            </p:childTnLst>
                          </p:cTn>
                        </p:par>
                        <p:par>
                          <p:cTn id="10" fill="hold">
                            <p:stCondLst>
                              <p:cond delay="3025"/>
                            </p:stCondLst>
                            <p:childTnLst>
                              <p:par>
                                <p:cTn id="11" presetID="23" presetClass="entr" presetSubtype="528" fill="hold" nodeType="afterEffect">
                                  <p:stCondLst>
                                    <p:cond delay="500"/>
                                  </p:stCondLst>
                                  <p:childTnLst>
                                    <p:set>
                                      <p:cBhvr>
                                        <p:cTn id="12" dur="1" fill="hold">
                                          <p:stCondLst>
                                            <p:cond delay="0"/>
                                          </p:stCondLst>
                                        </p:cTn>
                                        <p:tgtEl>
                                          <p:spTgt spid="44"/>
                                        </p:tgtEl>
                                        <p:attrNameLst>
                                          <p:attrName>style.visibility</p:attrName>
                                        </p:attrNameLst>
                                      </p:cBhvr>
                                      <p:to>
                                        <p:strVal val="visible"/>
                                      </p:to>
                                    </p:set>
                                    <p:anim calcmode="lin" valueType="num">
                                      <p:cBhvr>
                                        <p:cTn id="13" dur="350" fill="hold"/>
                                        <p:tgtEl>
                                          <p:spTgt spid="44"/>
                                        </p:tgtEl>
                                        <p:attrNameLst>
                                          <p:attrName>ppt_w</p:attrName>
                                        </p:attrNameLst>
                                      </p:cBhvr>
                                      <p:tavLst>
                                        <p:tav tm="0">
                                          <p:val>
                                            <p:fltVal val="0"/>
                                          </p:val>
                                        </p:tav>
                                        <p:tav tm="100000">
                                          <p:val>
                                            <p:strVal val="#ppt_w"/>
                                          </p:val>
                                        </p:tav>
                                      </p:tavLst>
                                    </p:anim>
                                    <p:anim calcmode="lin" valueType="num">
                                      <p:cBhvr>
                                        <p:cTn id="14" dur="350" fill="hold"/>
                                        <p:tgtEl>
                                          <p:spTgt spid="44"/>
                                        </p:tgtEl>
                                        <p:attrNameLst>
                                          <p:attrName>ppt_h</p:attrName>
                                        </p:attrNameLst>
                                      </p:cBhvr>
                                      <p:tavLst>
                                        <p:tav tm="0">
                                          <p:val>
                                            <p:fltVal val="0"/>
                                          </p:val>
                                        </p:tav>
                                        <p:tav tm="100000">
                                          <p:val>
                                            <p:strVal val="#ppt_h"/>
                                          </p:val>
                                        </p:tav>
                                      </p:tavLst>
                                    </p:anim>
                                    <p:anim calcmode="lin" valueType="num">
                                      <p:cBhvr>
                                        <p:cTn id="15" dur="350" fill="hold"/>
                                        <p:tgtEl>
                                          <p:spTgt spid="44"/>
                                        </p:tgtEl>
                                        <p:attrNameLst>
                                          <p:attrName>ppt_x</p:attrName>
                                        </p:attrNameLst>
                                      </p:cBhvr>
                                      <p:tavLst>
                                        <p:tav tm="0">
                                          <p:val>
                                            <p:fltVal val="0.5"/>
                                          </p:val>
                                        </p:tav>
                                        <p:tav tm="100000">
                                          <p:val>
                                            <p:strVal val="#ppt_x"/>
                                          </p:val>
                                        </p:tav>
                                      </p:tavLst>
                                    </p:anim>
                                    <p:anim calcmode="lin" valueType="num">
                                      <p:cBhvr>
                                        <p:cTn id="16" dur="350" fill="hold"/>
                                        <p:tgtEl>
                                          <p:spTgt spid="44"/>
                                        </p:tgtEl>
                                        <p:attrNameLst>
                                          <p:attrName>ppt_y</p:attrName>
                                        </p:attrNameLst>
                                      </p:cBhvr>
                                      <p:tavLst>
                                        <p:tav tm="0">
                                          <p:val>
                                            <p:fltVal val="0.5"/>
                                          </p:val>
                                        </p:tav>
                                        <p:tav tm="100000">
                                          <p:val>
                                            <p:strVal val="#ppt_y"/>
                                          </p:val>
                                        </p:tav>
                                      </p:tavLst>
                                    </p:anim>
                                  </p:childTnLst>
                                </p:cTn>
                              </p:par>
                              <p:par>
                                <p:cTn id="17" presetID="2" presetClass="entr" presetSubtype="1" fill="hold" nodeType="withEffect">
                                  <p:stCondLst>
                                    <p:cond delay="10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50" fill="hold"/>
                                        <p:tgtEl>
                                          <p:spTgt spid="14"/>
                                        </p:tgtEl>
                                        <p:attrNameLst>
                                          <p:attrName>ppt_x</p:attrName>
                                        </p:attrNameLst>
                                      </p:cBhvr>
                                      <p:tavLst>
                                        <p:tav tm="0">
                                          <p:val>
                                            <p:strVal val="#ppt_x"/>
                                          </p:val>
                                        </p:tav>
                                        <p:tav tm="100000">
                                          <p:val>
                                            <p:strVal val="#ppt_x"/>
                                          </p:val>
                                        </p:tav>
                                      </p:tavLst>
                                    </p:anim>
                                    <p:anim calcmode="lin" valueType="num">
                                      <p:cBhvr additive="base">
                                        <p:cTn id="20" dur="25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4275"/>
                            </p:stCondLst>
                            <p:childTnLst>
                              <p:par>
                                <p:cTn id="22" presetID="22" presetClass="entr" presetSubtype="2" fill="hold"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5025"/>
                            </p:stCondLst>
                            <p:childTnLst>
                              <p:par>
                                <p:cTn id="26" presetID="22" presetClass="entr" presetSubtype="2"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right)">
                                      <p:cBhvr>
                                        <p:cTn id="28" dur="500"/>
                                        <p:tgtEl>
                                          <p:spTgt spid="2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par>
                          <p:cTn id="32" fill="hold">
                            <p:stCondLst>
                              <p:cond delay="5525"/>
                            </p:stCondLst>
                            <p:childTnLst>
                              <p:par>
                                <p:cTn id="33" presetID="2" presetClass="entr" presetSubtype="2" fill="hold" nodeType="after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50" fill="hold"/>
                                        <p:tgtEl>
                                          <p:spTgt spid="11"/>
                                        </p:tgtEl>
                                        <p:attrNameLst>
                                          <p:attrName>ppt_x</p:attrName>
                                        </p:attrNameLst>
                                      </p:cBhvr>
                                      <p:tavLst>
                                        <p:tav tm="0">
                                          <p:val>
                                            <p:strVal val="1+#ppt_w/2"/>
                                          </p:val>
                                        </p:tav>
                                        <p:tav tm="100000">
                                          <p:val>
                                            <p:strVal val="#ppt_x"/>
                                          </p:val>
                                        </p:tav>
                                      </p:tavLst>
                                    </p:anim>
                                    <p:anim calcmode="lin" valueType="num">
                                      <p:cBhvr additive="base">
                                        <p:cTn id="36" dur="25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6275"/>
                            </p:stCondLst>
                            <p:childTnLst>
                              <p:par>
                                <p:cTn id="38" presetID="22" presetClass="entr" presetSubtype="8"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par>
                          <p:cTn id="41" fill="hold">
                            <p:stCondLst>
                              <p:cond delay="6775"/>
                            </p:stCondLst>
                            <p:childTnLst>
                              <p:par>
                                <p:cTn id="42" presetID="22" presetClass="entr" presetSubtype="8"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7275"/>
                            </p:stCondLst>
                            <p:childTnLst>
                              <p:par>
                                <p:cTn id="49" presetID="2" presetClass="entr" presetSubtype="2" fill="hold" nodeType="after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50" fill="hold"/>
                                        <p:tgtEl>
                                          <p:spTgt spid="17"/>
                                        </p:tgtEl>
                                        <p:attrNameLst>
                                          <p:attrName>ppt_x</p:attrName>
                                        </p:attrNameLst>
                                      </p:cBhvr>
                                      <p:tavLst>
                                        <p:tav tm="0">
                                          <p:val>
                                            <p:strVal val="1+#ppt_w/2"/>
                                          </p:val>
                                        </p:tav>
                                        <p:tav tm="100000">
                                          <p:val>
                                            <p:strVal val="#ppt_x"/>
                                          </p:val>
                                        </p:tav>
                                      </p:tavLst>
                                    </p:anim>
                                    <p:anim calcmode="lin" valueType="num">
                                      <p:cBhvr additive="base">
                                        <p:cTn id="52" dur="250" fill="hold"/>
                                        <p:tgtEl>
                                          <p:spTgt spid="17"/>
                                        </p:tgtEl>
                                        <p:attrNameLst>
                                          <p:attrName>ppt_y</p:attrName>
                                        </p:attrNameLst>
                                      </p:cBhvr>
                                      <p:tavLst>
                                        <p:tav tm="0">
                                          <p:val>
                                            <p:strVal val="#ppt_y"/>
                                          </p:val>
                                        </p:tav>
                                        <p:tav tm="100000">
                                          <p:val>
                                            <p:strVal val="#ppt_y"/>
                                          </p:val>
                                        </p:tav>
                                      </p:tavLst>
                                    </p:anim>
                                  </p:childTnLst>
                                </p:cTn>
                              </p:par>
                            </p:childTnLst>
                          </p:cTn>
                        </p:par>
                        <p:par>
                          <p:cTn id="53" fill="hold">
                            <p:stCondLst>
                              <p:cond delay="8025"/>
                            </p:stCondLst>
                            <p:childTnLst>
                              <p:par>
                                <p:cTn id="54" presetID="22" presetClass="entr" presetSubtype="8"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8525"/>
                            </p:stCondLst>
                            <p:childTnLst>
                              <p:par>
                                <p:cTn id="58" presetID="22" presetClass="entr" presetSubtype="8"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par>
                          <p:cTn id="64" fill="hold">
                            <p:stCondLst>
                              <p:cond delay="9025"/>
                            </p:stCondLst>
                            <p:childTnLst>
                              <p:par>
                                <p:cTn id="65" presetID="2" presetClass="entr" presetSubtype="2" fill="hold" nodeType="afterEffect">
                                  <p:stCondLst>
                                    <p:cond delay="50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250" fill="hold"/>
                                        <p:tgtEl>
                                          <p:spTgt spid="57"/>
                                        </p:tgtEl>
                                        <p:attrNameLst>
                                          <p:attrName>ppt_x</p:attrName>
                                        </p:attrNameLst>
                                      </p:cBhvr>
                                      <p:tavLst>
                                        <p:tav tm="0">
                                          <p:val>
                                            <p:strVal val="1+#ppt_w/2"/>
                                          </p:val>
                                        </p:tav>
                                        <p:tav tm="100000">
                                          <p:val>
                                            <p:strVal val="#ppt_x"/>
                                          </p:val>
                                        </p:tav>
                                      </p:tavLst>
                                    </p:anim>
                                    <p:anim calcmode="lin" valueType="num">
                                      <p:cBhvr additive="base">
                                        <p:cTn id="68" dur="25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9775"/>
                            </p:stCondLst>
                            <p:childTnLst>
                              <p:par>
                                <p:cTn id="70" presetID="22" presetClass="entr" presetSubtype="8"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wipe(left)">
                                      <p:cBhvr>
                                        <p:cTn id="72" dur="500"/>
                                        <p:tgtEl>
                                          <p:spTgt spid="62"/>
                                        </p:tgtEl>
                                      </p:cBhvr>
                                    </p:animEffect>
                                  </p:childTnLst>
                                </p:cTn>
                              </p:par>
                            </p:childTnLst>
                          </p:cTn>
                        </p:par>
                        <p:par>
                          <p:cTn id="73" fill="hold">
                            <p:stCondLst>
                              <p:cond delay="10275"/>
                            </p:stCondLst>
                            <p:childTnLst>
                              <p:par>
                                <p:cTn id="74" presetID="22" presetClass="entr" presetSubtype="8" fill="hold" grpId="0" nodeType="after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left)">
                                      <p:cBhvr>
                                        <p:cTn id="76" dur="500"/>
                                        <p:tgtEl>
                                          <p:spTgt spid="6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wipe(left)">
                                      <p:cBhvr>
                                        <p:cTn id="79" dur="500"/>
                                        <p:tgtEl>
                                          <p:spTgt spid="61"/>
                                        </p:tgtEl>
                                      </p:cBhvr>
                                    </p:animEffect>
                                  </p:childTnLst>
                                </p:cTn>
                              </p:par>
                            </p:childTnLst>
                          </p:cTn>
                        </p:par>
                        <p:par>
                          <p:cTn id="80" fill="hold">
                            <p:stCondLst>
                              <p:cond delay="10775"/>
                            </p:stCondLst>
                            <p:childTnLst>
                              <p:par>
                                <p:cTn id="81" presetID="2" presetClass="entr" presetSubtype="2" fill="hold" nodeType="afterEffect">
                                  <p:stCondLst>
                                    <p:cond delay="50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250" fill="hold"/>
                                        <p:tgtEl>
                                          <p:spTgt spid="48"/>
                                        </p:tgtEl>
                                        <p:attrNameLst>
                                          <p:attrName>ppt_x</p:attrName>
                                        </p:attrNameLst>
                                      </p:cBhvr>
                                      <p:tavLst>
                                        <p:tav tm="0">
                                          <p:val>
                                            <p:strVal val="1+#ppt_w/2"/>
                                          </p:val>
                                        </p:tav>
                                        <p:tav tm="100000">
                                          <p:val>
                                            <p:strVal val="#ppt_x"/>
                                          </p:val>
                                        </p:tav>
                                      </p:tavLst>
                                    </p:anim>
                                    <p:anim calcmode="lin" valueType="num">
                                      <p:cBhvr additive="base">
                                        <p:cTn id="84" dur="250" fill="hold"/>
                                        <p:tgtEl>
                                          <p:spTgt spid="48"/>
                                        </p:tgtEl>
                                        <p:attrNameLst>
                                          <p:attrName>ppt_y</p:attrName>
                                        </p:attrNameLst>
                                      </p:cBhvr>
                                      <p:tavLst>
                                        <p:tav tm="0">
                                          <p:val>
                                            <p:strVal val="#ppt_y"/>
                                          </p:val>
                                        </p:tav>
                                        <p:tav tm="100000">
                                          <p:val>
                                            <p:strVal val="#ppt_y"/>
                                          </p:val>
                                        </p:tav>
                                      </p:tavLst>
                                    </p:anim>
                                  </p:childTnLst>
                                </p:cTn>
                              </p:par>
                            </p:childTnLst>
                          </p:cTn>
                        </p:par>
                        <p:par>
                          <p:cTn id="85" fill="hold">
                            <p:stCondLst>
                              <p:cond delay="11525"/>
                            </p:stCondLst>
                            <p:childTnLst>
                              <p:par>
                                <p:cTn id="86" presetID="22" presetClass="entr" presetSubtype="8" fill="hold" nodeType="after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wipe(left)">
                                      <p:cBhvr>
                                        <p:cTn id="88" dur="500"/>
                                        <p:tgtEl>
                                          <p:spTgt spid="54"/>
                                        </p:tgtEl>
                                      </p:cBhvr>
                                    </p:animEffect>
                                  </p:childTnLst>
                                </p:cTn>
                              </p:par>
                            </p:childTnLst>
                          </p:cTn>
                        </p:par>
                        <p:par>
                          <p:cTn id="89" fill="hold">
                            <p:stCondLst>
                              <p:cond delay="12025"/>
                            </p:stCondLst>
                            <p:childTnLst>
                              <p:par>
                                <p:cTn id="90" presetID="22" presetClass="entr" presetSubtype="8"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left)">
                                      <p:cBhvr>
                                        <p:cTn id="95" dur="500"/>
                                        <p:tgtEl>
                                          <p:spTgt spid="52"/>
                                        </p:tgtEl>
                                      </p:cBhvr>
                                    </p:animEffect>
                                  </p:childTnLst>
                                </p:cTn>
                              </p:par>
                            </p:childTnLst>
                          </p:cTn>
                        </p:par>
                        <p:par>
                          <p:cTn id="96" fill="hold">
                            <p:stCondLst>
                              <p:cond delay="12525"/>
                            </p:stCondLst>
                            <p:childTnLst>
                              <p:par>
                                <p:cTn id="97" presetID="2" presetClass="entr" presetSubtype="8" fill="hold" nodeType="afterEffect">
                                  <p:stCondLst>
                                    <p:cond delay="500"/>
                                  </p:stCondLst>
                                  <p:childTnLst>
                                    <p:set>
                                      <p:cBhvr>
                                        <p:cTn id="98" dur="1" fill="hold">
                                          <p:stCondLst>
                                            <p:cond delay="0"/>
                                          </p:stCondLst>
                                        </p:cTn>
                                        <p:tgtEl>
                                          <p:spTgt spid="66"/>
                                        </p:tgtEl>
                                        <p:attrNameLst>
                                          <p:attrName>style.visibility</p:attrName>
                                        </p:attrNameLst>
                                      </p:cBhvr>
                                      <p:to>
                                        <p:strVal val="visible"/>
                                      </p:to>
                                    </p:set>
                                    <p:anim calcmode="lin" valueType="num">
                                      <p:cBhvr additive="base">
                                        <p:cTn id="99" dur="250" fill="hold"/>
                                        <p:tgtEl>
                                          <p:spTgt spid="66"/>
                                        </p:tgtEl>
                                        <p:attrNameLst>
                                          <p:attrName>ppt_x</p:attrName>
                                        </p:attrNameLst>
                                      </p:cBhvr>
                                      <p:tavLst>
                                        <p:tav tm="0">
                                          <p:val>
                                            <p:strVal val="0-#ppt_w/2"/>
                                          </p:val>
                                        </p:tav>
                                        <p:tav tm="100000">
                                          <p:val>
                                            <p:strVal val="#ppt_x"/>
                                          </p:val>
                                        </p:tav>
                                      </p:tavLst>
                                    </p:anim>
                                    <p:anim calcmode="lin" valueType="num">
                                      <p:cBhvr additive="base">
                                        <p:cTn id="100" dur="250" fill="hold"/>
                                        <p:tgtEl>
                                          <p:spTgt spid="66"/>
                                        </p:tgtEl>
                                        <p:attrNameLst>
                                          <p:attrName>ppt_y</p:attrName>
                                        </p:attrNameLst>
                                      </p:cBhvr>
                                      <p:tavLst>
                                        <p:tav tm="0">
                                          <p:val>
                                            <p:strVal val="#ppt_y"/>
                                          </p:val>
                                        </p:tav>
                                        <p:tav tm="100000">
                                          <p:val>
                                            <p:strVal val="#ppt_y"/>
                                          </p:val>
                                        </p:tav>
                                      </p:tavLst>
                                    </p:anim>
                                  </p:childTnLst>
                                </p:cTn>
                              </p:par>
                            </p:childTnLst>
                          </p:cTn>
                        </p:par>
                        <p:par>
                          <p:cTn id="101" fill="hold">
                            <p:stCondLst>
                              <p:cond delay="13275"/>
                            </p:stCondLst>
                            <p:childTnLst>
                              <p:par>
                                <p:cTn id="102" presetID="22" presetClass="entr" presetSubtype="2" fill="hold" nodeType="after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wipe(right)">
                                      <p:cBhvr>
                                        <p:cTn id="104" dur="250"/>
                                        <p:tgtEl>
                                          <p:spTgt spid="65"/>
                                        </p:tgtEl>
                                      </p:cBhvr>
                                    </p:animEffect>
                                  </p:childTnLst>
                                </p:cTn>
                              </p:par>
                            </p:childTnLst>
                          </p:cTn>
                        </p:par>
                        <p:par>
                          <p:cTn id="105" fill="hold">
                            <p:stCondLst>
                              <p:cond delay="13525"/>
                            </p:stCondLst>
                            <p:childTnLst>
                              <p:par>
                                <p:cTn id="106" presetID="22" presetClass="entr" presetSubtype="2" fill="hold" grpId="0" nodeType="after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wipe(right)">
                                      <p:cBhvr>
                                        <p:cTn id="108" dur="500"/>
                                        <p:tgtEl>
                                          <p:spTgt spid="69"/>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wipe(right)">
                                      <p:cBhvr>
                                        <p:cTn id="111" dur="500"/>
                                        <p:tgtEl>
                                          <p:spTgt spid="70"/>
                                        </p:tgtEl>
                                      </p:cBhvr>
                                    </p:animEffect>
                                  </p:childTnLst>
                                </p:cTn>
                              </p:par>
                            </p:childTnLst>
                          </p:cTn>
                        </p:par>
                        <p:par>
                          <p:cTn id="112" fill="hold">
                            <p:stCondLst>
                              <p:cond delay="14025"/>
                            </p:stCondLst>
                            <p:childTnLst>
                              <p:par>
                                <p:cTn id="113" presetID="2" presetClass="entr" presetSubtype="8" fill="hold" nodeType="afterEffect">
                                  <p:stCondLst>
                                    <p:cond delay="500"/>
                                  </p:stCondLst>
                                  <p:childTnLst>
                                    <p:set>
                                      <p:cBhvr>
                                        <p:cTn id="114" dur="1" fill="hold">
                                          <p:stCondLst>
                                            <p:cond delay="0"/>
                                          </p:stCondLst>
                                        </p:cTn>
                                        <p:tgtEl>
                                          <p:spTgt spid="20"/>
                                        </p:tgtEl>
                                        <p:attrNameLst>
                                          <p:attrName>style.visibility</p:attrName>
                                        </p:attrNameLst>
                                      </p:cBhvr>
                                      <p:to>
                                        <p:strVal val="visible"/>
                                      </p:to>
                                    </p:set>
                                    <p:anim calcmode="lin" valueType="num">
                                      <p:cBhvr additive="base">
                                        <p:cTn id="115" dur="250" fill="hold"/>
                                        <p:tgtEl>
                                          <p:spTgt spid="20"/>
                                        </p:tgtEl>
                                        <p:attrNameLst>
                                          <p:attrName>ppt_x</p:attrName>
                                        </p:attrNameLst>
                                      </p:cBhvr>
                                      <p:tavLst>
                                        <p:tav tm="0">
                                          <p:val>
                                            <p:strVal val="0-#ppt_w/2"/>
                                          </p:val>
                                        </p:tav>
                                        <p:tav tm="100000">
                                          <p:val>
                                            <p:strVal val="#ppt_x"/>
                                          </p:val>
                                        </p:tav>
                                      </p:tavLst>
                                    </p:anim>
                                    <p:anim calcmode="lin" valueType="num">
                                      <p:cBhvr additive="base">
                                        <p:cTn id="116" dur="250" fill="hold"/>
                                        <p:tgtEl>
                                          <p:spTgt spid="20"/>
                                        </p:tgtEl>
                                        <p:attrNameLst>
                                          <p:attrName>ppt_y</p:attrName>
                                        </p:attrNameLst>
                                      </p:cBhvr>
                                      <p:tavLst>
                                        <p:tav tm="0">
                                          <p:val>
                                            <p:strVal val="#ppt_y"/>
                                          </p:val>
                                        </p:tav>
                                        <p:tav tm="100000">
                                          <p:val>
                                            <p:strVal val="#ppt_y"/>
                                          </p:val>
                                        </p:tav>
                                      </p:tavLst>
                                    </p:anim>
                                  </p:childTnLst>
                                </p:cTn>
                              </p:par>
                            </p:childTnLst>
                          </p:cTn>
                        </p:par>
                        <p:par>
                          <p:cTn id="117" fill="hold">
                            <p:stCondLst>
                              <p:cond delay="14775"/>
                            </p:stCondLst>
                            <p:childTnLst>
                              <p:par>
                                <p:cTn id="118" presetID="22" presetClass="entr" presetSubtype="2" fill="hold" nodeType="afterEffect">
                                  <p:stCondLst>
                                    <p:cond delay="0"/>
                                  </p:stCondLst>
                                  <p:childTnLst>
                                    <p:set>
                                      <p:cBhvr>
                                        <p:cTn id="119" dur="1" fill="hold">
                                          <p:stCondLst>
                                            <p:cond delay="0"/>
                                          </p:stCondLst>
                                        </p:cTn>
                                        <p:tgtEl>
                                          <p:spTgt spid="6"/>
                                        </p:tgtEl>
                                        <p:attrNameLst>
                                          <p:attrName>style.visibility</p:attrName>
                                        </p:attrNameLst>
                                      </p:cBhvr>
                                      <p:to>
                                        <p:strVal val="visible"/>
                                      </p:to>
                                    </p:set>
                                    <p:animEffect transition="in" filter="wipe(right)">
                                      <p:cBhvr>
                                        <p:cTn id="120" dur="250"/>
                                        <p:tgtEl>
                                          <p:spTgt spid="6"/>
                                        </p:tgtEl>
                                      </p:cBhvr>
                                    </p:animEffect>
                                  </p:childTnLst>
                                </p:cTn>
                              </p:par>
                            </p:childTnLst>
                          </p:cTn>
                        </p:par>
                        <p:par>
                          <p:cTn id="121" fill="hold">
                            <p:stCondLst>
                              <p:cond delay="15025"/>
                            </p:stCondLst>
                            <p:childTnLst>
                              <p:par>
                                <p:cTn id="122" presetID="22" presetClass="entr" presetSubtype="2" fill="hold" grpId="0"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wipe(right)">
                                      <p:cBhvr>
                                        <p:cTn id="124" dur="500"/>
                                        <p:tgtEl>
                                          <p:spTgt spid="33"/>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wipe(right)">
                                      <p:cBhvr>
                                        <p:cTn id="127" dur="500"/>
                                        <p:tgtEl>
                                          <p:spTgt spid="34"/>
                                        </p:tgtEl>
                                      </p:cBhvr>
                                    </p:animEffect>
                                  </p:childTnLst>
                                </p:cTn>
                              </p:par>
                            </p:childTnLst>
                          </p:cTn>
                        </p:par>
                        <p:par>
                          <p:cTn id="128" fill="hold">
                            <p:stCondLst>
                              <p:cond delay="15525"/>
                            </p:stCondLst>
                            <p:childTnLst>
                              <p:par>
                                <p:cTn id="129" presetID="2" presetClass="entr" presetSubtype="8" fill="hold" nodeType="afterEffect">
                                  <p:stCondLst>
                                    <p:cond delay="500"/>
                                  </p:stCondLst>
                                  <p:childTnLst>
                                    <p:set>
                                      <p:cBhvr>
                                        <p:cTn id="130" dur="1" fill="hold">
                                          <p:stCondLst>
                                            <p:cond delay="0"/>
                                          </p:stCondLst>
                                        </p:cTn>
                                        <p:tgtEl>
                                          <p:spTgt spid="23"/>
                                        </p:tgtEl>
                                        <p:attrNameLst>
                                          <p:attrName>style.visibility</p:attrName>
                                        </p:attrNameLst>
                                      </p:cBhvr>
                                      <p:to>
                                        <p:strVal val="visible"/>
                                      </p:to>
                                    </p:set>
                                    <p:anim calcmode="lin" valueType="num">
                                      <p:cBhvr additive="base">
                                        <p:cTn id="131" dur="250" fill="hold"/>
                                        <p:tgtEl>
                                          <p:spTgt spid="23"/>
                                        </p:tgtEl>
                                        <p:attrNameLst>
                                          <p:attrName>ppt_x</p:attrName>
                                        </p:attrNameLst>
                                      </p:cBhvr>
                                      <p:tavLst>
                                        <p:tav tm="0">
                                          <p:val>
                                            <p:strVal val="0-#ppt_w/2"/>
                                          </p:val>
                                        </p:tav>
                                        <p:tav tm="100000">
                                          <p:val>
                                            <p:strVal val="#ppt_x"/>
                                          </p:val>
                                        </p:tav>
                                      </p:tavLst>
                                    </p:anim>
                                    <p:anim calcmode="lin" valueType="num">
                                      <p:cBhvr additive="base">
                                        <p:cTn id="132" dur="250" fill="hold"/>
                                        <p:tgtEl>
                                          <p:spTgt spid="23"/>
                                        </p:tgtEl>
                                        <p:attrNameLst>
                                          <p:attrName>ppt_y</p:attrName>
                                        </p:attrNameLst>
                                      </p:cBhvr>
                                      <p:tavLst>
                                        <p:tav tm="0">
                                          <p:val>
                                            <p:strVal val="#ppt_y"/>
                                          </p:val>
                                        </p:tav>
                                        <p:tav tm="100000">
                                          <p:val>
                                            <p:strVal val="#ppt_y"/>
                                          </p:val>
                                        </p:tav>
                                      </p:tavLst>
                                    </p:anim>
                                  </p:childTnLst>
                                </p:cTn>
                              </p:par>
                            </p:childTnLst>
                          </p:cTn>
                        </p:par>
                        <p:par>
                          <p:cTn id="133" fill="hold">
                            <p:stCondLst>
                              <p:cond delay="16275"/>
                            </p:stCondLst>
                            <p:childTnLst>
                              <p:par>
                                <p:cTn id="134" presetID="22" presetClass="entr" presetSubtype="2" fill="hold" nodeType="afterEffect">
                                  <p:stCondLst>
                                    <p:cond delay="0"/>
                                  </p:stCondLst>
                                  <p:childTnLst>
                                    <p:set>
                                      <p:cBhvr>
                                        <p:cTn id="135" dur="1" fill="hold">
                                          <p:stCondLst>
                                            <p:cond delay="0"/>
                                          </p:stCondLst>
                                        </p:cTn>
                                        <p:tgtEl>
                                          <p:spTgt spid="7"/>
                                        </p:tgtEl>
                                        <p:attrNameLst>
                                          <p:attrName>style.visibility</p:attrName>
                                        </p:attrNameLst>
                                      </p:cBhvr>
                                      <p:to>
                                        <p:strVal val="visible"/>
                                      </p:to>
                                    </p:set>
                                    <p:animEffect transition="in" filter="wipe(right)">
                                      <p:cBhvr>
                                        <p:cTn id="136" dur="250"/>
                                        <p:tgtEl>
                                          <p:spTgt spid="7"/>
                                        </p:tgtEl>
                                      </p:cBhvr>
                                    </p:animEffect>
                                  </p:childTnLst>
                                </p:cTn>
                              </p:par>
                            </p:childTnLst>
                          </p:cTn>
                        </p:par>
                        <p:par>
                          <p:cTn id="137" fill="hold">
                            <p:stCondLst>
                              <p:cond delay="16525"/>
                            </p:stCondLst>
                            <p:childTnLst>
                              <p:par>
                                <p:cTn id="138" presetID="22" presetClass="entr" presetSubtype="2" fill="hold" grpId="0" nodeType="after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wipe(right)">
                                      <p:cBhvr>
                                        <p:cTn id="140" dur="500"/>
                                        <p:tgtEl>
                                          <p:spTgt spid="31"/>
                                        </p:tgtEl>
                                      </p:cBhvr>
                                    </p:animEffect>
                                  </p:childTnLst>
                                </p:cTn>
                              </p:par>
                              <p:par>
                                <p:cTn id="141" presetID="22" presetClass="entr" presetSubtype="2" fill="hold" grpId="0" nodeType="with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wipe(right)">
                                      <p:cBhvr>
                                        <p:cTn id="1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51" grpId="0"/>
      <p:bldP spid="52" grpId="0"/>
      <p:bldP spid="60" grpId="0"/>
      <p:bldP spid="61" grpId="0"/>
      <p:bldP spid="69" grpId="0"/>
      <p:bldP spid="70" grpId="0"/>
      <p:bldP spid="7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1FBDA94-B3E8-4139-A622-15233E9D4651}"/>
              </a:ext>
            </a:extLst>
          </p:cNvPr>
          <p:cNvPicPr>
            <a:picLocks noChangeAspect="1"/>
          </p:cNvPicPr>
          <p:nvPr/>
        </p:nvPicPr>
        <p:blipFill>
          <a:blip r:embed="rId2"/>
          <a:stretch>
            <a:fillRect/>
          </a:stretch>
        </p:blipFill>
        <p:spPr>
          <a:xfrm>
            <a:off x="223636" y="4809847"/>
            <a:ext cx="1738734" cy="1750096"/>
          </a:xfrm>
          <a:prstGeom prst="rect">
            <a:avLst/>
          </a:prstGeom>
          <a:ln>
            <a:noFill/>
          </a:ln>
          <a:effectLst>
            <a:outerShdw blurRad="292100" dist="139700" dir="2700000" algn="tl" rotWithShape="0">
              <a:srgbClr val="333333">
                <a:alpha val="65000"/>
              </a:srgbClr>
            </a:outerShdw>
          </a:effectLst>
        </p:spPr>
      </p:pic>
      <p:pic>
        <p:nvPicPr>
          <p:cNvPr id="6" name="圖片 5">
            <a:extLst>
              <a:ext uri="{FF2B5EF4-FFF2-40B4-BE49-F238E27FC236}">
                <a16:creationId xmlns:a16="http://schemas.microsoft.com/office/drawing/2014/main" id="{EF4DF762-6551-4090-B275-7CFB218F74AD}"/>
              </a:ext>
            </a:extLst>
          </p:cNvPr>
          <p:cNvPicPr>
            <a:picLocks noChangeAspect="1"/>
          </p:cNvPicPr>
          <p:nvPr/>
        </p:nvPicPr>
        <p:blipFill>
          <a:blip r:embed="rId3"/>
          <a:stretch>
            <a:fillRect/>
          </a:stretch>
        </p:blipFill>
        <p:spPr>
          <a:xfrm>
            <a:off x="2062823" y="1047321"/>
            <a:ext cx="2861525" cy="1296796"/>
          </a:xfrm>
          <a:prstGeom prst="rect">
            <a:avLst/>
          </a:prstGeom>
          <a:ln>
            <a:noFill/>
          </a:ln>
          <a:effectLst>
            <a:outerShdw blurRad="292100" dist="139700" dir="2700000" algn="tl" rotWithShape="0">
              <a:srgbClr val="333333">
                <a:alpha val="65000"/>
              </a:srgbClr>
            </a:outerShdw>
          </a:effectLst>
        </p:spPr>
      </p:pic>
      <p:pic>
        <p:nvPicPr>
          <p:cNvPr id="9" name="Picture 5"/>
          <p:cNvPicPr>
            <a:picLocks noChangeAspect="1" noChangeArrowheads="1"/>
          </p:cNvPicPr>
          <p:nvPr/>
        </p:nvPicPr>
        <p:blipFill>
          <a:blip r:embed="rId4" cstate="print"/>
          <a:srcRect/>
          <a:stretch>
            <a:fillRect/>
          </a:stretch>
        </p:blipFill>
        <p:spPr bwMode="auto">
          <a:xfrm>
            <a:off x="6562869" y="1047320"/>
            <a:ext cx="5486400" cy="41775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6"/>
          <p:cNvPicPr>
            <a:picLocks noChangeAspect="1" noChangeArrowheads="1"/>
          </p:cNvPicPr>
          <p:nvPr/>
        </p:nvPicPr>
        <p:blipFill>
          <a:blip r:embed="rId5" cstate="print"/>
          <a:srcRect/>
          <a:stretch>
            <a:fillRect/>
          </a:stretch>
        </p:blipFill>
        <p:spPr bwMode="auto">
          <a:xfrm>
            <a:off x="4422838" y="1578678"/>
            <a:ext cx="5524500" cy="42320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7"/>
          <p:cNvPicPr>
            <a:picLocks noChangeAspect="1" noChangeArrowheads="1"/>
          </p:cNvPicPr>
          <p:nvPr/>
        </p:nvPicPr>
        <p:blipFill>
          <a:blip r:embed="rId6" cstate="print"/>
          <a:srcRect/>
          <a:stretch>
            <a:fillRect/>
          </a:stretch>
        </p:blipFill>
        <p:spPr bwMode="auto">
          <a:xfrm>
            <a:off x="2202947" y="2333849"/>
            <a:ext cx="5575300" cy="3525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4"/>
          <p:cNvPicPr>
            <a:picLocks noChangeAspect="1" noChangeArrowheads="1"/>
          </p:cNvPicPr>
          <p:nvPr/>
        </p:nvPicPr>
        <p:blipFill>
          <a:blip r:embed="rId7" cstate="print"/>
          <a:srcRect/>
          <a:stretch>
            <a:fillRect/>
          </a:stretch>
        </p:blipFill>
        <p:spPr bwMode="auto">
          <a:xfrm>
            <a:off x="2311368" y="3776871"/>
            <a:ext cx="1971346" cy="2628462"/>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79A76D32-CEA4-46CE-97EC-48B626453CC6}"/>
              </a:ext>
            </a:extLst>
          </p:cNvPr>
          <p:cNvPicPr>
            <a:picLocks noChangeAspect="1"/>
          </p:cNvPicPr>
          <p:nvPr/>
        </p:nvPicPr>
        <p:blipFill>
          <a:blip r:embed="rId8"/>
          <a:stretch>
            <a:fillRect/>
          </a:stretch>
        </p:blipFill>
        <p:spPr>
          <a:xfrm>
            <a:off x="1032715" y="2834012"/>
            <a:ext cx="1779964" cy="2360991"/>
          </a:xfrm>
          <a:prstGeom prst="rect">
            <a:avLst/>
          </a:prstGeom>
          <a:ln>
            <a:noFill/>
          </a:ln>
          <a:effectLst>
            <a:outerShdw blurRad="292100" dist="139700" dir="2700000" algn="tl" rotWithShape="0">
              <a:srgbClr val="333333">
                <a:alpha val="65000"/>
              </a:srgbClr>
            </a:outerShdw>
          </a:effectLst>
        </p:spPr>
      </p:pic>
      <p:sp>
        <p:nvSpPr>
          <p:cNvPr id="14" name="標題 4">
            <a:extLst>
              <a:ext uri="{FF2B5EF4-FFF2-40B4-BE49-F238E27FC236}">
                <a16:creationId xmlns:a16="http://schemas.microsoft.com/office/drawing/2014/main" id="{07FB567A-766B-4844-A09A-2D64CA50450F}"/>
              </a:ext>
            </a:extLst>
          </p:cNvPr>
          <p:cNvSpPr>
            <a:spLocks noGrp="1"/>
          </p:cNvSpPr>
          <p:nvPr>
            <p:ph type="title"/>
          </p:nvPr>
        </p:nvSpPr>
        <p:spPr/>
        <p:txBody>
          <a:bodyPr vert="horz" wrap="square" lIns="0" tIns="0" rIns="0" bIns="0" numCol="1" rtlCol="0" anchor="t" anchorCtr="0" compatLnSpc="1">
            <a:prstTxWarp prst="textNoShape">
              <a:avLst/>
            </a:prstTxWarp>
            <a:spAutoFit/>
          </a:bodyPr>
          <a:lstStyle/>
          <a:p>
            <a:pPr algn="l"/>
            <a:r>
              <a:rPr lang="zh-TW" altLang="en-US" b="1" dirty="0">
                <a:latin typeface="Microsoft YaHei" panose="020B0503020204020204" pitchFamily="34" charset="-122"/>
                <a:ea typeface="Microsoft YaHei" panose="020B0503020204020204" pitchFamily="34" charset="-122"/>
              </a:rPr>
              <a:t>考量不同的層面</a:t>
            </a:r>
            <a:r>
              <a:rPr lang="en-US" altLang="zh-TW" sz="2000" dirty="0"/>
              <a:t>(</a:t>
            </a:r>
            <a:r>
              <a:rPr lang="zh-TW" altLang="en-US" sz="2000" dirty="0"/>
              <a:t>如性別、語言、文化、識字能力及身心障礙狀況</a:t>
            </a:r>
            <a:r>
              <a:rPr lang="en-US" altLang="zh-TW" sz="2000" dirty="0"/>
              <a:t>)</a:t>
            </a:r>
            <a:r>
              <a:rPr lang="zh-TW" altLang="en-US" sz="2000" dirty="0"/>
              <a:t>！</a:t>
            </a:r>
          </a:p>
        </p:txBody>
      </p:sp>
      <p:pic>
        <p:nvPicPr>
          <p:cNvPr id="13" name="Picture 8"/>
          <p:cNvPicPr>
            <a:picLocks noChangeAspect="1" noChangeArrowheads="1"/>
          </p:cNvPicPr>
          <p:nvPr/>
        </p:nvPicPr>
        <p:blipFill>
          <a:blip r:embed="rId9" cstate="print"/>
          <a:srcRect/>
          <a:stretch>
            <a:fillRect/>
          </a:stretch>
        </p:blipFill>
        <p:spPr bwMode="auto">
          <a:xfrm>
            <a:off x="226877" y="998239"/>
            <a:ext cx="1695822" cy="2261097"/>
          </a:xfrm>
          <a:prstGeom prst="rect">
            <a:avLst/>
          </a:prstGeom>
          <a:ln>
            <a:noFill/>
          </a:ln>
          <a:effectLst>
            <a:outerShdw blurRad="292100" dist="139700" dir="2700000" algn="tl" rotWithShape="0">
              <a:srgbClr val="333333">
                <a:alpha val="65000"/>
              </a:srgbClr>
            </a:outerShdw>
          </a:effectLst>
        </p:spPr>
      </p:pic>
      <p:grpSp>
        <p:nvGrpSpPr>
          <p:cNvPr id="15" name="群組 14">
            <a:extLst>
              <a:ext uri="{FF2B5EF4-FFF2-40B4-BE49-F238E27FC236}">
                <a16:creationId xmlns:a16="http://schemas.microsoft.com/office/drawing/2014/main" id="{E1602710-2DE5-428E-BF72-DCBB52C50E8F}"/>
              </a:ext>
            </a:extLst>
          </p:cNvPr>
          <p:cNvGrpSpPr/>
          <p:nvPr/>
        </p:nvGrpSpPr>
        <p:grpSpPr>
          <a:xfrm>
            <a:off x="6978426" y="5018732"/>
            <a:ext cx="4019877" cy="1154116"/>
            <a:chOff x="4252054" y="2899397"/>
            <a:chExt cx="4019877" cy="1154116"/>
          </a:xfrm>
        </p:grpSpPr>
        <p:sp>
          <p:nvSpPr>
            <p:cNvPr id="16" name="圆角矩形 76">
              <a:extLst>
                <a:ext uri="{FF2B5EF4-FFF2-40B4-BE49-F238E27FC236}">
                  <a16:creationId xmlns:a16="http://schemas.microsoft.com/office/drawing/2014/main" id="{FA982D3E-CD19-436E-A9AE-C37A9EDE31B8}"/>
                </a:ext>
              </a:extLst>
            </p:cNvPr>
            <p:cNvSpPr/>
            <p:nvPr/>
          </p:nvSpPr>
          <p:spPr>
            <a:xfrm>
              <a:off x="4263570" y="3476455"/>
              <a:ext cx="3633226" cy="577058"/>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prstClr val="white"/>
                </a:solidFill>
                <a:latin typeface="微软雅黑" panose="020B0503020204020204" pitchFamily="34" charset="-122"/>
                <a:ea typeface="微软雅黑" panose="020B0503020204020204" pitchFamily="34" charset="-122"/>
              </a:endParaRPr>
            </a:p>
          </p:txBody>
        </p:sp>
        <p:sp>
          <p:nvSpPr>
            <p:cNvPr id="17" name="TextBox 81">
              <a:extLst>
                <a:ext uri="{FF2B5EF4-FFF2-40B4-BE49-F238E27FC236}">
                  <a16:creationId xmlns:a16="http://schemas.microsoft.com/office/drawing/2014/main" id="{3CFAD061-0E38-4F30-ABBC-5F737BF47C30}"/>
                </a:ext>
              </a:extLst>
            </p:cNvPr>
            <p:cNvSpPr txBox="1"/>
            <p:nvPr/>
          </p:nvSpPr>
          <p:spPr>
            <a:xfrm>
              <a:off x="4252054" y="3528067"/>
              <a:ext cx="3701574" cy="461665"/>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2400" dirty="0"/>
                <a:t>是否具備多國語公告宣導</a:t>
              </a:r>
              <a:r>
                <a:rPr lang="en-US" altLang="zh-TW" sz="2400" dirty="0"/>
                <a:t>?</a:t>
              </a:r>
              <a:endParaRPr lang="zh-TW" altLang="en-US" sz="2400" dirty="0"/>
            </a:p>
          </p:txBody>
        </p:sp>
        <p:sp>
          <p:nvSpPr>
            <p:cNvPr id="18" name="Freeform 55">
              <a:extLst>
                <a:ext uri="{FF2B5EF4-FFF2-40B4-BE49-F238E27FC236}">
                  <a16:creationId xmlns:a16="http://schemas.microsoft.com/office/drawing/2014/main" id="{972973A9-80C6-45D9-BAF6-7A4C3E53EE88}"/>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spTree>
    <p:extLst>
      <p:ext uri="{BB962C8B-B14F-4D97-AF65-F5344CB8AC3E}">
        <p14:creationId xmlns:p14="http://schemas.microsoft.com/office/powerpoint/2010/main" val="527831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标题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r>
              <a:rPr lang="zh-TW" altLang="en-US" dirty="0">
                <a:latin typeface="微軟正黑體" panose="020B0604030504040204" pitchFamily="34" charset="-120"/>
                <a:ea typeface="微軟正黑體" panose="020B0604030504040204" pitchFamily="34" charset="-120"/>
              </a:rPr>
              <a:t>有立即發生危險之虞認定標準</a:t>
            </a:r>
            <a:endParaRPr lang="zh-CN" altLang="en-US"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DD04C41F-3C52-4F06-B440-C6019EF419B9}"/>
              </a:ext>
            </a:extLst>
          </p:cNvPr>
          <p:cNvSpPr txBox="1"/>
          <p:nvPr/>
        </p:nvSpPr>
        <p:spPr>
          <a:xfrm>
            <a:off x="507228" y="1916832"/>
            <a:ext cx="11205397" cy="1077218"/>
          </a:xfrm>
          <a:prstGeom prst="rect">
            <a:avLst/>
          </a:prstGeom>
          <a:noFill/>
        </p:spPr>
        <p:txBody>
          <a:bodyPr wrap="square" rtlCol="0">
            <a:spAutoFit/>
          </a:bodyPr>
          <a:lstStyle/>
          <a:p>
            <a:pPr>
              <a:spcBef>
                <a:spcPts val="0"/>
              </a:spcBef>
              <a:spcAft>
                <a:spcPts val="0"/>
              </a:spcAft>
            </a:pPr>
            <a:r>
              <a:rPr lang="zh-TW" altLang="en-US" sz="3200" b="1" dirty="0">
                <a:latin typeface="微軟正黑體" panose="020B0604030504040204" pitchFamily="34" charset="-120"/>
                <a:ea typeface="微軟正黑體" panose="020B0604030504040204" pitchFamily="34" charset="-120"/>
              </a:rPr>
              <a:t>第一條  本標準依勞動檢查法第二十八條第二項規定訂定之。</a:t>
            </a:r>
          </a:p>
          <a:p>
            <a:pPr>
              <a:spcBef>
                <a:spcPts val="0"/>
              </a:spcBef>
              <a:spcAft>
                <a:spcPts val="0"/>
              </a:spcAft>
            </a:pPr>
            <a:r>
              <a:rPr lang="zh-TW" altLang="en-US" sz="3200" b="1" dirty="0">
                <a:latin typeface="微軟正黑體" panose="020B0604030504040204" pitchFamily="34" charset="-120"/>
                <a:ea typeface="微軟正黑體" panose="020B0604030504040204" pitchFamily="34" charset="-120"/>
              </a:rPr>
              <a:t>第二條  有立即發生危險之虞之類型如下：</a:t>
            </a:r>
          </a:p>
        </p:txBody>
      </p:sp>
      <p:sp>
        <p:nvSpPr>
          <p:cNvPr id="5" name="标题 1">
            <a:extLst>
              <a:ext uri="{FF2B5EF4-FFF2-40B4-BE49-F238E27FC236}">
                <a16:creationId xmlns:a16="http://schemas.microsoft.com/office/drawing/2014/main" id="{BF363026-CF69-439C-BBEA-A063BDBB1D3D}"/>
              </a:ext>
            </a:extLst>
          </p:cNvPr>
          <p:cNvSpPr txBox="1">
            <a:spLocks/>
          </p:cNvSpPr>
          <p:nvPr/>
        </p:nvSpPr>
        <p:spPr bwMode="auto">
          <a:xfrm>
            <a:off x="507227" y="1181889"/>
            <a:ext cx="11421422" cy="5674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lvl1pPr algn="l" rtl="0" eaLnBrk="1" fontAlgn="base" hangingPunct="1">
              <a:lnSpc>
                <a:spcPts val="2399"/>
              </a:lnSpc>
              <a:spcBef>
                <a:spcPct val="0"/>
              </a:spcBef>
              <a:spcAft>
                <a:spcPct val="0"/>
              </a:spcAft>
              <a:defRPr lang="zh-TW" altLang="en-US" sz="2400" b="1" kern="0" cap="none" baseline="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altLang="en-US" sz="3200" dirty="0">
                <a:solidFill>
                  <a:srgbClr val="FF0000"/>
                </a:solidFill>
              </a:rPr>
              <a:t>勞動檢查法第二十八條所定勞工有立即發生危險之虞認定標準</a:t>
            </a:r>
          </a:p>
        </p:txBody>
      </p:sp>
      <p:sp>
        <p:nvSpPr>
          <p:cNvPr id="2" name="矩形 1">
            <a:extLst>
              <a:ext uri="{FF2B5EF4-FFF2-40B4-BE49-F238E27FC236}">
                <a16:creationId xmlns:a16="http://schemas.microsoft.com/office/drawing/2014/main" id="{C06A548C-D292-4163-BC34-DCD3681ACE83}"/>
              </a:ext>
            </a:extLst>
          </p:cNvPr>
          <p:cNvSpPr/>
          <p:nvPr/>
        </p:nvSpPr>
        <p:spPr>
          <a:xfrm>
            <a:off x="507226" y="3161531"/>
            <a:ext cx="6096000" cy="2862322"/>
          </a:xfrm>
          <a:prstGeom prst="rect">
            <a:avLst/>
          </a:prstGeom>
        </p:spPr>
        <p:txBody>
          <a:bodyPr>
            <a:spAutoFit/>
          </a:bodyPr>
          <a:lstStyle/>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一、墜落。</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二、感電。</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三、倒塌、崩塌。</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四、火災、爆炸。</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五、中毒、缺氧。</a:t>
            </a:r>
            <a:endParaRPr lang="en-US" altLang="zh-TW" sz="3600" dirty="0">
              <a:solidFill>
                <a:srgbClr val="3333FF"/>
              </a:solidFill>
              <a:latin typeface="Microsoft YaHei" panose="020B0503020204020204" pitchFamily="34" charset="-122"/>
              <a:ea typeface="Microsoft YaHei" panose="020B0503020204020204" pitchFamily="34" charset="-122"/>
            </a:endParaRPr>
          </a:p>
        </p:txBody>
      </p:sp>
      <p:pic>
        <p:nvPicPr>
          <p:cNvPr id="6" name="圖片 5">
            <a:extLst>
              <a:ext uri="{FF2B5EF4-FFF2-40B4-BE49-F238E27FC236}">
                <a16:creationId xmlns:a16="http://schemas.microsoft.com/office/drawing/2014/main" id="{85558AF7-1E27-4B5C-AF4D-602D8A1381BF}"/>
              </a:ext>
            </a:extLst>
          </p:cNvPr>
          <p:cNvPicPr>
            <a:picLocks noChangeAspect="1"/>
          </p:cNvPicPr>
          <p:nvPr/>
        </p:nvPicPr>
        <p:blipFill>
          <a:blip r:embed="rId3"/>
          <a:stretch>
            <a:fillRect/>
          </a:stretch>
        </p:blipFill>
        <p:spPr>
          <a:xfrm>
            <a:off x="6456040" y="3212977"/>
            <a:ext cx="1230238" cy="1631818"/>
          </a:xfrm>
          <a:prstGeom prst="rect">
            <a:avLst/>
          </a:prstGeom>
        </p:spPr>
      </p:pic>
      <p:pic>
        <p:nvPicPr>
          <p:cNvPr id="7" name="圖片 6">
            <a:extLst>
              <a:ext uri="{FF2B5EF4-FFF2-40B4-BE49-F238E27FC236}">
                <a16:creationId xmlns:a16="http://schemas.microsoft.com/office/drawing/2014/main" id="{335DDBBE-F308-4A80-82C2-9AC6FE022C1D}"/>
              </a:ext>
            </a:extLst>
          </p:cNvPr>
          <p:cNvPicPr>
            <a:picLocks noChangeAspect="1"/>
          </p:cNvPicPr>
          <p:nvPr/>
        </p:nvPicPr>
        <p:blipFill>
          <a:blip r:embed="rId4"/>
          <a:stretch>
            <a:fillRect/>
          </a:stretch>
        </p:blipFill>
        <p:spPr>
          <a:xfrm>
            <a:off x="7686277" y="3212977"/>
            <a:ext cx="1250683" cy="1658939"/>
          </a:xfrm>
          <a:prstGeom prst="rect">
            <a:avLst/>
          </a:prstGeom>
        </p:spPr>
      </p:pic>
      <p:pic>
        <p:nvPicPr>
          <p:cNvPr id="8" name="圖片 7">
            <a:extLst>
              <a:ext uri="{FF2B5EF4-FFF2-40B4-BE49-F238E27FC236}">
                <a16:creationId xmlns:a16="http://schemas.microsoft.com/office/drawing/2014/main" id="{98CF8BB0-AF37-4D91-BFE1-F4D044E9DABD}"/>
              </a:ext>
            </a:extLst>
          </p:cNvPr>
          <p:cNvPicPr>
            <a:picLocks noChangeAspect="1"/>
          </p:cNvPicPr>
          <p:nvPr/>
        </p:nvPicPr>
        <p:blipFill>
          <a:blip r:embed="rId5"/>
          <a:stretch>
            <a:fillRect/>
          </a:stretch>
        </p:blipFill>
        <p:spPr>
          <a:xfrm>
            <a:off x="8434882" y="4703903"/>
            <a:ext cx="1230236" cy="1631817"/>
          </a:xfrm>
          <a:prstGeom prst="rect">
            <a:avLst/>
          </a:prstGeom>
        </p:spPr>
      </p:pic>
      <p:pic>
        <p:nvPicPr>
          <p:cNvPr id="9" name="圖片 8">
            <a:extLst>
              <a:ext uri="{FF2B5EF4-FFF2-40B4-BE49-F238E27FC236}">
                <a16:creationId xmlns:a16="http://schemas.microsoft.com/office/drawing/2014/main" id="{4CAB795C-E38E-4F31-970B-6B030B178F3A}"/>
              </a:ext>
            </a:extLst>
          </p:cNvPr>
          <p:cNvPicPr>
            <a:picLocks noChangeAspect="1"/>
          </p:cNvPicPr>
          <p:nvPr/>
        </p:nvPicPr>
        <p:blipFill>
          <a:blip r:embed="rId6"/>
          <a:stretch>
            <a:fillRect/>
          </a:stretch>
        </p:blipFill>
        <p:spPr>
          <a:xfrm>
            <a:off x="6095999" y="4896547"/>
            <a:ext cx="1080121" cy="1432699"/>
          </a:xfrm>
          <a:prstGeom prst="rect">
            <a:avLst/>
          </a:prstGeom>
        </p:spPr>
      </p:pic>
      <p:pic>
        <p:nvPicPr>
          <p:cNvPr id="10" name="圖片 9">
            <a:extLst>
              <a:ext uri="{FF2B5EF4-FFF2-40B4-BE49-F238E27FC236}">
                <a16:creationId xmlns:a16="http://schemas.microsoft.com/office/drawing/2014/main" id="{10581B49-2879-42F2-BB30-1012F61F2BB5}"/>
              </a:ext>
            </a:extLst>
          </p:cNvPr>
          <p:cNvPicPr>
            <a:picLocks noChangeAspect="1"/>
          </p:cNvPicPr>
          <p:nvPr/>
        </p:nvPicPr>
        <p:blipFill>
          <a:blip r:embed="rId7"/>
          <a:stretch>
            <a:fillRect/>
          </a:stretch>
        </p:blipFill>
        <p:spPr>
          <a:xfrm>
            <a:off x="7257314" y="4880895"/>
            <a:ext cx="1096801" cy="1454825"/>
          </a:xfrm>
          <a:prstGeom prst="rect">
            <a:avLst/>
          </a:prstGeom>
        </p:spPr>
      </p:pic>
      <p:pic>
        <p:nvPicPr>
          <p:cNvPr id="11" name="圖片 10">
            <a:extLst>
              <a:ext uri="{FF2B5EF4-FFF2-40B4-BE49-F238E27FC236}">
                <a16:creationId xmlns:a16="http://schemas.microsoft.com/office/drawing/2014/main" id="{097EABAA-B61E-4B6B-A852-6F79392410E2}"/>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9408369" y="3094358"/>
            <a:ext cx="2573266" cy="2425452"/>
          </a:xfrm>
          <a:prstGeom prst="rect">
            <a:avLst/>
          </a:prstGeom>
        </p:spPr>
      </p:pic>
    </p:spTree>
    <p:extLst>
      <p:ext uri="{BB962C8B-B14F-4D97-AF65-F5344CB8AC3E}">
        <p14:creationId xmlns:p14="http://schemas.microsoft.com/office/powerpoint/2010/main" val="38431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985517" y="302342"/>
            <a:ext cx="4705349" cy="625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63500" dir="3187806" algn="ctr" rotWithShape="0">
                    <a:srgbClr val="CCFF99"/>
                  </a:outerShdw>
                </a:effectLst>
              </a14:hiddenEffects>
            </a:ext>
          </a:extLst>
        </p:spPr>
        <p:txBody>
          <a:bodyPr>
            <a:spAutoFit/>
          </a:bodyPr>
          <a:lstStyle/>
          <a:p>
            <a:pPr algn="l" eaLnBrk="0" hangingPunct="0">
              <a:lnSpc>
                <a:spcPct val="120000"/>
              </a:lnSpc>
              <a:buFont typeface="Wingdings" pitchFamily="2" charset="2"/>
              <a:buChar char="q"/>
            </a:pPr>
            <a:r>
              <a:rPr lang="zh-TW" altLang="zh-TW" sz="2800" b="1" dirty="0">
                <a:solidFill>
                  <a:srgbClr val="FF0000"/>
                </a:solidFill>
                <a:latin typeface="Microsoft YaHei" pitchFamily="34" charset="-122"/>
                <a:ea typeface="Microsoft YaHei" pitchFamily="34" charset="-122"/>
              </a:rPr>
              <a:t> 危害控制</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防護及控制措施</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危害標示</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個人防護</a:t>
            </a:r>
          </a:p>
          <a:p>
            <a:pPr algn="l" eaLnBrk="0" hangingPunct="0">
              <a:lnSpc>
                <a:spcPct val="120000"/>
              </a:lnSpc>
              <a:buFont typeface="Wingdings" pitchFamily="2" charset="2"/>
              <a:buChar char="q"/>
            </a:pPr>
            <a:r>
              <a:rPr lang="zh-TW" altLang="zh-TW" sz="2800" b="1" dirty="0">
                <a:solidFill>
                  <a:srgbClr val="FF0000"/>
                </a:solidFill>
                <a:latin typeface="Microsoft YaHei" pitchFamily="34" charset="-122"/>
                <a:ea typeface="Microsoft YaHei" pitchFamily="34" charset="-122"/>
              </a:rPr>
              <a:t>緊急應變</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應變與急救設備</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洗眼及淋浴設施</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消防設備、警報</a:t>
            </a:r>
          </a:p>
          <a:p>
            <a:pPr algn="l" eaLnBrk="0" hangingPunct="0">
              <a:lnSpc>
                <a:spcPct val="120000"/>
              </a:lnSpc>
              <a:buFont typeface="Wingdings" pitchFamily="2" charset="2"/>
              <a:buChar char="q"/>
            </a:pPr>
            <a:r>
              <a:rPr lang="zh-TW" altLang="zh-TW" sz="2800" b="1" dirty="0">
                <a:solidFill>
                  <a:srgbClr val="FF0000"/>
                </a:solidFill>
                <a:latin typeface="Microsoft YaHei" pitchFamily="34" charset="-122"/>
                <a:ea typeface="Microsoft YaHei" pitchFamily="34" charset="-122"/>
              </a:rPr>
              <a:t>現場作業動態觀察</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進行中的動火作業</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進行中的維修作業</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現場承攬商作業</a:t>
            </a:r>
            <a:endParaRPr lang="zh-TW" altLang="en-US" sz="2800" b="1" dirty="0">
              <a:solidFill>
                <a:srgbClr val="008000"/>
              </a:solidFill>
              <a:latin typeface="Microsoft YaHei" pitchFamily="34" charset="-122"/>
              <a:ea typeface="Microsoft YaHei" pitchFamily="34" charset="-122"/>
            </a:endParaRPr>
          </a:p>
        </p:txBody>
      </p:sp>
      <p:sp>
        <p:nvSpPr>
          <p:cNvPr id="87090" name="Text Box 50"/>
          <p:cNvSpPr txBox="1">
            <a:spLocks noChangeArrowheads="1"/>
          </p:cNvSpPr>
          <p:nvPr/>
        </p:nvSpPr>
        <p:spPr bwMode="auto">
          <a:xfrm>
            <a:off x="431801" y="593971"/>
            <a:ext cx="6432550" cy="573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63500" dir="3187806" algn="ctr" rotWithShape="0">
                    <a:srgbClr val="CCFF99"/>
                  </a:outerShdw>
                </a:effectLst>
              </a14:hiddenEffects>
            </a:ext>
          </a:extLst>
        </p:spPr>
        <p:txBody>
          <a:bodyPr>
            <a:spAutoFit/>
          </a:bodyPr>
          <a:lstStyle/>
          <a:p>
            <a:pPr algn="l" eaLnBrk="0" hangingPunct="0">
              <a:lnSpc>
                <a:spcPct val="120000"/>
              </a:lnSpc>
              <a:buFont typeface="Wingdings" pitchFamily="2" charset="2"/>
              <a:buChar char="q"/>
            </a:pPr>
            <a:r>
              <a:rPr lang="zh-TW" altLang="en-US" sz="2800" b="1" dirty="0">
                <a:solidFill>
                  <a:srgbClr val="FF0000"/>
                </a:solidFill>
                <a:latin typeface="Microsoft YaHei" pitchFamily="34" charset="-122"/>
                <a:ea typeface="Microsoft YaHei" pitchFamily="34" charset="-122"/>
              </a:rPr>
              <a:t>一般作業場所之狀況</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作業場所配置與內務狀況</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走道</a:t>
            </a:r>
            <a:r>
              <a:rPr lang="en-US" altLang="zh-TW" sz="2800" b="1" dirty="0">
                <a:solidFill>
                  <a:srgbClr val="000099"/>
                </a:solidFill>
                <a:latin typeface="Microsoft YaHei" pitchFamily="34" charset="-122"/>
                <a:ea typeface="Microsoft YaHei" pitchFamily="34" charset="-122"/>
              </a:rPr>
              <a:t>/</a:t>
            </a:r>
            <a:r>
              <a:rPr lang="zh-TW" altLang="en-US" sz="2800" b="1" dirty="0">
                <a:solidFill>
                  <a:srgbClr val="000099"/>
                </a:solidFill>
                <a:latin typeface="Microsoft YaHei" pitchFamily="34" charset="-122"/>
                <a:ea typeface="Microsoft YaHei" pitchFamily="34" charset="-122"/>
              </a:rPr>
              <a:t>通道</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逃生路線</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安全設施</a:t>
            </a:r>
          </a:p>
          <a:p>
            <a:pPr algn="l" eaLnBrk="0" hangingPunct="0">
              <a:lnSpc>
                <a:spcPct val="120000"/>
              </a:lnSpc>
              <a:buFont typeface="Wingdings" pitchFamily="2" charset="2"/>
              <a:buChar char="q"/>
            </a:pPr>
            <a:r>
              <a:rPr lang="zh-TW" altLang="en-US" sz="2800" b="1" dirty="0">
                <a:solidFill>
                  <a:srgbClr val="FF0000"/>
                </a:solidFill>
                <a:latin typeface="Microsoft YaHei" pitchFamily="34" charset="-122"/>
                <a:ea typeface="Microsoft YaHei" pitchFamily="34" charset="-122"/>
              </a:rPr>
              <a:t>物料</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化學品之儲存及運送</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廢棄物之儲存及處理</a:t>
            </a:r>
          </a:p>
          <a:p>
            <a:pPr algn="l" eaLnBrk="0" hangingPunct="0">
              <a:lnSpc>
                <a:spcPct val="120000"/>
              </a:lnSpc>
              <a:buFont typeface="Wingdings" pitchFamily="2" charset="2"/>
              <a:buChar char="q"/>
            </a:pPr>
            <a:r>
              <a:rPr lang="zh-TW" altLang="en-US" sz="2800" b="1" dirty="0">
                <a:solidFill>
                  <a:srgbClr val="FF0000"/>
                </a:solidFill>
                <a:latin typeface="Microsoft YaHei" pitchFamily="34" charset="-122"/>
                <a:ea typeface="Microsoft YaHei" pitchFamily="34" charset="-122"/>
              </a:rPr>
              <a:t>設備</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機械設備與防護</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電氣設備</a:t>
            </a:r>
          </a:p>
        </p:txBody>
      </p:sp>
      <p:sp>
        <p:nvSpPr>
          <p:cNvPr id="5" name="標題 4"/>
          <p:cNvSpPr>
            <a:spLocks noGrp="1"/>
          </p:cNvSpPr>
          <p:nvPr>
            <p:ph type="title"/>
          </p:nvPr>
        </p:nvSpPr>
        <p:spPr/>
        <p:txBody>
          <a:bodyPr/>
          <a:lstStyle/>
          <a:p>
            <a:pPr algn="ctr"/>
            <a:r>
              <a:rPr lang="zh-TW" altLang="en-US" dirty="0"/>
              <a:t>典型的現場查核 </a:t>
            </a:r>
          </a:p>
        </p:txBody>
      </p:sp>
    </p:spTree>
    <p:extLst>
      <p:ext uri="{BB962C8B-B14F-4D97-AF65-F5344CB8AC3E}">
        <p14:creationId xmlns:p14="http://schemas.microsoft.com/office/powerpoint/2010/main" val="191062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383117" y="888499"/>
            <a:ext cx="11425766" cy="563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63500" dir="3187806" algn="ctr" rotWithShape="0">
                    <a:srgbClr val="CCFF99"/>
                  </a:outerShdw>
                </a:effectLst>
              </a14:hiddenEffects>
            </a:ext>
          </a:extLst>
        </p:spPr>
        <p:txBody>
          <a:bodyPr>
            <a:spAutoFit/>
          </a:bodyPr>
          <a:lstStyle/>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聯鎖系統是否有被</a:t>
            </a:r>
            <a:r>
              <a:rPr lang="en-US" altLang="zh-TW" sz="2800" b="1" dirty="0">
                <a:solidFill>
                  <a:srgbClr val="000099"/>
                </a:solidFill>
                <a:latin typeface="Microsoft YaHei" pitchFamily="34" charset="-122"/>
                <a:ea typeface="Microsoft YaHei" pitchFamily="34" charset="-122"/>
              </a:rPr>
              <a:t>By-pass</a:t>
            </a:r>
          </a:p>
          <a:p>
            <a:pPr algn="l" eaLnBrk="0" hangingPunct="0">
              <a:lnSpc>
                <a:spcPct val="130000"/>
              </a:lnSpc>
              <a:buFont typeface="Wingdings" pitchFamily="2" charset="2"/>
              <a:buChar char="q"/>
            </a:pPr>
            <a:r>
              <a:rPr lang="zh-TW" altLang="en-US" sz="2800" b="1" dirty="0">
                <a:solidFill>
                  <a:srgbClr val="008000"/>
                </a:solidFill>
                <a:latin typeface="Microsoft YaHei" pitchFamily="34" charset="-122"/>
                <a:ea typeface="Microsoft YaHei" pitchFamily="34" charset="-122"/>
              </a:rPr>
              <a:t>危險物、有害物之儲存、處理區、 分裝設備、接地、通風</a:t>
            </a:r>
          </a:p>
          <a:p>
            <a:pPr algn="l" eaLnBrk="0" hangingPunct="0">
              <a:lnSpc>
                <a:spcPct val="130000"/>
              </a:lnSpc>
              <a:buFont typeface="Wingdings" pitchFamily="2" charset="2"/>
              <a:buNone/>
            </a:pPr>
            <a:r>
              <a:rPr lang="zh-TW" altLang="en-US" sz="2800" b="1" dirty="0">
                <a:solidFill>
                  <a:srgbClr val="008000"/>
                </a:solidFill>
                <a:latin typeface="Microsoft YaHei" pitchFamily="34" charset="-122"/>
                <a:ea typeface="Microsoft YaHei" pitchFamily="34" charset="-122"/>
              </a:rPr>
              <a:t>   排氣</a:t>
            </a:r>
          </a:p>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偵測器、消防泵浦、消防水之位置適當、功能正常、存量</a:t>
            </a:r>
          </a:p>
          <a:p>
            <a:pPr algn="l" eaLnBrk="0" hangingPunct="0">
              <a:lnSpc>
                <a:spcPct val="130000"/>
              </a:lnSpc>
              <a:buFont typeface="Wingdings" pitchFamily="2" charset="2"/>
              <a:buNone/>
            </a:pPr>
            <a:r>
              <a:rPr lang="zh-TW" altLang="en-US" sz="2800" b="1" dirty="0">
                <a:solidFill>
                  <a:srgbClr val="000099"/>
                </a:solidFill>
                <a:latin typeface="Microsoft YaHei" pitchFamily="34" charset="-122"/>
                <a:ea typeface="Microsoft YaHei" pitchFamily="34" charset="-122"/>
              </a:rPr>
              <a:t>   充份</a:t>
            </a:r>
          </a:p>
          <a:p>
            <a:pPr algn="l" eaLnBrk="0" hangingPunct="0">
              <a:lnSpc>
                <a:spcPct val="130000"/>
              </a:lnSpc>
              <a:buFont typeface="Wingdings" pitchFamily="2" charset="2"/>
              <a:buChar char="q"/>
            </a:pPr>
            <a:r>
              <a:rPr lang="zh-TW" altLang="en-US" sz="2800" b="1" dirty="0">
                <a:solidFill>
                  <a:srgbClr val="008000"/>
                </a:solidFill>
                <a:latin typeface="Microsoft YaHei" pitchFamily="34" charset="-122"/>
                <a:ea typeface="Microsoft YaHei" pitchFamily="34" charset="-122"/>
              </a:rPr>
              <a:t>外洩預防系統、消減系統可正常運轉</a:t>
            </a:r>
          </a:p>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管線末端之盲封或管塞</a:t>
            </a:r>
          </a:p>
          <a:p>
            <a:pPr algn="l" eaLnBrk="0" hangingPunct="0">
              <a:lnSpc>
                <a:spcPct val="130000"/>
              </a:lnSpc>
              <a:buFont typeface="Wingdings" pitchFamily="2" charset="2"/>
              <a:buChar char="q"/>
            </a:pPr>
            <a:r>
              <a:rPr lang="zh-TW" altLang="en-US" sz="2800" b="1" dirty="0">
                <a:solidFill>
                  <a:srgbClr val="008000"/>
                </a:solidFill>
                <a:latin typeface="Microsoft YaHei" pitchFamily="34" charset="-122"/>
                <a:ea typeface="Microsoft YaHei" pitchFamily="34" charset="-122"/>
              </a:rPr>
              <a:t>法蘭墊圈、螺絲螺帽維修時符合規格及所建立之備品系統</a:t>
            </a:r>
          </a:p>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機電或動力系統維修時之上鎖</a:t>
            </a:r>
            <a:r>
              <a:rPr lang="en-US" altLang="zh-TW" sz="2800" b="1" dirty="0">
                <a:solidFill>
                  <a:srgbClr val="000099"/>
                </a:solidFill>
                <a:latin typeface="Microsoft YaHei" pitchFamily="34" charset="-122"/>
                <a:ea typeface="Microsoft YaHei" pitchFamily="34" charset="-122"/>
              </a:rPr>
              <a:t>/</a:t>
            </a:r>
            <a:r>
              <a:rPr lang="zh-TW" altLang="en-US" sz="2800" b="1" dirty="0">
                <a:solidFill>
                  <a:srgbClr val="000099"/>
                </a:solidFill>
                <a:latin typeface="Microsoft YaHei" pitchFamily="34" charset="-122"/>
                <a:ea typeface="Microsoft YaHei" pitchFamily="34" charset="-122"/>
              </a:rPr>
              <a:t>掛牌</a:t>
            </a:r>
          </a:p>
          <a:p>
            <a:pPr algn="l" eaLnBrk="0" hangingPunct="0">
              <a:lnSpc>
                <a:spcPct val="130000"/>
              </a:lnSpc>
              <a:buFont typeface="Wingdings" pitchFamily="2" charset="2"/>
              <a:buChar char="q"/>
            </a:pPr>
            <a:r>
              <a:rPr lang="en-US" altLang="zh-TW" sz="2800" b="1" dirty="0">
                <a:solidFill>
                  <a:srgbClr val="008000"/>
                </a:solidFill>
                <a:latin typeface="Microsoft YaHei" pitchFamily="34" charset="-122"/>
                <a:ea typeface="Microsoft YaHei" pitchFamily="34" charset="-122"/>
              </a:rPr>
              <a:t>‥‥</a:t>
            </a:r>
          </a:p>
        </p:txBody>
      </p:sp>
      <p:sp>
        <p:nvSpPr>
          <p:cNvPr id="4" name="標題 3"/>
          <p:cNvSpPr>
            <a:spLocks noGrp="1"/>
          </p:cNvSpPr>
          <p:nvPr>
            <p:ph type="title"/>
          </p:nvPr>
        </p:nvSpPr>
        <p:spPr/>
        <p:txBody>
          <a:bodyPr/>
          <a:lstStyle/>
          <a:p>
            <a:pPr algn="ctr"/>
            <a:r>
              <a:rPr lang="zh-TW" altLang="en-US" dirty="0"/>
              <a:t>重要設備</a:t>
            </a:r>
            <a:r>
              <a:rPr lang="en-US" altLang="zh-TW" dirty="0"/>
              <a:t>/</a:t>
            </a:r>
            <a:r>
              <a:rPr lang="zh-TW" altLang="en-US" dirty="0"/>
              <a:t>設施查核重點方向</a:t>
            </a:r>
          </a:p>
        </p:txBody>
      </p:sp>
      <p:grpSp>
        <p:nvGrpSpPr>
          <p:cNvPr id="5" name="群組 5"/>
          <p:cNvGrpSpPr/>
          <p:nvPr/>
        </p:nvGrpSpPr>
        <p:grpSpPr>
          <a:xfrm>
            <a:off x="6357862" y="140084"/>
            <a:ext cx="2761708" cy="914487"/>
            <a:chOff x="3021715" y="3232297"/>
            <a:chExt cx="2390258" cy="821327"/>
          </a:xfrm>
        </p:grpSpPr>
        <p:grpSp>
          <p:nvGrpSpPr>
            <p:cNvPr id="6" name="群組 43"/>
            <p:cNvGrpSpPr/>
            <p:nvPr/>
          </p:nvGrpSpPr>
          <p:grpSpPr>
            <a:xfrm>
              <a:off x="3021715" y="3232297"/>
              <a:ext cx="2390258" cy="821327"/>
              <a:chOff x="3021714" y="3301407"/>
              <a:chExt cx="2656293" cy="752218"/>
            </a:xfrm>
          </p:grpSpPr>
          <p:sp>
            <p:nvSpPr>
              <p:cNvPr id="11" name="Freeform 33"/>
              <p:cNvSpPr>
                <a:spLocks/>
              </p:cNvSpPr>
              <p:nvPr/>
            </p:nvSpPr>
            <p:spPr bwMode="auto">
              <a:xfrm>
                <a:off x="3021714" y="3312040"/>
                <a:ext cx="789538" cy="741155"/>
              </a:xfrm>
              <a:custGeom>
                <a:avLst/>
                <a:gdLst/>
                <a:ahLst/>
                <a:cxnLst>
                  <a:cxn ang="0">
                    <a:pos x="0" y="0"/>
                  </a:cxn>
                  <a:cxn ang="0">
                    <a:pos x="0" y="1724"/>
                  </a:cxn>
                  <a:cxn ang="0">
                    <a:pos x="928" y="1724"/>
                  </a:cxn>
                  <a:cxn ang="0">
                    <a:pos x="1268" y="861"/>
                  </a:cxn>
                  <a:cxn ang="0">
                    <a:pos x="916" y="0"/>
                  </a:cxn>
                  <a:cxn ang="0">
                    <a:pos x="0" y="0"/>
                  </a:cxn>
                </a:cxnLst>
                <a:rect l="0" t="0" r="r" b="b"/>
                <a:pathLst>
                  <a:path w="1268" h="1724">
                    <a:moveTo>
                      <a:pt x="0" y="0"/>
                    </a:moveTo>
                    <a:lnTo>
                      <a:pt x="0" y="1724"/>
                    </a:lnTo>
                    <a:lnTo>
                      <a:pt x="928" y="1724"/>
                    </a:lnTo>
                    <a:lnTo>
                      <a:pt x="1268" y="861"/>
                    </a:lnTo>
                    <a:lnTo>
                      <a:pt x="916" y="0"/>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sp>
            <p:nvSpPr>
              <p:cNvPr id="12" name="Freeform 34"/>
              <p:cNvSpPr>
                <a:spLocks/>
              </p:cNvSpPr>
              <p:nvPr/>
            </p:nvSpPr>
            <p:spPr bwMode="auto">
              <a:xfrm>
                <a:off x="3652061"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rgbClr val="0070C0"/>
              </a:solidFill>
              <a:ln>
                <a:solidFill>
                  <a:srgbClr val="FFFF00"/>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sp>
            <p:nvSpPr>
              <p:cNvPr id="13" name="Freeform 34"/>
              <p:cNvSpPr>
                <a:spLocks/>
              </p:cNvSpPr>
              <p:nvPr/>
            </p:nvSpPr>
            <p:spPr bwMode="auto">
              <a:xfrm>
                <a:off x="4274313"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sp>
            <p:nvSpPr>
              <p:cNvPr id="14" name="Freeform 34"/>
              <p:cNvSpPr>
                <a:spLocks/>
              </p:cNvSpPr>
              <p:nvPr/>
            </p:nvSpPr>
            <p:spPr bwMode="auto">
              <a:xfrm>
                <a:off x="4896564" y="3301407"/>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grpSp>
        <p:sp>
          <p:nvSpPr>
            <p:cNvPr id="7" name="文字方塊 6"/>
            <p:cNvSpPr txBox="1"/>
            <p:nvPr/>
          </p:nvSpPr>
          <p:spPr>
            <a:xfrm>
              <a:off x="3221664" y="3429148"/>
              <a:ext cx="326039" cy="505278"/>
            </a:xfrm>
            <a:prstGeom prst="rect">
              <a:avLst/>
            </a:prstGeom>
            <a:noFill/>
          </p:spPr>
          <p:txBody>
            <a:bodyPr wrap="none" lIns="0" tIns="0" rIns="0" bIns="0" rtlCol="0">
              <a:spAutoFit/>
            </a:bodyPr>
            <a:lstStyle/>
            <a:p>
              <a:pPr>
                <a:lnSpc>
                  <a:spcPct val="90000"/>
                </a:lnSpc>
              </a:pPr>
              <a:r>
                <a:rPr lang="en-US" altLang="zh-TW" sz="4062" dirty="0">
                  <a:solidFill>
                    <a:schemeClr val="bg1">
                      <a:lumMod val="50000"/>
                    </a:schemeClr>
                  </a:solidFill>
                  <a:latin typeface="Arial Black" pitchFamily="34" charset="0"/>
                </a:rPr>
                <a:t>P</a:t>
              </a:r>
              <a:endParaRPr lang="zh-TW" altLang="en-US" sz="4062" dirty="0">
                <a:solidFill>
                  <a:schemeClr val="bg1">
                    <a:lumMod val="50000"/>
                  </a:schemeClr>
                </a:solidFill>
                <a:latin typeface="Arial Black" pitchFamily="34" charset="0"/>
              </a:endParaRPr>
            </a:p>
          </p:txBody>
        </p:sp>
        <p:sp>
          <p:nvSpPr>
            <p:cNvPr id="8" name="文字方塊 7"/>
            <p:cNvSpPr txBox="1"/>
            <p:nvPr/>
          </p:nvSpPr>
          <p:spPr>
            <a:xfrm>
              <a:off x="3824798" y="3429148"/>
              <a:ext cx="351012" cy="505278"/>
            </a:xfrm>
            <a:prstGeom prst="rect">
              <a:avLst/>
            </a:prstGeom>
            <a:noFill/>
          </p:spPr>
          <p:txBody>
            <a:bodyPr wrap="none" lIns="0" tIns="0" rIns="0" bIns="0" rtlCol="0">
              <a:spAutoFit/>
            </a:bodyPr>
            <a:lstStyle/>
            <a:p>
              <a:pPr>
                <a:lnSpc>
                  <a:spcPct val="90000"/>
                </a:lnSpc>
              </a:pPr>
              <a:r>
                <a:rPr lang="en-US" altLang="zh-TW" sz="4062" dirty="0">
                  <a:solidFill>
                    <a:schemeClr val="bg1"/>
                  </a:solidFill>
                  <a:latin typeface="Arial Black" pitchFamily="34" charset="0"/>
                </a:rPr>
                <a:t>D</a:t>
              </a:r>
              <a:endParaRPr lang="zh-TW" altLang="en-US" sz="4062" dirty="0">
                <a:solidFill>
                  <a:schemeClr val="bg1"/>
                </a:solidFill>
                <a:latin typeface="Arial Black" pitchFamily="34" charset="0"/>
              </a:endParaRPr>
            </a:p>
          </p:txBody>
        </p:sp>
        <p:sp>
          <p:nvSpPr>
            <p:cNvPr id="9" name="文字方塊 8"/>
            <p:cNvSpPr txBox="1"/>
            <p:nvPr/>
          </p:nvSpPr>
          <p:spPr>
            <a:xfrm>
              <a:off x="4368520" y="3429148"/>
              <a:ext cx="351012" cy="505278"/>
            </a:xfrm>
            <a:prstGeom prst="rect">
              <a:avLst/>
            </a:prstGeom>
            <a:noFill/>
          </p:spPr>
          <p:txBody>
            <a:bodyPr wrap="none" lIns="0" tIns="0" rIns="0" bIns="0" rtlCol="0">
              <a:spAutoFit/>
            </a:bodyPr>
            <a:lstStyle/>
            <a:p>
              <a:pPr>
                <a:lnSpc>
                  <a:spcPct val="90000"/>
                </a:lnSpc>
              </a:pPr>
              <a:r>
                <a:rPr lang="en-US" altLang="zh-TW" sz="4062" dirty="0">
                  <a:solidFill>
                    <a:schemeClr val="bg1">
                      <a:lumMod val="50000"/>
                    </a:schemeClr>
                  </a:solidFill>
                  <a:latin typeface="Arial Black" pitchFamily="34" charset="0"/>
                </a:rPr>
                <a:t>C</a:t>
              </a:r>
              <a:endParaRPr lang="zh-TW" altLang="en-US" sz="4062" dirty="0">
                <a:solidFill>
                  <a:schemeClr val="bg1">
                    <a:lumMod val="50000"/>
                  </a:schemeClr>
                </a:solidFill>
                <a:latin typeface="Arial Black" pitchFamily="34" charset="0"/>
              </a:endParaRPr>
            </a:p>
          </p:txBody>
        </p:sp>
        <p:sp>
          <p:nvSpPr>
            <p:cNvPr id="10" name="文字方塊 9"/>
            <p:cNvSpPr txBox="1"/>
            <p:nvPr/>
          </p:nvSpPr>
          <p:spPr>
            <a:xfrm>
              <a:off x="4954773" y="3429148"/>
              <a:ext cx="351012" cy="505278"/>
            </a:xfrm>
            <a:prstGeom prst="rect">
              <a:avLst/>
            </a:prstGeom>
            <a:noFill/>
          </p:spPr>
          <p:txBody>
            <a:bodyPr wrap="none" lIns="0" tIns="0" rIns="0" bIns="0" rtlCol="0">
              <a:spAutoFit/>
            </a:bodyPr>
            <a:lstStyle/>
            <a:p>
              <a:pPr>
                <a:lnSpc>
                  <a:spcPct val="90000"/>
                </a:lnSpc>
              </a:pPr>
              <a:r>
                <a:rPr lang="en-US" altLang="zh-TW" sz="4062" dirty="0">
                  <a:solidFill>
                    <a:schemeClr val="bg1">
                      <a:lumMod val="50000"/>
                    </a:schemeClr>
                  </a:solidFill>
                  <a:latin typeface="Arial Black" pitchFamily="34" charset="0"/>
                </a:rPr>
                <a:t>A</a:t>
              </a:r>
              <a:endParaRPr lang="zh-TW" altLang="en-US" sz="4062" dirty="0">
                <a:solidFill>
                  <a:schemeClr val="bg1">
                    <a:lumMod val="50000"/>
                  </a:schemeClr>
                </a:solidFill>
                <a:latin typeface="Arial Black" pitchFamily="34" charset="0"/>
              </a:endParaRPr>
            </a:p>
          </p:txBody>
        </p:sp>
      </p:grpSp>
    </p:spTree>
    <p:extLst>
      <p:ext uri="{BB962C8B-B14F-4D97-AF65-F5344CB8AC3E}">
        <p14:creationId xmlns:p14="http://schemas.microsoft.com/office/powerpoint/2010/main" val="187368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8536" y="758101"/>
            <a:ext cx="11274927" cy="5277513"/>
          </a:xfrm>
          <a:prstGeom prst="rect">
            <a:avLst/>
          </a:prstGeom>
        </p:spPr>
        <p:txBody>
          <a:bodyPr vert="horz" wrap="square" lIns="0" tIns="121073" rIns="0" bIns="0" rtlCol="0">
            <a:spAutoFit/>
          </a:bodyPr>
          <a:lstStyle/>
          <a:p>
            <a:pPr marL="16933">
              <a:spcBef>
                <a:spcPts val="600"/>
              </a:spcBef>
            </a:pPr>
            <a:r>
              <a:rPr sz="2000" b="1" spc="-73" dirty="0">
                <a:latin typeface="微軟正黑體" panose="020B0604030504040204" pitchFamily="34" charset="-120"/>
                <a:cs typeface="Noto Sans CJK JP Regular"/>
              </a:rPr>
              <a:t>基準</a:t>
            </a:r>
            <a:endParaRPr sz="2000" b="1" dirty="0">
              <a:latin typeface="微軟正黑體" panose="020B0604030504040204" pitchFamily="34" charset="-120"/>
              <a:cs typeface="Noto Sans CJK JP Regular"/>
            </a:endParaRP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房間</a:t>
            </a:r>
            <a:r>
              <a:rPr sz="2000" b="1" spc="53" dirty="0">
                <a:latin typeface="微軟正黑體" panose="020B0604030504040204" pitchFamily="34" charset="-120"/>
                <a:cs typeface="Noto Sans CJK JP Regular"/>
              </a:rPr>
              <a:t>/</a:t>
            </a:r>
            <a:r>
              <a:rPr sz="2000" b="1" dirty="0">
                <a:latin typeface="微軟正黑體" panose="020B0604030504040204" pitchFamily="34" charset="-120"/>
                <a:cs typeface="Noto Sans CJK JP Regular"/>
              </a:rPr>
              <a:t>宿舍保持清潔和良好狀況。</a:t>
            </a:r>
          </a:p>
          <a:p>
            <a:pPr marL="626518" indent="-609585">
              <a:spcBef>
                <a:spcPts val="600"/>
              </a:spcBef>
              <a:buAutoNum type="arabicPeriod"/>
              <a:tabLst>
                <a:tab pos="625671" algn="l"/>
                <a:tab pos="626518" algn="l"/>
              </a:tabLst>
            </a:pPr>
            <a:r>
              <a:rPr sz="2000" b="1" dirty="0">
                <a:solidFill>
                  <a:srgbClr val="FF0000"/>
                </a:solidFill>
                <a:highlight>
                  <a:srgbClr val="FFFF00"/>
                </a:highlight>
                <a:latin typeface="微軟正黑體" panose="020B0604030504040204" pitchFamily="34" charset="-120"/>
                <a:cs typeface="Noto Sans CJK JP Regular"/>
              </a:rPr>
              <a:t>房間</a:t>
            </a:r>
            <a:r>
              <a:rPr sz="2000" b="1" spc="53" dirty="0">
                <a:solidFill>
                  <a:srgbClr val="FF0000"/>
                </a:solidFill>
                <a:highlight>
                  <a:srgbClr val="FFFF00"/>
                </a:highlight>
                <a:latin typeface="微軟正黑體" panose="020B0604030504040204" pitchFamily="34" charset="-120"/>
                <a:cs typeface="Noto Sans CJK JP Regular"/>
              </a:rPr>
              <a:t>/</a:t>
            </a:r>
            <a:r>
              <a:rPr sz="2000" b="1" dirty="0">
                <a:solidFill>
                  <a:srgbClr val="FF0000"/>
                </a:solidFill>
                <a:highlight>
                  <a:srgbClr val="FFFF00"/>
                </a:highlight>
                <a:latin typeface="微軟正黑體" panose="020B0604030504040204" pitchFamily="34" charset="-120"/>
                <a:cs typeface="Noto Sans CJK JP Regular"/>
              </a:rPr>
              <a:t>宿舍有良好通風和定期打掃。</a:t>
            </a: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使用容易清潔的地板材料建造房</a:t>
            </a:r>
            <a:r>
              <a:rPr sz="2000" b="1" spc="-40" dirty="0">
                <a:latin typeface="微軟正黑體" panose="020B0604030504040204" pitchFamily="34" charset="-120"/>
                <a:cs typeface="Noto Sans CJK JP Regular"/>
              </a:rPr>
              <a:t>間</a:t>
            </a:r>
            <a:r>
              <a:rPr sz="2000" b="1" spc="53" dirty="0">
                <a:latin typeface="微軟正黑體" panose="020B0604030504040204" pitchFamily="34" charset="-120"/>
                <a:cs typeface="Noto Sans CJK JP Regular"/>
              </a:rPr>
              <a:t>/</a:t>
            </a:r>
            <a:r>
              <a:rPr sz="2000" b="1" dirty="0">
                <a:latin typeface="微軟正黑體" panose="020B0604030504040204" pitchFamily="34" charset="-120"/>
                <a:cs typeface="Noto Sans CJK JP Regular"/>
              </a:rPr>
              <a:t>宿舍。</a:t>
            </a: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衛生設施位於同一建築物內。</a:t>
            </a:r>
          </a:p>
          <a:p>
            <a:pPr marL="626518" marR="118530"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密度標準以每個居住者所占的最小容積或最小占地空間表示。常用標準範圍</a:t>
            </a:r>
            <a:r>
              <a:rPr sz="2000" b="1" spc="-100" dirty="0">
                <a:latin typeface="微軟正黑體" panose="020B0604030504040204" pitchFamily="34" charset="-120"/>
                <a:cs typeface="Noto Sans CJK JP Regular"/>
              </a:rPr>
              <a:t>從</a:t>
            </a:r>
            <a:r>
              <a:rPr sz="2000" b="1" spc="47" dirty="0">
                <a:solidFill>
                  <a:srgbClr val="006FC0"/>
                </a:solidFill>
                <a:latin typeface="微軟正黑體" panose="020B0604030504040204" pitchFamily="34" charset="-120"/>
                <a:cs typeface="Noto Sans CJK JP Regular"/>
              </a:rPr>
              <a:t>10</a:t>
            </a:r>
            <a:r>
              <a:rPr sz="2000" b="1" dirty="0">
                <a:solidFill>
                  <a:srgbClr val="006FC0"/>
                </a:solidFill>
                <a:latin typeface="微軟正黑體" panose="020B0604030504040204" pitchFamily="34" charset="-120"/>
                <a:cs typeface="Noto Sans CJK JP Regular"/>
              </a:rPr>
              <a:t>到</a:t>
            </a:r>
            <a:r>
              <a:rPr sz="2000" b="1" spc="20" dirty="0">
                <a:solidFill>
                  <a:srgbClr val="006FC0"/>
                </a:solidFill>
                <a:latin typeface="微軟正黑體" panose="020B0604030504040204" pitchFamily="34" charset="-120"/>
                <a:cs typeface="Noto Sans CJK JP Regular"/>
              </a:rPr>
              <a:t>12.5</a:t>
            </a:r>
            <a:r>
              <a:rPr sz="2000" b="1" spc="13" dirty="0">
                <a:solidFill>
                  <a:srgbClr val="006FC0"/>
                </a:solidFill>
                <a:latin typeface="微軟正黑體" panose="020B0604030504040204" pitchFamily="34" charset="-120"/>
                <a:cs typeface="Noto Sans CJK JP Regular"/>
              </a:rPr>
              <a:t> </a:t>
            </a:r>
            <a:r>
              <a:rPr sz="2000" b="1" dirty="0">
                <a:solidFill>
                  <a:srgbClr val="006FC0"/>
                </a:solidFill>
                <a:latin typeface="微軟正黑體" panose="020B0604030504040204" pitchFamily="34" charset="-120"/>
                <a:cs typeface="Noto Sans CJK JP Regular"/>
              </a:rPr>
              <a:t>立方</a:t>
            </a:r>
            <a:r>
              <a:rPr sz="2000" b="1" spc="-7" dirty="0">
                <a:solidFill>
                  <a:srgbClr val="006FC0"/>
                </a:solidFill>
                <a:latin typeface="微軟正黑體" panose="020B0604030504040204" pitchFamily="34" charset="-120"/>
                <a:cs typeface="Noto Sans CJK JP Regular"/>
              </a:rPr>
              <a:t>米</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容積</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或</a:t>
            </a:r>
            <a:r>
              <a:rPr sz="2000" b="1" spc="67" dirty="0">
                <a:solidFill>
                  <a:srgbClr val="006FC0"/>
                </a:solidFill>
                <a:latin typeface="微軟正黑體" panose="020B0604030504040204" pitchFamily="34" charset="-120"/>
                <a:cs typeface="Noto Sans CJK JP Regular"/>
              </a:rPr>
              <a:t> </a:t>
            </a:r>
            <a:r>
              <a:rPr sz="2000" b="1" spc="47" dirty="0">
                <a:solidFill>
                  <a:srgbClr val="006FC0"/>
                </a:solidFill>
                <a:latin typeface="微軟正黑體" panose="020B0604030504040204" pitchFamily="34" charset="-120"/>
                <a:cs typeface="Noto Sans CJK JP Regular"/>
              </a:rPr>
              <a:t>4  </a:t>
            </a:r>
            <a:r>
              <a:rPr sz="2000" b="1" dirty="0">
                <a:solidFill>
                  <a:srgbClr val="006FC0"/>
                </a:solidFill>
                <a:latin typeface="微軟正黑體" panose="020B0604030504040204" pitchFamily="34" charset="-120"/>
                <a:cs typeface="Noto Sans CJK JP Regular"/>
              </a:rPr>
              <a:t>到</a:t>
            </a:r>
            <a:r>
              <a:rPr sz="2000" b="1" spc="100" dirty="0">
                <a:solidFill>
                  <a:srgbClr val="006FC0"/>
                </a:solidFill>
                <a:latin typeface="微軟正黑體" panose="020B0604030504040204" pitchFamily="34" charset="-120"/>
                <a:cs typeface="Noto Sans CJK JP Regular"/>
              </a:rPr>
              <a:t> </a:t>
            </a:r>
            <a:r>
              <a:rPr sz="2000" b="1" spc="13" dirty="0">
                <a:solidFill>
                  <a:srgbClr val="006FC0"/>
                </a:solidFill>
                <a:latin typeface="微軟正黑體" panose="020B0604030504040204" pitchFamily="34" charset="-120"/>
                <a:cs typeface="Noto Sans CJK JP Regular"/>
              </a:rPr>
              <a:t>5.5</a:t>
            </a:r>
            <a:r>
              <a:rPr sz="2000" b="1" spc="93" dirty="0">
                <a:solidFill>
                  <a:srgbClr val="006FC0"/>
                </a:solidFill>
                <a:latin typeface="微軟正黑體" panose="020B0604030504040204" pitchFamily="34" charset="-120"/>
                <a:cs typeface="Noto Sans CJK JP Regular"/>
              </a:rPr>
              <a:t> </a:t>
            </a:r>
            <a:r>
              <a:rPr sz="2000" b="1" dirty="0">
                <a:solidFill>
                  <a:srgbClr val="006FC0"/>
                </a:solidFill>
                <a:latin typeface="微軟正黑體" panose="020B0604030504040204" pitchFamily="34" charset="-120"/>
                <a:cs typeface="Noto Sans CJK JP Regular"/>
              </a:rPr>
              <a:t>平方米</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面積</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a:t>
            </a:r>
            <a:endParaRPr sz="2000" b="1" dirty="0">
              <a:latin typeface="微軟正黑體" panose="020B0604030504040204" pitchFamily="34" charset="-120"/>
              <a:cs typeface="Noto Sans CJK JP Regular"/>
            </a:endParaRP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提供</a:t>
            </a:r>
            <a:r>
              <a:rPr sz="2000" b="1" dirty="0">
                <a:solidFill>
                  <a:srgbClr val="006FC0"/>
                </a:solidFill>
                <a:latin typeface="微軟正黑體" panose="020B0604030504040204" pitchFamily="34" charset="-120"/>
                <a:cs typeface="Noto Sans CJK JP Regular"/>
              </a:rPr>
              <a:t>至少</a:t>
            </a:r>
            <a:r>
              <a:rPr sz="2000" b="1" spc="93" dirty="0">
                <a:solidFill>
                  <a:srgbClr val="006FC0"/>
                </a:solidFill>
                <a:latin typeface="微軟正黑體" panose="020B0604030504040204" pitchFamily="34" charset="-120"/>
                <a:cs typeface="Noto Sans CJK JP Regular"/>
              </a:rPr>
              <a:t> </a:t>
            </a:r>
            <a:r>
              <a:rPr sz="2000" b="1" spc="20" dirty="0">
                <a:solidFill>
                  <a:srgbClr val="006FC0"/>
                </a:solidFill>
                <a:latin typeface="微軟正黑體" panose="020B0604030504040204" pitchFamily="34" charset="-120"/>
                <a:cs typeface="Noto Sans CJK JP Regular"/>
              </a:rPr>
              <a:t>2.10</a:t>
            </a:r>
            <a:r>
              <a:rPr sz="2000" b="1" spc="80" dirty="0">
                <a:solidFill>
                  <a:srgbClr val="006FC0"/>
                </a:solidFill>
                <a:latin typeface="微軟正黑體" panose="020B0604030504040204" pitchFamily="34" charset="-120"/>
                <a:cs typeface="Noto Sans CJK JP Regular"/>
              </a:rPr>
              <a:t> </a:t>
            </a:r>
            <a:r>
              <a:rPr sz="2000" b="1" dirty="0">
                <a:solidFill>
                  <a:srgbClr val="006FC0"/>
                </a:solidFill>
                <a:latin typeface="微軟正黑體" panose="020B0604030504040204" pitchFamily="34" charset="-120"/>
                <a:cs typeface="Noto Sans CJK JP Regular"/>
              </a:rPr>
              <a:t>米</a:t>
            </a:r>
            <a:r>
              <a:rPr sz="2000" b="1" dirty="0">
                <a:latin typeface="微軟正黑體" panose="020B0604030504040204" pitchFamily="34" charset="-120"/>
                <a:cs typeface="Noto Sans CJK JP Regular"/>
              </a:rPr>
              <a:t>的室內淨高。</a:t>
            </a:r>
          </a:p>
          <a:p>
            <a:pPr marL="626518" indent="-609585">
              <a:spcBef>
                <a:spcPts val="600"/>
              </a:spcBef>
              <a:buAutoNum type="arabicPeriod"/>
              <a:tabLst>
                <a:tab pos="625671" algn="l"/>
                <a:tab pos="626518" algn="l"/>
              </a:tabLst>
            </a:pPr>
            <a:r>
              <a:rPr sz="2000" b="1" dirty="0">
                <a:solidFill>
                  <a:srgbClr val="FF0000"/>
                </a:solidFill>
                <a:highlight>
                  <a:srgbClr val="FFFF00"/>
                </a:highlight>
                <a:latin typeface="微軟正黑體" panose="020B0604030504040204" pitchFamily="34" charset="-120"/>
                <a:cs typeface="Noto Sans CJK JP Regular"/>
              </a:rPr>
              <a:t>在集體宿</a:t>
            </a:r>
            <a:r>
              <a:rPr sz="2000" b="1" spc="-13" dirty="0">
                <a:solidFill>
                  <a:srgbClr val="FF0000"/>
                </a:solidFill>
                <a:highlight>
                  <a:srgbClr val="FFFF00"/>
                </a:highlight>
                <a:latin typeface="微軟正黑體" panose="020B0604030504040204" pitchFamily="34" charset="-120"/>
                <a:cs typeface="Noto Sans CJK JP Regular"/>
              </a:rPr>
              <a:t>舍(</a:t>
            </a:r>
            <a:r>
              <a:rPr sz="2000" b="1" dirty="0">
                <a:solidFill>
                  <a:srgbClr val="FF0000"/>
                </a:solidFill>
                <a:highlight>
                  <a:srgbClr val="FFFF00"/>
                </a:highlight>
                <a:latin typeface="微軟正黑體" panose="020B0604030504040204" pitchFamily="34" charset="-120"/>
                <a:cs typeface="Noto Sans CJK JP Regular"/>
              </a:rPr>
              <a:t>應儘量減少</a:t>
            </a:r>
            <a:r>
              <a:rPr sz="2000" b="1" spc="-7" dirty="0">
                <a:solidFill>
                  <a:srgbClr val="FF0000"/>
                </a:solidFill>
                <a:highlight>
                  <a:srgbClr val="FFFF00"/>
                </a:highlight>
                <a:latin typeface="微軟正黑體" panose="020B0604030504040204" pitchFamily="34" charset="-120"/>
                <a:cs typeface="Noto Sans CJK JP Regular"/>
              </a:rPr>
              <a:t>)，</a:t>
            </a:r>
            <a:r>
              <a:rPr sz="2000" b="1" dirty="0" err="1">
                <a:solidFill>
                  <a:srgbClr val="FF0000"/>
                </a:solidFill>
                <a:highlight>
                  <a:srgbClr val="FFFF00"/>
                </a:highlight>
                <a:latin typeface="微軟正黑體" panose="020B0604030504040204" pitchFamily="34" charset="-120"/>
                <a:cs typeface="Noto Sans CJK JP Regular"/>
              </a:rPr>
              <a:t>為了給工人提供一些隱私，只允許合理人數的工人合住一個房間。標準範圍從</a:t>
            </a:r>
            <a:r>
              <a:rPr sz="2000" b="1" spc="27" dirty="0">
                <a:solidFill>
                  <a:srgbClr val="FF0000"/>
                </a:solidFill>
                <a:highlight>
                  <a:srgbClr val="FFFF00"/>
                </a:highlight>
                <a:latin typeface="微軟正黑體" panose="020B0604030504040204" pitchFamily="34" charset="-120"/>
                <a:cs typeface="Noto Sans CJK JP Regular"/>
              </a:rPr>
              <a:t> </a:t>
            </a:r>
            <a:r>
              <a:rPr sz="2000" b="1" spc="47" dirty="0">
                <a:solidFill>
                  <a:srgbClr val="FF0000"/>
                </a:solidFill>
                <a:highlight>
                  <a:srgbClr val="FFFF00"/>
                </a:highlight>
                <a:latin typeface="微軟正黑體" panose="020B0604030504040204" pitchFamily="34" charset="-120"/>
                <a:cs typeface="Noto Sans CJK JP Regular"/>
              </a:rPr>
              <a:t>2</a:t>
            </a:r>
            <a:r>
              <a:rPr sz="2000" b="1" dirty="0">
                <a:solidFill>
                  <a:srgbClr val="FF0000"/>
                </a:solidFill>
                <a:highlight>
                  <a:srgbClr val="FFFF00"/>
                </a:highlight>
                <a:latin typeface="微軟正黑體" panose="020B0604030504040204" pitchFamily="34" charset="-120"/>
                <a:cs typeface="Noto Sans CJK JP Regular"/>
              </a:rPr>
              <a:t>到</a:t>
            </a:r>
            <a:r>
              <a:rPr sz="2000" b="1" spc="93" dirty="0">
                <a:solidFill>
                  <a:srgbClr val="FF0000"/>
                </a:solidFill>
                <a:highlight>
                  <a:srgbClr val="FFFF00"/>
                </a:highlight>
                <a:latin typeface="微軟正黑體" panose="020B0604030504040204" pitchFamily="34" charset="-120"/>
                <a:cs typeface="Noto Sans CJK JP Regular"/>
              </a:rPr>
              <a:t> </a:t>
            </a:r>
            <a:r>
              <a:rPr sz="2000" b="1" spc="47" dirty="0">
                <a:solidFill>
                  <a:srgbClr val="FF0000"/>
                </a:solidFill>
                <a:highlight>
                  <a:srgbClr val="FFFF00"/>
                </a:highlight>
                <a:latin typeface="微軟正黑體" panose="020B0604030504040204" pitchFamily="34" charset="-120"/>
                <a:cs typeface="Noto Sans CJK JP Regular"/>
              </a:rPr>
              <a:t>8</a:t>
            </a:r>
            <a:r>
              <a:rPr sz="2000" b="1" spc="107" dirty="0">
                <a:solidFill>
                  <a:srgbClr val="FF0000"/>
                </a:solidFill>
                <a:highlight>
                  <a:srgbClr val="FFFF00"/>
                </a:highlight>
                <a:latin typeface="微軟正黑體" panose="020B0604030504040204" pitchFamily="34" charset="-120"/>
                <a:cs typeface="Noto Sans CJK JP Regular"/>
              </a:rPr>
              <a:t> </a:t>
            </a:r>
            <a:r>
              <a:rPr sz="2000" b="1" spc="-7" dirty="0">
                <a:solidFill>
                  <a:srgbClr val="FF0000"/>
                </a:solidFill>
                <a:highlight>
                  <a:srgbClr val="FFFF00"/>
                </a:highlight>
                <a:latin typeface="微軟正黑體" panose="020B0604030504040204" pitchFamily="34" charset="-120"/>
                <a:cs typeface="Noto Sans CJK JP Regular"/>
              </a:rPr>
              <a:t>名工人。</a:t>
            </a:r>
            <a:endParaRPr sz="2000" b="1" dirty="0">
              <a:solidFill>
                <a:srgbClr val="FF0000"/>
              </a:solidFill>
              <a:highlight>
                <a:srgbClr val="FFFF00"/>
              </a:highlight>
              <a:latin typeface="微軟正黑體" panose="020B0604030504040204" pitchFamily="34" charset="-120"/>
              <a:cs typeface="Noto Sans CJK JP Regular"/>
            </a:endParaRP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所有門和窗戶應可以上鎖，並在必要時提供蚊帳。</a:t>
            </a: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應有移動隔牆或窗簾以確保隱私。</a:t>
            </a: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給每個居住者配備合適的傢俱，例如桌子、椅子、鏡子和床頭燈。</a:t>
            </a: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為男性和女性提供隔離的睡眠區，除非是家庭宿舍。</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房間/宿舍設施</a:t>
            </a:r>
          </a:p>
        </p:txBody>
      </p:sp>
      <p:sp>
        <p:nvSpPr>
          <p:cNvPr id="5" name="文字方塊 4">
            <a:extLst>
              <a:ext uri="{FF2B5EF4-FFF2-40B4-BE49-F238E27FC236}">
                <a16:creationId xmlns:a16="http://schemas.microsoft.com/office/drawing/2014/main" id="{815C9333-BCE2-F94F-397A-BCC1C243A672}"/>
              </a:ext>
            </a:extLst>
          </p:cNvPr>
          <p:cNvSpPr txBox="1"/>
          <p:nvPr/>
        </p:nvSpPr>
        <p:spPr>
          <a:xfrm>
            <a:off x="6172199" y="1056114"/>
            <a:ext cx="5303043" cy="1046440"/>
          </a:xfrm>
          <a:prstGeom prst="rect">
            <a:avLst/>
          </a:prstGeom>
          <a:noFill/>
        </p:spPr>
        <p:txBody>
          <a:bodyPr wrap="square">
            <a:spAutoFit/>
          </a:bodyPr>
          <a:lstStyle/>
          <a:p>
            <a:r>
              <a:rPr lang="zh-TW" altLang="en-US" sz="1400" b="1" dirty="0">
                <a:solidFill>
                  <a:srgbClr val="FF0000"/>
                </a:solidFill>
              </a:rPr>
              <a:t>110.2.18外國人生活照顧服務計畫書裁量基準修正規定.docx</a:t>
            </a:r>
            <a:endParaRPr lang="en-US" altLang="zh-TW" sz="1400" b="1" dirty="0">
              <a:solidFill>
                <a:srgbClr val="FF0000"/>
              </a:solidFill>
            </a:endParaRPr>
          </a:p>
          <a:p>
            <a:r>
              <a:rPr lang="en-US" altLang="zh-TW" sz="1400" b="1" dirty="0">
                <a:solidFill>
                  <a:schemeClr val="tx1">
                    <a:lumMod val="75000"/>
                    <a:lumOff val="25000"/>
                  </a:schemeClr>
                </a:solidFill>
              </a:rPr>
              <a:t>=&gt;</a:t>
            </a:r>
            <a:r>
              <a:rPr lang="zh-TW" altLang="en-US" sz="1400" b="1" dirty="0">
                <a:solidFill>
                  <a:schemeClr val="tx1">
                    <a:lumMod val="75000"/>
                    <a:lumOff val="25000"/>
                  </a:schemeClr>
                </a:solidFill>
              </a:rPr>
              <a:t>外國人之居住面積，指雇主提供外國人居住使用面積除以該使用面積範圍內之外國人人數，每人應在</a:t>
            </a:r>
            <a:r>
              <a:rPr lang="en-US" altLang="zh-TW" sz="2000" b="1" i="1" u="sng"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3.6</a:t>
            </a:r>
            <a:r>
              <a:rPr lang="zh-TW" altLang="en-US" sz="1400" b="1" i="1" u="sng" dirty="0">
                <a:solidFill>
                  <a:srgbClr val="FF0000"/>
                </a:solidFill>
                <a:highlight>
                  <a:srgbClr val="FFFF00"/>
                </a:highlight>
              </a:rPr>
              <a:t>平方公尺</a:t>
            </a:r>
            <a:r>
              <a:rPr lang="zh-TW" altLang="en-US" sz="1400" b="1" dirty="0">
                <a:solidFill>
                  <a:schemeClr val="tx1">
                    <a:lumMod val="75000"/>
                    <a:lumOff val="25000"/>
                  </a:schemeClr>
                </a:solidFill>
              </a:rPr>
              <a:t>以上，每一外國人均應有其個人之床舖，並應提供衣物櫃</a:t>
            </a:r>
            <a:r>
              <a:rPr lang="en-US" altLang="zh-TW" sz="1400" b="1" dirty="0">
                <a:solidFill>
                  <a:schemeClr val="tx1">
                    <a:lumMod val="75000"/>
                    <a:lumOff val="25000"/>
                  </a:schemeClr>
                </a:solidFill>
              </a:rPr>
              <a:t>(</a:t>
            </a:r>
            <a:r>
              <a:rPr lang="zh-TW" altLang="en-US" sz="1400" b="1" dirty="0">
                <a:solidFill>
                  <a:schemeClr val="tx1">
                    <a:lumMod val="75000"/>
                    <a:lumOff val="25000"/>
                  </a:schemeClr>
                </a:solidFill>
              </a:rPr>
              <a:t>計入居住面積</a:t>
            </a:r>
            <a:r>
              <a:rPr lang="en-US" altLang="zh-TW" sz="1400" b="1" dirty="0">
                <a:solidFill>
                  <a:schemeClr val="tx1">
                    <a:lumMod val="75000"/>
                    <a:lumOff val="25000"/>
                  </a:schemeClr>
                </a:solidFill>
              </a:rPr>
              <a:t>)</a:t>
            </a:r>
            <a:r>
              <a:rPr lang="zh-TW" altLang="en-US" sz="1400" b="1" dirty="0">
                <a:solidFill>
                  <a:schemeClr val="tx1">
                    <a:lumMod val="75000"/>
                    <a:lumOff val="25000"/>
                  </a:schemeClr>
                </a:solidFill>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096" y="838323"/>
            <a:ext cx="11273807" cy="5341975"/>
          </a:xfrm>
          <a:prstGeom prst="rect">
            <a:avLst/>
          </a:prstGeom>
        </p:spPr>
        <p:txBody>
          <a:bodyPr vert="horz" wrap="square" lIns="0" tIns="116840" rIns="0" bIns="0" rtlCol="0">
            <a:spAutoFit/>
          </a:bodyPr>
          <a:lstStyle/>
          <a:p>
            <a:pPr marL="16933">
              <a:spcBef>
                <a:spcPts val="920"/>
              </a:spcBef>
            </a:pPr>
            <a:r>
              <a:rPr b="1" spc="-73" dirty="0">
                <a:latin typeface="微軟正黑體" panose="020B0604030504040204" pitchFamily="34" charset="-120"/>
                <a:cs typeface="Noto Sans CJK JP Regular"/>
              </a:rPr>
              <a:t>基準</a:t>
            </a:r>
            <a:endParaRPr b="1" dirty="0">
              <a:latin typeface="微軟正黑體" panose="020B0604030504040204" pitchFamily="34" charset="-120"/>
              <a:cs typeface="Noto Sans CJK JP Regular"/>
            </a:endParaRPr>
          </a:p>
          <a:p>
            <a:pPr marL="398770" indent="-381837">
              <a:spcBef>
                <a:spcPts val="707"/>
              </a:spcBef>
              <a:buFont typeface="Arial"/>
              <a:buChar char="•"/>
              <a:tabLst>
                <a:tab pos="398770" algn="l"/>
                <a:tab pos="399617" algn="l"/>
              </a:tabLst>
            </a:pPr>
            <a:r>
              <a:rPr b="1" dirty="0">
                <a:latin typeface="微軟正黑體" panose="020B0604030504040204" pitchFamily="34" charset="-120"/>
                <a:cs typeface="Noto Sans CJK JP Regular"/>
              </a:rPr>
              <a:t>給每位工人提供單獨的床。嚴禁</a:t>
            </a:r>
            <a:r>
              <a:rPr b="1" spc="-80" dirty="0">
                <a:latin typeface="微軟正黑體" panose="020B0604030504040204" pitchFamily="34" charset="-120"/>
                <a:cs typeface="Noto Sans CJK JP Regular"/>
              </a:rPr>
              <a:t>"</a:t>
            </a:r>
            <a:r>
              <a:rPr b="1" spc="140" dirty="0">
                <a:latin typeface="微軟正黑體" panose="020B0604030504040204" pitchFamily="34" charset="-120"/>
                <a:cs typeface="Noto Sans CJK JP Regular"/>
              </a:rPr>
              <a:t> </a:t>
            </a:r>
            <a:r>
              <a:rPr b="1" dirty="0">
                <a:latin typeface="微軟正黑體" panose="020B0604030504040204" pitchFamily="34" charset="-120"/>
                <a:cs typeface="Noto Sans CJK JP Regular"/>
              </a:rPr>
              <a:t>共用床位</a:t>
            </a:r>
            <a:r>
              <a:rPr b="1" spc="-93"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的做法。</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床之間至少間隔</a:t>
            </a:r>
            <a:r>
              <a:rPr b="1" spc="140" dirty="0">
                <a:latin typeface="微軟正黑體" panose="020B0604030504040204" pitchFamily="34" charset="-120"/>
                <a:cs typeface="Noto Sans CJK JP Regular"/>
              </a:rPr>
              <a:t> </a:t>
            </a:r>
            <a:r>
              <a:rPr b="1" spc="60" dirty="0">
                <a:solidFill>
                  <a:srgbClr val="006FC0"/>
                </a:solidFill>
                <a:latin typeface="微軟正黑體" panose="020B0604030504040204" pitchFamily="34" charset="-120"/>
                <a:cs typeface="Noto Sans CJK JP Regular"/>
              </a:rPr>
              <a:t>1</a:t>
            </a:r>
            <a:r>
              <a:rPr b="1" spc="152" dirty="0">
                <a:solidFill>
                  <a:srgbClr val="006FC0"/>
                </a:solidFill>
                <a:latin typeface="微軟正黑體" panose="020B0604030504040204" pitchFamily="34" charset="-120"/>
                <a:cs typeface="Noto Sans CJK JP Regular"/>
              </a:rPr>
              <a:t> </a:t>
            </a:r>
            <a:r>
              <a:rPr b="1" dirty="0">
                <a:solidFill>
                  <a:srgbClr val="006FC0"/>
                </a:solidFill>
                <a:latin typeface="微軟正黑體" panose="020B0604030504040204" pitchFamily="34" charset="-120"/>
                <a:cs typeface="Noto Sans CJK JP Regular"/>
              </a:rPr>
              <a:t>米</a:t>
            </a:r>
            <a:r>
              <a:rPr b="1" dirty="0">
                <a:latin typeface="微軟正黑體" panose="020B0604030504040204" pitchFamily="34" charset="-120"/>
                <a:cs typeface="Noto Sans CJK JP Regular"/>
              </a:rPr>
              <a:t>。</a:t>
            </a:r>
          </a:p>
          <a:p>
            <a:pPr marL="398770" indent="-381837">
              <a:spcBef>
                <a:spcPts val="720"/>
              </a:spcBef>
              <a:buFont typeface="Arial"/>
              <a:buChar char="•"/>
              <a:tabLst>
                <a:tab pos="398770" algn="l"/>
                <a:tab pos="399617" algn="l"/>
              </a:tabLst>
            </a:pPr>
            <a:r>
              <a:rPr b="1" spc="13" dirty="0">
                <a:latin typeface="微軟正黑體" panose="020B0604030504040204" pitchFamily="34" charset="-120"/>
                <a:cs typeface="Noto Sans CJK JP Regular"/>
              </a:rPr>
              <a:t>出於消防安全和衛生原因，不建議使用雙層床，並應儘量避免使用它</a:t>
            </a:r>
            <a:r>
              <a:rPr b="1" spc="20" dirty="0">
                <a:latin typeface="微軟正黑體" panose="020B0604030504040204" pitchFamily="34" charset="-120"/>
                <a:cs typeface="Noto Sans CJK JP Regular"/>
              </a:rPr>
              <a:t>們</a:t>
            </a:r>
            <a:r>
              <a:rPr b="1" spc="13" dirty="0">
                <a:latin typeface="微軟正黑體" panose="020B0604030504040204" pitchFamily="34" charset="-120"/>
                <a:cs typeface="Noto Sans CJK JP Regular"/>
              </a:rPr>
              <a:t>。如一定要使用</a:t>
            </a:r>
            <a:r>
              <a:rPr b="1" dirty="0">
                <a:latin typeface="微軟正黑體" panose="020B0604030504040204" pitchFamily="34" charset="-120"/>
                <a:cs typeface="Noto Sans CJK JP Regular"/>
              </a:rPr>
              <a:t>，</a:t>
            </a:r>
          </a:p>
          <a:p>
            <a:pPr marL="398770">
              <a:spcBef>
                <a:spcPts val="240"/>
              </a:spcBef>
            </a:pPr>
            <a:r>
              <a:rPr b="1" spc="-7" dirty="0">
                <a:latin typeface="微軟正黑體" panose="020B0604030504040204" pitchFamily="34" charset="-120"/>
                <a:cs typeface="Noto Sans CJK JP Regular"/>
              </a:rPr>
              <a:t>床的下層和上層之間必須有足夠的淨空</a:t>
            </a:r>
            <a:r>
              <a:rPr b="1" dirty="0">
                <a:latin typeface="微軟正黑體" panose="020B0604030504040204" pitchFamily="34" charset="-120"/>
                <a:cs typeface="Noto Sans CJK JP Regular"/>
              </a:rPr>
              <a:t>間</a:t>
            </a:r>
            <a:r>
              <a:rPr b="1" spc="-7" dirty="0">
                <a:latin typeface="微軟正黑體" panose="020B0604030504040204" pitchFamily="34" charset="-120"/>
                <a:cs typeface="Noto Sans CJK JP Regular"/>
              </a:rPr>
              <a:t>。</a:t>
            </a:r>
            <a:r>
              <a:rPr b="1" spc="-7" dirty="0">
                <a:solidFill>
                  <a:srgbClr val="006FC0"/>
                </a:solidFill>
                <a:latin typeface="微軟正黑體" panose="020B0604030504040204" pitchFamily="34" charset="-120"/>
                <a:cs typeface="Noto Sans CJK JP Regular"/>
              </a:rPr>
              <a:t>標準範圍</a:t>
            </a:r>
            <a:r>
              <a:rPr b="1" dirty="0">
                <a:solidFill>
                  <a:srgbClr val="006FC0"/>
                </a:solidFill>
                <a:latin typeface="微軟正黑體" panose="020B0604030504040204" pitchFamily="34" charset="-120"/>
                <a:cs typeface="Noto Sans CJK JP Regular"/>
              </a:rPr>
              <a:t>從</a:t>
            </a:r>
            <a:r>
              <a:rPr b="1" spc="152" dirty="0">
                <a:solidFill>
                  <a:srgbClr val="006FC0"/>
                </a:solidFill>
                <a:latin typeface="微軟正黑體" panose="020B0604030504040204" pitchFamily="34" charset="-120"/>
                <a:cs typeface="Noto Sans CJK JP Regular"/>
              </a:rPr>
              <a:t> </a:t>
            </a:r>
            <a:r>
              <a:rPr b="1" spc="13" dirty="0">
                <a:solidFill>
                  <a:srgbClr val="006FC0"/>
                </a:solidFill>
                <a:latin typeface="微軟正黑體" panose="020B0604030504040204" pitchFamily="34" charset="-120"/>
                <a:cs typeface="Noto Sans CJK JP Regular"/>
              </a:rPr>
              <a:t>0.7</a:t>
            </a:r>
            <a:r>
              <a:rPr b="1" spc="133" dirty="0">
                <a:solidFill>
                  <a:srgbClr val="006FC0"/>
                </a:solidFill>
                <a:latin typeface="微軟正黑體" panose="020B0604030504040204" pitchFamily="34" charset="-120"/>
                <a:cs typeface="Noto Sans CJK JP Regular"/>
              </a:rPr>
              <a:t> </a:t>
            </a:r>
            <a:r>
              <a:rPr b="1" spc="-7" dirty="0">
                <a:solidFill>
                  <a:srgbClr val="006FC0"/>
                </a:solidFill>
                <a:latin typeface="微軟正黑體" panose="020B0604030504040204" pitchFamily="34" charset="-120"/>
                <a:cs typeface="Noto Sans CJK JP Regular"/>
              </a:rPr>
              <a:t>到</a:t>
            </a:r>
            <a:r>
              <a:rPr b="1" spc="20" dirty="0">
                <a:solidFill>
                  <a:srgbClr val="006FC0"/>
                </a:solidFill>
                <a:latin typeface="微軟正黑體" panose="020B0604030504040204" pitchFamily="34" charset="-120"/>
                <a:cs typeface="Noto Sans CJK JP Regular"/>
              </a:rPr>
              <a:t>1.10</a:t>
            </a:r>
            <a:r>
              <a:rPr b="1" spc="152" dirty="0">
                <a:solidFill>
                  <a:srgbClr val="006FC0"/>
                </a:solidFill>
                <a:latin typeface="微軟正黑體" panose="020B0604030504040204" pitchFamily="34" charset="-120"/>
                <a:cs typeface="Noto Sans CJK JP Regular"/>
              </a:rPr>
              <a:t> </a:t>
            </a:r>
            <a:r>
              <a:rPr b="1" spc="-7" dirty="0">
                <a:solidFill>
                  <a:srgbClr val="006FC0"/>
                </a:solidFill>
                <a:latin typeface="微軟正黑體" panose="020B0604030504040204" pitchFamily="34" charset="-120"/>
                <a:cs typeface="Noto Sans CJK JP Regular"/>
              </a:rPr>
              <a:t>米</a:t>
            </a:r>
            <a:r>
              <a:rPr b="1" dirty="0">
                <a:latin typeface="微軟正黑體" panose="020B0604030504040204" pitchFamily="34" charset="-120"/>
                <a:cs typeface="Noto Sans CJK JP Regular"/>
              </a:rPr>
              <a:t>。</a:t>
            </a:r>
          </a:p>
          <a:p>
            <a:pPr marL="398770" indent="-381837">
              <a:spcBef>
                <a:spcPts val="727"/>
              </a:spcBef>
              <a:buFont typeface="Arial"/>
              <a:buChar char="•"/>
              <a:tabLst>
                <a:tab pos="398770" algn="l"/>
                <a:tab pos="399617" algn="l"/>
              </a:tabLst>
            </a:pPr>
            <a:r>
              <a:rPr b="1" dirty="0">
                <a:latin typeface="微軟正黑體" panose="020B0604030504040204" pitchFamily="34" charset="-120"/>
                <a:cs typeface="Noto Sans CJK JP Regular"/>
              </a:rPr>
              <a:t>禁止使用</a:t>
            </a:r>
            <a:r>
              <a:rPr b="1" dirty="0">
                <a:highlight>
                  <a:srgbClr val="FFFF00"/>
                </a:highlight>
                <a:latin typeface="微軟正黑體" panose="020B0604030504040204" pitchFamily="34" charset="-120"/>
                <a:cs typeface="Noto Sans CJK JP Regular"/>
              </a:rPr>
              <a:t>三層床</a:t>
            </a:r>
            <a:r>
              <a:rPr b="1" dirty="0">
                <a:latin typeface="微軟正黑體" panose="020B0604030504040204" pitchFamily="34" charset="-120"/>
                <a:cs typeface="Noto Sans CJK JP Regular"/>
              </a:rPr>
              <a:t>。</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必須給每位工人提供舒適的床墊、枕頭、被子和乾淨的床上用品。</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應經常清洗被單和枕套，並在必要</a:t>
            </a:r>
            <a:r>
              <a:rPr b="1" spc="-13" dirty="0">
                <a:latin typeface="微軟正黑體" panose="020B0604030504040204" pitchFamily="34" charset="-120"/>
                <a:cs typeface="Noto Sans CJK JP Regular"/>
              </a:rPr>
              <a:t>時(</a:t>
            </a:r>
            <a:r>
              <a:rPr b="1" dirty="0">
                <a:latin typeface="微軟正黑體" panose="020B0604030504040204" pitchFamily="34" charset="-120"/>
                <a:cs typeface="Noto Sans CJK JP Regular"/>
              </a:rPr>
              <a:t>如發生瘧疾時</a:t>
            </a:r>
            <a:r>
              <a:rPr b="1" spc="-13"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使用驅蟲劑和消毒劑。</a:t>
            </a:r>
          </a:p>
          <a:p>
            <a:pPr marL="398770" marR="258227" indent="-381837">
              <a:lnSpc>
                <a:spcPct val="110000"/>
              </a:lnSpc>
              <a:spcBef>
                <a:spcPts val="480"/>
              </a:spcBef>
              <a:buFont typeface="Arial"/>
              <a:buChar char="•"/>
              <a:tabLst>
                <a:tab pos="398770" algn="l"/>
                <a:tab pos="399617" algn="l"/>
              </a:tabLst>
            </a:pPr>
            <a:r>
              <a:rPr b="1" dirty="0">
                <a:latin typeface="微軟正黑體" panose="020B0604030504040204" pitchFamily="34" charset="-120"/>
                <a:cs typeface="Noto Sans CJK JP Regular"/>
              </a:rPr>
              <a:t>向工人提供</a:t>
            </a:r>
            <a:r>
              <a:rPr b="1" spc="13" dirty="0">
                <a:latin typeface="微軟正黑體" panose="020B0604030504040204" pitchFamily="34" charset="-120"/>
                <a:cs typeface="Noto Sans CJK JP Regular"/>
              </a:rPr>
              <a:t>存</a:t>
            </a:r>
            <a:r>
              <a:rPr b="1" dirty="0">
                <a:latin typeface="微軟正黑體" panose="020B0604030504040204" pitchFamily="34" charset="-120"/>
                <a:cs typeface="Noto Sans CJK JP Regular"/>
              </a:rPr>
              <a:t>放</a:t>
            </a:r>
            <a:r>
              <a:rPr b="1" spc="13" dirty="0">
                <a:latin typeface="微軟正黑體" panose="020B0604030504040204" pitchFamily="34" charset="-120"/>
                <a:cs typeface="Noto Sans CJK JP Regular"/>
              </a:rPr>
              <a:t>私</a:t>
            </a:r>
            <a:r>
              <a:rPr b="1" dirty="0">
                <a:latin typeface="微軟正黑體" panose="020B0604030504040204" pitchFamily="34" charset="-120"/>
                <a:cs typeface="Noto Sans CJK JP Regular"/>
              </a:rPr>
              <a:t>人物品的設</a:t>
            </a:r>
            <a:r>
              <a:rPr b="1" spc="20" dirty="0">
                <a:latin typeface="微軟正黑體" panose="020B0604030504040204" pitchFamily="34" charset="-120"/>
                <a:cs typeface="Noto Sans CJK JP Regular"/>
              </a:rPr>
              <a:t>施</a:t>
            </a:r>
            <a:r>
              <a:rPr b="1" dirty="0">
                <a:latin typeface="微軟正黑體" panose="020B0604030504040204" pitchFamily="34" charset="-120"/>
                <a:cs typeface="Noto Sans CJK JP Regular"/>
              </a:rPr>
              <a:t>。</a:t>
            </a:r>
            <a:r>
              <a:rPr b="1" spc="13" dirty="0">
                <a:latin typeface="微軟正黑體" panose="020B0604030504040204" pitchFamily="34" charset="-120"/>
                <a:cs typeface="Noto Sans CJK JP Regular"/>
              </a:rPr>
              <a:t>標</a:t>
            </a:r>
            <a:r>
              <a:rPr b="1" dirty="0">
                <a:latin typeface="微軟正黑體" panose="020B0604030504040204" pitchFamily="34" charset="-120"/>
                <a:cs typeface="Noto Sans CJK JP Regular"/>
              </a:rPr>
              <a:t>準從給每位</a:t>
            </a:r>
            <a:r>
              <a:rPr b="1" spc="13" dirty="0">
                <a:latin typeface="微軟正黑體" panose="020B0604030504040204" pitchFamily="34" charset="-120"/>
                <a:cs typeface="Noto Sans CJK JP Regular"/>
              </a:rPr>
              <a:t>工</a:t>
            </a:r>
            <a:r>
              <a:rPr b="1" dirty="0">
                <a:latin typeface="微軟正黑體" panose="020B0604030504040204" pitchFamily="34" charset="-120"/>
                <a:cs typeface="Noto Sans CJK JP Regular"/>
              </a:rPr>
              <a:t>人</a:t>
            </a:r>
            <a:r>
              <a:rPr b="1" spc="13" dirty="0">
                <a:latin typeface="微軟正黑體" panose="020B0604030504040204" pitchFamily="34" charset="-120"/>
                <a:cs typeface="Noto Sans CJK JP Regular"/>
              </a:rPr>
              <a:t>提</a:t>
            </a:r>
            <a:r>
              <a:rPr b="1" dirty="0">
                <a:latin typeface="微軟正黑體" panose="020B0604030504040204" pitchFamily="34" charset="-120"/>
                <a:cs typeface="Noto Sans CJK JP Regular"/>
              </a:rPr>
              <a:t>供單獨櫥櫃到</a:t>
            </a:r>
            <a:r>
              <a:rPr b="1" spc="13" dirty="0">
                <a:latin typeface="微軟正黑體" panose="020B0604030504040204" pitchFamily="34" charset="-120"/>
                <a:cs typeface="Noto Sans CJK JP Regular"/>
              </a:rPr>
              <a:t>提</a:t>
            </a:r>
            <a:r>
              <a:rPr b="1" spc="27" dirty="0">
                <a:latin typeface="微軟正黑體" panose="020B0604030504040204" pitchFamily="34" charset="-120"/>
                <a:cs typeface="Noto Sans CJK JP Regular"/>
              </a:rPr>
              <a:t>供</a:t>
            </a:r>
            <a:r>
              <a:rPr b="1" spc="53" dirty="0">
                <a:solidFill>
                  <a:srgbClr val="006FC0"/>
                </a:solidFill>
                <a:latin typeface="微軟正黑體" panose="020B0604030504040204" pitchFamily="34" charset="-120"/>
                <a:cs typeface="Noto Sans CJK JP Regular"/>
              </a:rPr>
              <a:t>475</a:t>
            </a:r>
            <a:r>
              <a:rPr b="1" spc="427" dirty="0">
                <a:solidFill>
                  <a:srgbClr val="006FC0"/>
                </a:solidFill>
                <a:latin typeface="微軟正黑體" panose="020B0604030504040204" pitchFamily="34" charset="-120"/>
                <a:cs typeface="Noto Sans CJK JP Regular"/>
              </a:rPr>
              <a:t> </a:t>
            </a:r>
            <a:r>
              <a:rPr b="1" dirty="0">
                <a:solidFill>
                  <a:srgbClr val="006FC0"/>
                </a:solidFill>
                <a:latin typeface="微軟正黑體" panose="020B0604030504040204" pitchFamily="34" charset="-120"/>
                <a:cs typeface="Noto Sans CJK JP Regular"/>
              </a:rPr>
              <a:t>升的大儲 物櫃和</a:t>
            </a:r>
            <a:r>
              <a:rPr b="1" spc="140" dirty="0">
                <a:solidFill>
                  <a:srgbClr val="006FC0"/>
                </a:solidFill>
                <a:latin typeface="微軟正黑體" panose="020B0604030504040204" pitchFamily="34" charset="-120"/>
                <a:cs typeface="Noto Sans CJK JP Regular"/>
              </a:rPr>
              <a:t> </a:t>
            </a:r>
            <a:r>
              <a:rPr b="1" spc="60" dirty="0">
                <a:solidFill>
                  <a:srgbClr val="006FC0"/>
                </a:solidFill>
                <a:latin typeface="微軟正黑體" panose="020B0604030504040204" pitchFamily="34" charset="-120"/>
                <a:cs typeface="Noto Sans CJK JP Regular"/>
              </a:rPr>
              <a:t>1</a:t>
            </a:r>
            <a:r>
              <a:rPr b="1" spc="152" dirty="0">
                <a:solidFill>
                  <a:srgbClr val="006FC0"/>
                </a:solidFill>
                <a:latin typeface="微軟正黑體" panose="020B0604030504040204" pitchFamily="34" charset="-120"/>
                <a:cs typeface="Noto Sans CJK JP Regular"/>
              </a:rPr>
              <a:t> </a:t>
            </a:r>
            <a:r>
              <a:rPr b="1" dirty="0">
                <a:solidFill>
                  <a:srgbClr val="006FC0"/>
                </a:solidFill>
                <a:latin typeface="微軟正黑體" panose="020B0604030504040204" pitchFamily="34" charset="-120"/>
                <a:cs typeface="Noto Sans CJK JP Regular"/>
              </a:rPr>
              <a:t>米的層架</a:t>
            </a:r>
            <a:r>
              <a:rPr b="1" dirty="0">
                <a:latin typeface="微軟正黑體" panose="020B0604030504040204" pitchFamily="34" charset="-120"/>
                <a:cs typeface="Noto Sans CJK JP Regular"/>
              </a:rPr>
              <a:t>。</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提供單獨的儲藏空間以存放工作鞋和其他</a:t>
            </a:r>
            <a:r>
              <a:rPr b="1" spc="152" dirty="0">
                <a:latin typeface="微軟正黑體" panose="020B0604030504040204" pitchFamily="34" charset="-120"/>
                <a:cs typeface="Noto Sans CJK JP Regular"/>
              </a:rPr>
              <a:t> </a:t>
            </a:r>
            <a:r>
              <a:rPr b="1" spc="-47" dirty="0">
                <a:latin typeface="微軟正黑體" panose="020B0604030504040204" pitchFamily="34" charset="-120"/>
                <a:cs typeface="Noto Sans CJK JP Regular"/>
              </a:rPr>
              <a:t>PPE，</a:t>
            </a:r>
            <a:r>
              <a:rPr b="1" dirty="0">
                <a:latin typeface="微軟正黑體" panose="020B0604030504040204" pitchFamily="34" charset="-120"/>
                <a:cs typeface="Noto Sans CJK JP Regular"/>
              </a:rPr>
              <a:t>並根據條件提供晾乾區域。</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床位安排和儲物設施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5631" y="989525"/>
            <a:ext cx="10929437" cy="4309727"/>
          </a:xfrm>
          <a:prstGeom prst="rect">
            <a:avLst/>
          </a:prstGeom>
        </p:spPr>
        <p:txBody>
          <a:bodyPr vert="horz" wrap="square" lIns="0" tIns="16087" rIns="0" bIns="0" rtlCol="0">
            <a:spAutoFit/>
          </a:bodyPr>
          <a:lstStyle/>
          <a:p>
            <a:pPr marL="16933">
              <a:spcBef>
                <a:spcPts val="127"/>
              </a:spcBef>
            </a:pPr>
            <a:r>
              <a:rPr sz="3200" b="1" spc="-133" dirty="0">
                <a:latin typeface="微軟正黑體" panose="020B0604030504040204" pitchFamily="34" charset="-120"/>
                <a:cs typeface="Noto Sans CJK JP Regular"/>
              </a:rPr>
              <a:t>基準</a:t>
            </a:r>
            <a:endParaRPr sz="3200" b="1" dirty="0">
              <a:latin typeface="微軟正黑體" panose="020B0604030504040204" pitchFamily="34" charset="-120"/>
              <a:cs typeface="Noto Sans CJK JP Regular"/>
            </a:endParaRPr>
          </a:p>
          <a:p>
            <a:pPr marL="398770" indent="-381837">
              <a:spcBef>
                <a:spcPts val="1993"/>
              </a:spcBef>
              <a:buFont typeface="Arial"/>
              <a:buChar char="•"/>
              <a:tabLst>
                <a:tab pos="398770" algn="l"/>
                <a:tab pos="399617" algn="l"/>
              </a:tabLst>
            </a:pPr>
            <a:r>
              <a:rPr sz="3200" b="1" dirty="0">
                <a:latin typeface="微軟正黑體" panose="020B0604030504040204" pitchFamily="34" charset="-120"/>
                <a:cs typeface="Noto Sans CJK JP Regular"/>
              </a:rPr>
              <a:t>使用容易清潔的材料建造衛生和廁所設施。</a:t>
            </a:r>
          </a:p>
          <a:p>
            <a:pPr marL="398770" indent="-381837">
              <a:spcBef>
                <a:spcPts val="2013"/>
              </a:spcBef>
              <a:buFont typeface="Arial"/>
              <a:buChar char="•"/>
              <a:tabLst>
                <a:tab pos="398770" algn="l"/>
                <a:tab pos="399617" algn="l"/>
              </a:tabLst>
            </a:pPr>
            <a:r>
              <a:rPr sz="3200" b="1" spc="-7" dirty="0">
                <a:latin typeface="微軟正黑體" panose="020B0604030504040204" pitchFamily="34" charset="-120"/>
                <a:cs typeface="Noto Sans CJK JP Regular"/>
              </a:rPr>
              <a:t>經常清潔衛生和廁所設施並保持可以使用狀態。</a:t>
            </a:r>
            <a:endParaRPr sz="3200" b="1" dirty="0">
              <a:latin typeface="微軟正黑體" panose="020B0604030504040204" pitchFamily="34" charset="-120"/>
              <a:cs typeface="Noto Sans CJK JP Regular"/>
            </a:endParaRPr>
          </a:p>
          <a:p>
            <a:pPr marL="398770" marR="6773" indent="-381837">
              <a:lnSpc>
                <a:spcPct val="150000"/>
              </a:lnSpc>
              <a:spcBef>
                <a:spcPts val="579"/>
              </a:spcBef>
              <a:buFont typeface="Arial"/>
              <a:buChar char="•"/>
              <a:tabLst>
                <a:tab pos="398770" algn="l"/>
                <a:tab pos="399617" algn="l"/>
              </a:tabLst>
            </a:pPr>
            <a:r>
              <a:rPr sz="3200" b="1" dirty="0">
                <a:latin typeface="微軟正黑體" panose="020B0604030504040204" pitchFamily="34" charset="-120"/>
                <a:cs typeface="Noto Sans CJK JP Regular"/>
              </a:rPr>
              <a:t>衛生和廁所設施應設計為能夠給工人提供充分的隱私，包括天花板至地 板隔牆和可上鎖的門。</a:t>
            </a:r>
          </a:p>
          <a:p>
            <a:pPr marL="398770" indent="-381837">
              <a:spcBef>
                <a:spcPts val="2020"/>
              </a:spcBef>
              <a:buFont typeface="Arial"/>
              <a:buChar char="•"/>
              <a:tabLst>
                <a:tab pos="398770" algn="l"/>
                <a:tab pos="399617" algn="l"/>
              </a:tabLst>
            </a:pPr>
            <a:r>
              <a:rPr sz="3200" b="1" dirty="0">
                <a:latin typeface="微軟正黑體" panose="020B0604030504040204" pitchFamily="34" charset="-120"/>
                <a:cs typeface="Noto Sans CJK JP Regular"/>
              </a:rPr>
              <a:t>衛生和廁所設施不能男女共用，除非是家庭宿舍。</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衛生和廁所設施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992" y="801218"/>
            <a:ext cx="10725168" cy="3286691"/>
          </a:xfrm>
          <a:prstGeom prst="rect">
            <a:avLst/>
          </a:prstGeom>
        </p:spPr>
        <p:txBody>
          <a:bodyPr vert="horz" wrap="square" lIns="0" tIns="186267" rIns="0" bIns="0" rtlCol="0">
            <a:spAutoFit/>
          </a:bodyPr>
          <a:lstStyle/>
          <a:p>
            <a:pPr marL="16933">
              <a:spcBef>
                <a:spcPts val="1467"/>
              </a:spcBef>
            </a:pPr>
            <a:r>
              <a:rPr sz="2533" b="1" spc="-133" dirty="0">
                <a:latin typeface="微軟正黑體" panose="020B0604030504040204" pitchFamily="34" charset="-120"/>
                <a:cs typeface="Noto Sans CJK JP Regular"/>
              </a:rPr>
              <a:t>基準</a:t>
            </a:r>
            <a:endParaRPr sz="2533" b="1" dirty="0">
              <a:latin typeface="微軟正黑體" panose="020B0604030504040204" pitchFamily="34" charset="-120"/>
              <a:cs typeface="Noto Sans CJK JP Regular"/>
            </a:endParaRPr>
          </a:p>
          <a:p>
            <a:pPr marL="474121" marR="12700" indent="-457189" algn="just">
              <a:lnSpc>
                <a:spcPct val="120000"/>
              </a:lnSpc>
              <a:spcBef>
                <a:spcPts val="693"/>
              </a:spcBef>
              <a:buAutoNum type="arabicPeriod"/>
              <a:tabLst>
                <a:tab pos="474121" algn="l"/>
              </a:tabLst>
            </a:pPr>
            <a:r>
              <a:rPr b="1" spc="40" dirty="0">
                <a:latin typeface="微軟正黑體" panose="020B0604030504040204" pitchFamily="34" charset="-120"/>
                <a:cs typeface="Noto Sans CJK JP Regular"/>
              </a:rPr>
              <a:t>給工</a:t>
            </a:r>
            <a:r>
              <a:rPr b="1" spc="27" dirty="0">
                <a:latin typeface="微軟正黑體" panose="020B0604030504040204" pitchFamily="34" charset="-120"/>
                <a:cs typeface="Noto Sans CJK JP Regular"/>
              </a:rPr>
              <a:t>人</a:t>
            </a:r>
            <a:r>
              <a:rPr b="1" spc="40" dirty="0">
                <a:latin typeface="微軟正黑體" panose="020B0604030504040204" pitchFamily="34" charset="-120"/>
                <a:cs typeface="Noto Sans CJK JP Regular"/>
              </a:rPr>
              <a:t>提供</a:t>
            </a:r>
            <a:r>
              <a:rPr b="1" spc="27" dirty="0">
                <a:latin typeface="微軟正黑體" panose="020B0604030504040204" pitchFamily="34" charset="-120"/>
                <a:cs typeface="Noto Sans CJK JP Regular"/>
              </a:rPr>
              <a:t>數</a:t>
            </a:r>
            <a:r>
              <a:rPr b="1" spc="40" dirty="0">
                <a:latin typeface="微軟正黑體" panose="020B0604030504040204" pitchFamily="34" charset="-120"/>
                <a:cs typeface="Noto Sans CJK JP Regular"/>
              </a:rPr>
              <a:t>量足</a:t>
            </a:r>
            <a:r>
              <a:rPr b="1" spc="27" dirty="0">
                <a:latin typeface="微軟正黑體" panose="020B0604030504040204" pitchFamily="34" charset="-120"/>
                <a:cs typeface="Noto Sans CJK JP Regular"/>
              </a:rPr>
              <a:t>夠</a:t>
            </a:r>
            <a:r>
              <a:rPr b="1" spc="40" dirty="0">
                <a:latin typeface="微軟正黑體" panose="020B0604030504040204" pitchFamily="34" charset="-120"/>
                <a:cs typeface="Noto Sans CJK JP Regular"/>
              </a:rPr>
              <a:t>的</a:t>
            </a:r>
            <a:r>
              <a:rPr b="1" spc="27" dirty="0">
                <a:latin typeface="微軟正黑體" panose="020B0604030504040204" pitchFamily="34" charset="-120"/>
                <a:cs typeface="Noto Sans CJK JP Regular"/>
              </a:rPr>
              <a:t>廁</a:t>
            </a:r>
            <a:r>
              <a:rPr b="1" spc="67" dirty="0">
                <a:latin typeface="微軟正黑體" panose="020B0604030504040204" pitchFamily="34" charset="-120"/>
                <a:cs typeface="Noto Sans CJK JP Regular"/>
              </a:rPr>
              <a:t>所</a:t>
            </a:r>
            <a:r>
              <a:rPr b="1" spc="47"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標</a:t>
            </a:r>
            <a:r>
              <a:rPr b="1" spc="27" dirty="0">
                <a:latin typeface="微軟正黑體" panose="020B0604030504040204" pitchFamily="34" charset="-120"/>
                <a:cs typeface="Noto Sans CJK JP Regular"/>
              </a:rPr>
              <a:t>準</a:t>
            </a:r>
            <a:r>
              <a:rPr b="1" spc="40" dirty="0">
                <a:latin typeface="微軟正黑體" panose="020B0604030504040204" pitchFamily="34" charset="-120"/>
                <a:cs typeface="Noto Sans CJK JP Regular"/>
              </a:rPr>
              <a:t>範</a:t>
            </a:r>
            <a:r>
              <a:rPr b="1" spc="27" dirty="0">
                <a:latin typeface="微軟正黑體" panose="020B0604030504040204" pitchFamily="34" charset="-120"/>
                <a:cs typeface="Noto Sans CJK JP Regular"/>
              </a:rPr>
              <a:t>圍</a:t>
            </a:r>
            <a:r>
              <a:rPr b="1" spc="47" dirty="0">
                <a:latin typeface="微軟正黑體" panose="020B0604030504040204" pitchFamily="34" charset="-120"/>
                <a:cs typeface="Noto Sans CJK JP Regular"/>
              </a:rPr>
              <a:t>從</a:t>
            </a:r>
            <a:r>
              <a:rPr b="1" spc="47" dirty="0">
                <a:solidFill>
                  <a:srgbClr val="00AFEF"/>
                </a:solidFill>
                <a:latin typeface="微軟正黑體" panose="020B0604030504040204" pitchFamily="34" charset="-120"/>
                <a:cs typeface="Noto Sans CJK JP Regular"/>
              </a:rPr>
              <a:t>每</a:t>
            </a:r>
            <a:r>
              <a:rPr b="1" spc="73" dirty="0">
                <a:solidFill>
                  <a:srgbClr val="00AFEF"/>
                </a:solidFill>
                <a:latin typeface="微軟正黑體" panose="020B0604030504040204" pitchFamily="34" charset="-120"/>
                <a:cs typeface="Noto Sans CJK JP Regular"/>
              </a:rPr>
              <a:t>6</a:t>
            </a:r>
            <a:r>
              <a:rPr b="1" spc="180" dirty="0">
                <a:solidFill>
                  <a:srgbClr val="00AFEF"/>
                </a:solidFill>
                <a:latin typeface="微軟正黑體" panose="020B0604030504040204" pitchFamily="34" charset="-120"/>
                <a:cs typeface="Noto Sans CJK JP Regular"/>
              </a:rPr>
              <a:t>-</a:t>
            </a:r>
            <a:r>
              <a:rPr b="1" spc="53" dirty="0">
                <a:solidFill>
                  <a:srgbClr val="00AFEF"/>
                </a:solidFill>
                <a:latin typeface="微軟正黑體" panose="020B0604030504040204" pitchFamily="34" charset="-120"/>
                <a:cs typeface="Noto Sans CJK JP Regular"/>
              </a:rPr>
              <a:t>1</a:t>
            </a:r>
            <a:r>
              <a:rPr b="1" spc="120" dirty="0">
                <a:solidFill>
                  <a:srgbClr val="00AFEF"/>
                </a:solidFill>
                <a:latin typeface="微軟正黑體" panose="020B0604030504040204" pitchFamily="34" charset="-120"/>
                <a:cs typeface="Noto Sans CJK JP Regular"/>
              </a:rPr>
              <a:t>5</a:t>
            </a:r>
            <a:r>
              <a:rPr b="1" spc="27" dirty="0">
                <a:solidFill>
                  <a:srgbClr val="00AFEF"/>
                </a:solidFill>
                <a:latin typeface="微軟正黑體" panose="020B0604030504040204" pitchFamily="34" charset="-120"/>
                <a:cs typeface="Noto Sans CJK JP Regular"/>
              </a:rPr>
              <a:t>人</a:t>
            </a:r>
            <a:r>
              <a:rPr b="1" spc="40" dirty="0">
                <a:solidFill>
                  <a:srgbClr val="00AFEF"/>
                </a:solidFill>
                <a:latin typeface="微軟正黑體" panose="020B0604030504040204" pitchFamily="34" charset="-120"/>
                <a:cs typeface="Noto Sans CJK JP Regular"/>
              </a:rPr>
              <a:t>一</a:t>
            </a:r>
            <a:r>
              <a:rPr b="1" spc="33" dirty="0">
                <a:solidFill>
                  <a:srgbClr val="00AFEF"/>
                </a:solidFill>
                <a:latin typeface="微軟正黑體" panose="020B0604030504040204" pitchFamily="34" charset="-120"/>
                <a:cs typeface="Noto Sans CJK JP Regular"/>
              </a:rPr>
              <a:t>間</a:t>
            </a:r>
            <a:r>
              <a:rPr b="1" spc="47"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對</a:t>
            </a:r>
            <a:r>
              <a:rPr b="1" spc="27" dirty="0">
                <a:latin typeface="微軟正黑體" panose="020B0604030504040204" pitchFamily="34" charset="-120"/>
                <a:cs typeface="Noto Sans CJK JP Regular"/>
              </a:rPr>
              <a:t>於</a:t>
            </a:r>
            <a:r>
              <a:rPr b="1" spc="40" dirty="0">
                <a:latin typeface="微軟正黑體" panose="020B0604030504040204" pitchFamily="34" charset="-120"/>
                <a:cs typeface="Noto Sans CJK JP Regular"/>
              </a:rPr>
              <a:t>男</a:t>
            </a:r>
            <a:r>
              <a:rPr b="1" spc="27" dirty="0">
                <a:latin typeface="微軟正黑體" panose="020B0604030504040204" pitchFamily="34" charset="-120"/>
                <a:cs typeface="Noto Sans CJK JP Regular"/>
              </a:rPr>
              <a:t>用小</a:t>
            </a:r>
            <a:r>
              <a:rPr b="1" dirty="0">
                <a:latin typeface="微軟正黑體" panose="020B0604030504040204" pitchFamily="34" charset="-120"/>
                <a:cs typeface="Noto Sans CJK JP Regular"/>
              </a:rPr>
              <a:t>便器，常用標準是每</a:t>
            </a:r>
            <a:r>
              <a:rPr b="1" spc="73" dirty="0">
                <a:latin typeface="微軟正黑體" panose="020B0604030504040204" pitchFamily="34" charset="-120"/>
                <a:cs typeface="Noto Sans CJK JP Regular"/>
              </a:rPr>
              <a:t>15</a:t>
            </a:r>
            <a:r>
              <a:rPr b="1" dirty="0">
                <a:latin typeface="微軟正黑體" panose="020B0604030504040204" pitchFamily="34" charset="-120"/>
                <a:cs typeface="Noto Sans CJK JP Regular"/>
              </a:rPr>
              <a:t>人</a:t>
            </a:r>
            <a:r>
              <a:rPr b="1" spc="73" dirty="0">
                <a:latin typeface="微軟正黑體" panose="020B0604030504040204" pitchFamily="34" charset="-120"/>
                <a:cs typeface="Noto Sans CJK JP Regular"/>
              </a:rPr>
              <a:t>1</a:t>
            </a:r>
            <a:r>
              <a:rPr b="1" dirty="0">
                <a:latin typeface="微軟正黑體" panose="020B0604030504040204" pitchFamily="34" charset="-120"/>
                <a:cs typeface="Noto Sans CJK JP Regular"/>
              </a:rPr>
              <a:t>個。</a:t>
            </a:r>
            <a:endParaRPr sz="4000" b="1" dirty="0">
              <a:latin typeface="Times New Roman"/>
              <a:cs typeface="Times New Roman"/>
            </a:endParaRPr>
          </a:p>
          <a:p>
            <a:pPr marL="474121" marR="6773" indent="-457189" algn="just">
              <a:lnSpc>
                <a:spcPct val="120000"/>
              </a:lnSpc>
              <a:spcBef>
                <a:spcPts val="7"/>
              </a:spcBef>
              <a:buAutoNum type="arabicPeriod"/>
              <a:tabLst>
                <a:tab pos="474121" algn="l"/>
              </a:tabLst>
            </a:pPr>
            <a:r>
              <a:rPr b="1" spc="40" dirty="0">
                <a:latin typeface="微軟正黑體" panose="020B0604030504040204" pitchFamily="34" charset="-120"/>
                <a:cs typeface="Noto Sans CJK JP Regular"/>
              </a:rPr>
              <a:t>廁所設施應</a:t>
            </a:r>
            <a:r>
              <a:rPr b="1" spc="27" dirty="0">
                <a:latin typeface="微軟正黑體" panose="020B0604030504040204" pitchFamily="34" charset="-120"/>
                <a:cs typeface="Noto Sans CJK JP Regular"/>
              </a:rPr>
              <a:t>位</a:t>
            </a:r>
            <a:r>
              <a:rPr b="1" spc="40" dirty="0">
                <a:latin typeface="微軟正黑體" panose="020B0604030504040204" pitchFamily="34" charset="-120"/>
                <a:cs typeface="Noto Sans CJK JP Regular"/>
              </a:rPr>
              <a:t>於便利的位</a:t>
            </a:r>
            <a:r>
              <a:rPr b="1" spc="27" dirty="0">
                <a:latin typeface="微軟正黑體" panose="020B0604030504040204" pitchFamily="34" charset="-120"/>
                <a:cs typeface="Noto Sans CJK JP Regular"/>
              </a:rPr>
              <a:t>置</a:t>
            </a:r>
            <a:r>
              <a:rPr b="1" spc="40" dirty="0">
                <a:latin typeface="微軟正黑體" panose="020B0604030504040204" pitchFamily="34" charset="-120"/>
                <a:cs typeface="Noto Sans CJK JP Regular"/>
              </a:rPr>
              <a:t>並易於到</a:t>
            </a:r>
            <a:r>
              <a:rPr b="1" spc="93" dirty="0">
                <a:latin typeface="微軟正黑體" panose="020B0604030504040204" pitchFamily="34" charset="-120"/>
                <a:cs typeface="Noto Sans CJK JP Regular"/>
              </a:rPr>
              <a:t>達</a:t>
            </a:r>
            <a:r>
              <a:rPr b="1" spc="33"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標準範圍從</a:t>
            </a:r>
            <a:r>
              <a:rPr b="1" spc="27" dirty="0">
                <a:latin typeface="微軟正黑體" panose="020B0604030504040204" pitchFamily="34" charset="-120"/>
                <a:cs typeface="Noto Sans CJK JP Regular"/>
              </a:rPr>
              <a:t>距</a:t>
            </a:r>
            <a:r>
              <a:rPr b="1" spc="40" dirty="0">
                <a:latin typeface="微軟正黑體" panose="020B0604030504040204" pitchFamily="34" charset="-120"/>
                <a:cs typeface="Noto Sans CJK JP Regular"/>
              </a:rPr>
              <a:t>離房</a:t>
            </a:r>
            <a:r>
              <a:rPr b="1" spc="67" dirty="0">
                <a:latin typeface="微軟正黑體" panose="020B0604030504040204" pitchFamily="34" charset="-120"/>
                <a:cs typeface="Noto Sans CJK JP Regular"/>
              </a:rPr>
              <a:t>間</a:t>
            </a:r>
            <a:r>
              <a:rPr b="1" spc="127" dirty="0">
                <a:latin typeface="微軟正黑體" panose="020B0604030504040204" pitchFamily="34" charset="-120"/>
                <a:cs typeface="Noto Sans CJK JP Regular"/>
              </a:rPr>
              <a:t>/</a:t>
            </a:r>
            <a:r>
              <a:rPr b="1" spc="47" dirty="0">
                <a:latin typeface="微軟正黑體" panose="020B0604030504040204" pitchFamily="34" charset="-120"/>
                <a:cs typeface="Noto Sans CJK JP Regular"/>
              </a:rPr>
              <a:t>宿</a:t>
            </a:r>
            <a:r>
              <a:rPr b="1" dirty="0">
                <a:latin typeface="微軟正黑體" panose="020B0604030504040204" pitchFamily="34" charset="-120"/>
                <a:cs typeface="Noto Sans CJK JP Regular"/>
              </a:rPr>
              <a:t>舍</a:t>
            </a:r>
            <a:r>
              <a:rPr b="1" spc="87" dirty="0">
                <a:latin typeface="微軟正黑體" panose="020B0604030504040204" pitchFamily="34" charset="-120"/>
                <a:cs typeface="Noto Sans CJK JP Regular"/>
              </a:rPr>
              <a:t> </a:t>
            </a:r>
            <a:r>
              <a:rPr b="1" spc="73" dirty="0">
                <a:latin typeface="微軟正黑體" panose="020B0604030504040204" pitchFamily="34" charset="-120"/>
                <a:cs typeface="Noto Sans CJK JP Regular"/>
              </a:rPr>
              <a:t>30  </a:t>
            </a:r>
            <a:r>
              <a:rPr b="1" spc="47" dirty="0">
                <a:latin typeface="微軟正黑體" panose="020B0604030504040204" pitchFamily="34" charset="-120"/>
                <a:cs typeface="Noto Sans CJK JP Regular"/>
              </a:rPr>
              <a:t>米</a:t>
            </a:r>
            <a:r>
              <a:rPr b="1" dirty="0">
                <a:latin typeface="微軟正黑體" panose="020B0604030504040204" pitchFamily="34" charset="-120"/>
                <a:cs typeface="Noto Sans CJK JP Regular"/>
              </a:rPr>
              <a:t>到</a:t>
            </a:r>
            <a:r>
              <a:rPr b="1" spc="140" dirty="0">
                <a:latin typeface="微軟正黑體" panose="020B0604030504040204" pitchFamily="34" charset="-120"/>
                <a:cs typeface="Noto Sans CJK JP Regular"/>
              </a:rPr>
              <a:t> </a:t>
            </a:r>
            <a:r>
              <a:rPr b="1" spc="73" dirty="0">
                <a:latin typeface="微軟正黑體" panose="020B0604030504040204" pitchFamily="34" charset="-120"/>
                <a:cs typeface="Noto Sans CJK JP Regular"/>
              </a:rPr>
              <a:t>60</a:t>
            </a:r>
            <a:r>
              <a:rPr b="1" spc="633" dirty="0">
                <a:latin typeface="微軟正黑體" panose="020B0604030504040204" pitchFamily="34" charset="-120"/>
                <a:cs typeface="Noto Sans CJK JP Regular"/>
              </a:rPr>
              <a:t> </a:t>
            </a:r>
            <a:r>
              <a:rPr b="1" spc="27" dirty="0">
                <a:latin typeface="微軟正黑體" panose="020B0604030504040204" pitchFamily="34" charset="-120"/>
                <a:cs typeface="Noto Sans CJK JP Regular"/>
              </a:rPr>
              <a:t>米。</a:t>
            </a:r>
            <a:r>
              <a:rPr b="1" spc="40" dirty="0">
                <a:latin typeface="微軟正黑體" panose="020B0604030504040204" pitchFamily="34" charset="-120"/>
                <a:cs typeface="Noto Sans CJK JP Regular"/>
              </a:rPr>
              <a:t>廁所</a:t>
            </a:r>
            <a:r>
              <a:rPr b="1" spc="27" dirty="0">
                <a:latin typeface="微軟正黑體" panose="020B0604030504040204" pitchFamily="34" charset="-120"/>
                <a:cs typeface="Noto Sans CJK JP Regular"/>
              </a:rPr>
              <a:t>應</a:t>
            </a:r>
            <a:r>
              <a:rPr b="1" spc="40" dirty="0">
                <a:latin typeface="微軟正黑體" panose="020B0604030504040204" pitchFamily="34" charset="-120"/>
                <a:cs typeface="Noto Sans CJK JP Regular"/>
              </a:rPr>
              <a:t>位</a:t>
            </a:r>
            <a:r>
              <a:rPr b="1" spc="27" dirty="0">
                <a:latin typeface="微軟正黑體" panose="020B0604030504040204" pitchFamily="34" charset="-120"/>
                <a:cs typeface="Noto Sans CJK JP Regular"/>
              </a:rPr>
              <a:t>於無</a:t>
            </a:r>
            <a:r>
              <a:rPr b="1" spc="40" dirty="0">
                <a:latin typeface="微軟正黑體" panose="020B0604030504040204" pitchFamily="34" charset="-120"/>
                <a:cs typeface="Noto Sans CJK JP Regular"/>
              </a:rPr>
              <a:t>需穿</a:t>
            </a:r>
            <a:r>
              <a:rPr b="1" spc="27" dirty="0">
                <a:latin typeface="微軟正黑體" panose="020B0604030504040204" pitchFamily="34" charset="-120"/>
                <a:cs typeface="Noto Sans CJK JP Regular"/>
              </a:rPr>
              <a:t>過</a:t>
            </a:r>
            <a:r>
              <a:rPr b="1" spc="40" dirty="0">
                <a:latin typeface="微軟正黑體" panose="020B0604030504040204" pitchFamily="34" charset="-120"/>
                <a:cs typeface="Noto Sans CJK JP Regular"/>
              </a:rPr>
              <a:t>任</a:t>
            </a:r>
            <a:r>
              <a:rPr b="1" spc="27" dirty="0">
                <a:latin typeface="微軟正黑體" panose="020B0604030504040204" pitchFamily="34" charset="-120"/>
                <a:cs typeface="Noto Sans CJK JP Regular"/>
              </a:rPr>
              <a:t>何臥</a:t>
            </a:r>
            <a:r>
              <a:rPr b="1" spc="40" dirty="0">
                <a:latin typeface="微軟正黑體" panose="020B0604030504040204" pitchFamily="34" charset="-120"/>
                <a:cs typeface="Noto Sans CJK JP Regular"/>
              </a:rPr>
              <a:t>室即</a:t>
            </a:r>
            <a:r>
              <a:rPr b="1" spc="27" dirty="0">
                <a:latin typeface="微軟正黑體" panose="020B0604030504040204" pitchFamily="34" charset="-120"/>
                <a:cs typeface="Noto Sans CJK JP Regular"/>
              </a:rPr>
              <a:t>可</a:t>
            </a:r>
            <a:r>
              <a:rPr b="1" spc="40" dirty="0">
                <a:latin typeface="微軟正黑體" panose="020B0604030504040204" pitchFamily="34" charset="-120"/>
                <a:cs typeface="Noto Sans CJK JP Regular"/>
              </a:rPr>
              <a:t>到</a:t>
            </a:r>
            <a:r>
              <a:rPr b="1" spc="27" dirty="0">
                <a:latin typeface="微軟正黑體" panose="020B0604030504040204" pitchFamily="34" charset="-120"/>
                <a:cs typeface="Noto Sans CJK JP Regular"/>
              </a:rPr>
              <a:t>達的</a:t>
            </a:r>
            <a:r>
              <a:rPr b="1" spc="40" dirty="0">
                <a:latin typeface="微軟正黑體" panose="020B0604030504040204" pitchFamily="34" charset="-120"/>
                <a:cs typeface="Noto Sans CJK JP Regular"/>
              </a:rPr>
              <a:t>位</a:t>
            </a:r>
            <a:r>
              <a:rPr b="1" spc="107" dirty="0">
                <a:latin typeface="微軟正黑體" panose="020B0604030504040204" pitchFamily="34" charset="-120"/>
                <a:cs typeface="Noto Sans CJK JP Regular"/>
              </a:rPr>
              <a:t>置</a:t>
            </a:r>
            <a:r>
              <a:rPr b="1" spc="27" dirty="0">
                <a:latin typeface="微軟正黑體" panose="020B0604030504040204" pitchFamily="34" charset="-120"/>
                <a:cs typeface="Noto Sans CJK JP Regular"/>
              </a:rPr>
              <a:t>。</a:t>
            </a:r>
            <a:r>
              <a:rPr b="1" spc="47" dirty="0">
                <a:latin typeface="微軟正黑體" panose="020B0604030504040204" pitchFamily="34" charset="-120"/>
                <a:cs typeface="Noto Sans CJK JP Regular"/>
              </a:rPr>
              <a:t>此</a:t>
            </a:r>
            <a:r>
              <a:rPr b="1" spc="27" dirty="0">
                <a:latin typeface="微軟正黑體" panose="020B0604030504040204" pitchFamily="34" charset="-120"/>
                <a:cs typeface="Noto Sans CJK JP Regular"/>
              </a:rPr>
              <a:t>外</a:t>
            </a:r>
            <a:r>
              <a:rPr b="1" spc="47"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所</a:t>
            </a:r>
            <a:r>
              <a:rPr b="1" spc="47" dirty="0">
                <a:latin typeface="微軟正黑體" panose="020B0604030504040204" pitchFamily="34" charset="-120"/>
                <a:cs typeface="Noto Sans CJK JP Regular"/>
              </a:rPr>
              <a:t>有廁</a:t>
            </a:r>
            <a:r>
              <a:rPr b="1" spc="67" dirty="0">
                <a:latin typeface="微軟正黑體" panose="020B0604030504040204" pitchFamily="34" charset="-120"/>
                <a:cs typeface="Noto Sans CJK JP Regular"/>
              </a:rPr>
              <a:t>所</a:t>
            </a:r>
            <a:r>
              <a:rPr b="1" spc="40" dirty="0">
                <a:solidFill>
                  <a:srgbClr val="00AFEF"/>
                </a:solidFill>
                <a:latin typeface="微軟正黑體" panose="020B0604030504040204" pitchFamily="34" charset="-120"/>
                <a:cs typeface="Noto Sans CJK JP Regular"/>
              </a:rPr>
              <a:t>應光</a:t>
            </a:r>
            <a:r>
              <a:rPr b="1" spc="60" dirty="0">
                <a:solidFill>
                  <a:srgbClr val="00AFEF"/>
                </a:solidFill>
                <a:latin typeface="微軟正黑體" panose="020B0604030504040204" pitchFamily="34" charset="-120"/>
                <a:cs typeface="Noto Sans CJK JP Regular"/>
              </a:rPr>
              <a:t>線</a:t>
            </a:r>
            <a:r>
              <a:rPr b="1" spc="40" dirty="0">
                <a:solidFill>
                  <a:srgbClr val="00AFEF"/>
                </a:solidFill>
                <a:latin typeface="微軟正黑體" panose="020B0604030504040204" pitchFamily="34" charset="-120"/>
                <a:cs typeface="Noto Sans CJK JP Regular"/>
              </a:rPr>
              <a:t>明</a:t>
            </a:r>
            <a:r>
              <a:rPr b="1" spc="53" dirty="0">
                <a:solidFill>
                  <a:srgbClr val="00AFEF"/>
                </a:solidFill>
                <a:latin typeface="微軟正黑體" panose="020B0604030504040204" pitchFamily="34" charset="-120"/>
                <a:cs typeface="Noto Sans CJK JP Regular"/>
              </a:rPr>
              <a:t>亮</a:t>
            </a:r>
            <a:r>
              <a:rPr b="1" spc="60" dirty="0">
                <a:solidFill>
                  <a:srgbClr val="00AFEF"/>
                </a:solidFill>
                <a:latin typeface="微軟正黑體" panose="020B0604030504040204" pitchFamily="34" charset="-120"/>
                <a:cs typeface="Noto Sans CJK JP Regular"/>
              </a:rPr>
              <a:t>，</a:t>
            </a:r>
            <a:r>
              <a:rPr b="1" spc="47" dirty="0">
                <a:solidFill>
                  <a:srgbClr val="00AFEF"/>
                </a:solidFill>
                <a:latin typeface="微軟正黑體" panose="020B0604030504040204" pitchFamily="34" charset="-120"/>
                <a:cs typeface="Noto Sans CJK JP Regular"/>
              </a:rPr>
              <a:t>通風</a:t>
            </a:r>
            <a:r>
              <a:rPr b="1" spc="60" dirty="0">
                <a:solidFill>
                  <a:srgbClr val="00AFEF"/>
                </a:solidFill>
                <a:latin typeface="微軟正黑體" panose="020B0604030504040204" pitchFamily="34" charset="-120"/>
                <a:cs typeface="Noto Sans CJK JP Regular"/>
              </a:rPr>
              <a:t>良</a:t>
            </a:r>
            <a:r>
              <a:rPr b="1" spc="47" dirty="0">
                <a:solidFill>
                  <a:srgbClr val="00AFEF"/>
                </a:solidFill>
                <a:latin typeface="微軟正黑體" panose="020B0604030504040204" pitchFamily="34" charset="-120"/>
                <a:cs typeface="Noto Sans CJK JP Regular"/>
              </a:rPr>
              <a:t>好或</a:t>
            </a:r>
            <a:r>
              <a:rPr b="1" spc="60" dirty="0">
                <a:solidFill>
                  <a:srgbClr val="00AFEF"/>
                </a:solidFill>
                <a:latin typeface="微軟正黑體" panose="020B0604030504040204" pitchFamily="34" charset="-120"/>
                <a:cs typeface="Noto Sans CJK JP Regular"/>
              </a:rPr>
              <a:t>有</a:t>
            </a:r>
            <a:r>
              <a:rPr b="1" spc="47" dirty="0">
                <a:solidFill>
                  <a:srgbClr val="00AFEF"/>
                </a:solidFill>
                <a:latin typeface="微軟正黑體" panose="020B0604030504040204" pitchFamily="34" charset="-120"/>
                <a:cs typeface="Noto Sans CJK JP Regular"/>
              </a:rPr>
              <a:t>外窗</a:t>
            </a:r>
            <a:r>
              <a:rPr b="1" spc="67"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有足</a:t>
            </a:r>
            <a:r>
              <a:rPr b="1" spc="60" dirty="0">
                <a:latin typeface="微軟正黑體" panose="020B0604030504040204" pitchFamily="34" charset="-120"/>
                <a:cs typeface="Noto Sans CJK JP Regular"/>
              </a:rPr>
              <a:t>夠</a:t>
            </a:r>
            <a:r>
              <a:rPr b="1" spc="40" dirty="0">
                <a:latin typeface="微軟正黑體" panose="020B0604030504040204" pitchFamily="34" charset="-120"/>
                <a:cs typeface="Noto Sans CJK JP Regular"/>
              </a:rPr>
              <a:t>的洗</a:t>
            </a:r>
            <a:r>
              <a:rPr b="1" spc="60" dirty="0">
                <a:latin typeface="微軟正黑體" panose="020B0604030504040204" pitchFamily="34" charset="-120"/>
                <a:cs typeface="Noto Sans CJK JP Regular"/>
              </a:rPr>
              <a:t>手</a:t>
            </a:r>
            <a:r>
              <a:rPr b="1" spc="40" dirty="0">
                <a:latin typeface="微軟正黑體" panose="020B0604030504040204" pitchFamily="34" charset="-120"/>
                <a:cs typeface="Noto Sans CJK JP Regular"/>
              </a:rPr>
              <a:t>盆並位</a:t>
            </a:r>
            <a:r>
              <a:rPr b="1" spc="60" dirty="0">
                <a:latin typeface="微軟正黑體" panose="020B0604030504040204" pitchFamily="34" charset="-120"/>
                <a:cs typeface="Noto Sans CJK JP Regular"/>
              </a:rPr>
              <a:t>於</a:t>
            </a:r>
            <a:r>
              <a:rPr b="1" spc="40" dirty="0">
                <a:latin typeface="微軟正黑體" panose="020B0604030504040204" pitchFamily="34" charset="-120"/>
                <a:cs typeface="Noto Sans CJK JP Regular"/>
              </a:rPr>
              <a:t>便</a:t>
            </a:r>
            <a:r>
              <a:rPr b="1" spc="73" dirty="0">
                <a:latin typeface="微軟正黑體" panose="020B0604030504040204" pitchFamily="34" charset="-120"/>
                <a:cs typeface="Noto Sans CJK JP Regular"/>
              </a:rPr>
              <a:t>利</a:t>
            </a:r>
            <a:r>
              <a:rPr b="1" dirty="0">
                <a:latin typeface="微軟正黑體" panose="020B0604030504040204" pitchFamily="34" charset="-120"/>
                <a:cs typeface="Noto Sans CJK JP Regular"/>
              </a:rPr>
              <a:t>的</a:t>
            </a:r>
            <a:r>
              <a:rPr b="1" spc="13" dirty="0">
                <a:latin typeface="微軟正黑體" panose="020B0604030504040204" pitchFamily="34" charset="-120"/>
                <a:cs typeface="Noto Sans CJK JP Regular"/>
              </a:rPr>
              <a:t>位置。</a:t>
            </a:r>
            <a:r>
              <a:rPr b="1" dirty="0">
                <a:latin typeface="微軟正黑體" panose="020B0604030504040204" pitchFamily="34" charset="-120"/>
                <a:cs typeface="Noto Sans CJK JP Regular"/>
              </a:rPr>
              <a:t>廁</a:t>
            </a:r>
            <a:r>
              <a:rPr b="1" spc="13" dirty="0">
                <a:latin typeface="微軟正黑體" panose="020B0604030504040204" pitchFamily="34" charset="-120"/>
                <a:cs typeface="Noto Sans CJK JP Regular"/>
              </a:rPr>
              <a:t>所</a:t>
            </a:r>
            <a:r>
              <a:rPr b="1" dirty="0">
                <a:latin typeface="微軟正黑體" panose="020B0604030504040204" pitchFamily="34" charset="-120"/>
                <a:cs typeface="Noto Sans CJK JP Regular"/>
              </a:rPr>
              <a:t>和</a:t>
            </a:r>
            <a:r>
              <a:rPr b="1" spc="13" dirty="0">
                <a:latin typeface="微軟正黑體" panose="020B0604030504040204" pitchFamily="34" charset="-120"/>
                <a:cs typeface="Noto Sans CJK JP Regular"/>
              </a:rPr>
              <a:t>其他衛</a:t>
            </a:r>
            <a:r>
              <a:rPr b="1" dirty="0">
                <a:latin typeface="微軟正黑體" panose="020B0604030504040204" pitchFamily="34" charset="-120"/>
                <a:cs typeface="Noto Sans CJK JP Regular"/>
              </a:rPr>
              <a:t>生</a:t>
            </a:r>
            <a:r>
              <a:rPr b="1" spc="13" dirty="0">
                <a:latin typeface="微軟正黑體" panose="020B0604030504040204" pitchFamily="34" charset="-120"/>
                <a:cs typeface="Noto Sans CJK JP Regular"/>
              </a:rPr>
              <a:t>設</a:t>
            </a:r>
            <a:r>
              <a:rPr b="1" dirty="0">
                <a:latin typeface="微軟正黑體" panose="020B0604030504040204" pitchFamily="34" charset="-120"/>
                <a:cs typeface="Noto Sans CJK JP Regular"/>
              </a:rPr>
              <a:t>施</a:t>
            </a:r>
            <a:r>
              <a:rPr b="1" spc="27" dirty="0">
                <a:latin typeface="微軟正黑體" panose="020B0604030504040204" pitchFamily="34" charset="-120"/>
                <a:cs typeface="Noto Sans CJK JP Regular"/>
              </a:rPr>
              <a:t>應</a:t>
            </a:r>
            <a:r>
              <a:rPr b="1" dirty="0">
                <a:latin typeface="微軟正黑體" panose="020B0604030504040204" pitchFamily="34" charset="-120"/>
                <a:cs typeface="Noto Sans CJK JP Regular"/>
              </a:rPr>
              <a:t>(</a:t>
            </a:r>
            <a:r>
              <a:rPr b="1" spc="13" dirty="0">
                <a:latin typeface="微軟正黑體" panose="020B0604030504040204" pitchFamily="34" charset="-120"/>
                <a:cs typeface="Noto Sans CJK JP Regular"/>
              </a:rPr>
              <a:t>在</a:t>
            </a:r>
            <a:r>
              <a:rPr b="1" dirty="0">
                <a:latin typeface="微軟正黑體" panose="020B0604030504040204" pitchFamily="34" charset="-120"/>
                <a:cs typeface="Noto Sans CJK JP Regular"/>
              </a:rPr>
              <a:t>寒</a:t>
            </a:r>
            <a:r>
              <a:rPr b="1" spc="13" dirty="0">
                <a:latin typeface="微軟正黑體" panose="020B0604030504040204" pitchFamily="34" charset="-120"/>
                <a:cs typeface="Noto Sans CJK JP Regular"/>
              </a:rPr>
              <a:t>冷氣</a:t>
            </a:r>
            <a:r>
              <a:rPr b="1" dirty="0">
                <a:latin typeface="微軟正黑體" panose="020B0604030504040204" pitchFamily="34" charset="-120"/>
                <a:cs typeface="Noto Sans CJK JP Regular"/>
              </a:rPr>
              <a:t>候</a:t>
            </a:r>
            <a:r>
              <a:rPr b="1" spc="13" dirty="0">
                <a:latin typeface="微軟正黑體" panose="020B0604030504040204" pitchFamily="34" charset="-120"/>
                <a:cs typeface="Noto Sans CJK JP Regular"/>
              </a:rPr>
              <a:t>中則</a:t>
            </a:r>
            <a:r>
              <a:rPr b="1" spc="27" dirty="0">
                <a:latin typeface="微軟正黑體" panose="020B0604030504040204" pitchFamily="34" charset="-120"/>
                <a:cs typeface="Noto Sans CJK JP Regular"/>
              </a:rPr>
              <a:t>為</a:t>
            </a:r>
            <a:r>
              <a:rPr b="1" spc="-93"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必</a:t>
            </a:r>
            <a:r>
              <a:rPr b="1" spc="13" dirty="0">
                <a:latin typeface="微軟正黑體" panose="020B0604030504040204" pitchFamily="34" charset="-120"/>
                <a:cs typeface="Noto Sans CJK JP Regular"/>
              </a:rPr>
              <a:t>須</a:t>
            </a:r>
            <a:r>
              <a:rPr b="1" spc="-73" dirty="0">
                <a:latin typeface="微軟正黑體" panose="020B0604030504040204" pitchFamily="34" charset="-120"/>
                <a:cs typeface="Noto Sans CJK JP Regular"/>
              </a:rPr>
              <a:t>"</a:t>
            </a:r>
            <a:r>
              <a:rPr b="1" spc="-33" dirty="0">
                <a:latin typeface="微軟正黑體" panose="020B0604030504040204" pitchFamily="34" charset="-120"/>
                <a:cs typeface="Noto Sans CJK JP Regular"/>
              </a:rPr>
              <a:t>)</a:t>
            </a:r>
            <a:r>
              <a:rPr b="1" spc="13" dirty="0" err="1">
                <a:latin typeface="微軟正黑體" panose="020B0604030504040204" pitchFamily="34" charset="-120"/>
                <a:cs typeface="Noto Sans CJK JP Regular"/>
              </a:rPr>
              <a:t>和房</a:t>
            </a:r>
            <a:r>
              <a:rPr b="1" dirty="0" err="1">
                <a:latin typeface="微軟正黑體" panose="020B0604030504040204" pitchFamily="34" charset="-120"/>
                <a:cs typeface="Noto Sans CJK JP Regular"/>
              </a:rPr>
              <a:t>間</a:t>
            </a:r>
            <a:r>
              <a:rPr b="1" spc="13" dirty="0" err="1">
                <a:latin typeface="微軟正黑體" panose="020B0604030504040204" pitchFamily="34" charset="-120"/>
                <a:cs typeface="Noto Sans CJK JP Regular"/>
              </a:rPr>
              <a:t>和宿</a:t>
            </a:r>
            <a:r>
              <a:rPr b="1" dirty="0" err="1">
                <a:latin typeface="微軟正黑體" panose="020B0604030504040204" pitchFamily="34" charset="-120"/>
                <a:cs typeface="Noto Sans CJK JP Regular"/>
              </a:rPr>
              <a:t>舍在同一建築物中</a:t>
            </a:r>
            <a:endParaRPr b="1" dirty="0">
              <a:latin typeface="微軟正黑體" panose="020B0604030504040204" pitchFamily="34" charset="-120"/>
              <a:cs typeface="Noto Sans CJK JP Regular"/>
            </a:endParaRP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廁所設施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688D4C-BFE9-437F-910A-363065622B10}"/>
              </a:ext>
            </a:extLst>
          </p:cNvPr>
          <p:cNvSpPr>
            <a:spLocks noGrp="1"/>
          </p:cNvSpPr>
          <p:nvPr>
            <p:ph type="title"/>
          </p:nvPr>
        </p:nvSpPr>
        <p:spPr>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lang="zh-TW" altLang="en-US" kern="1200" spc="-80" dirty="0">
                <a:solidFill>
                  <a:srgbClr val="FFFFFF"/>
                </a:solidFill>
                <a:latin typeface="Droid Sans Fallback"/>
                <a:ea typeface="+mn-ea"/>
              </a:rPr>
              <a:t>職業安全衛生設施規則</a:t>
            </a:r>
            <a:r>
              <a:rPr lang="en-US" altLang="zh-TW" kern="1200" spc="-80" dirty="0">
                <a:solidFill>
                  <a:srgbClr val="FFFFFF"/>
                </a:solidFill>
                <a:latin typeface="Droid Sans Fallback"/>
                <a:ea typeface="+mn-ea"/>
              </a:rPr>
              <a:t> </a:t>
            </a:r>
            <a:r>
              <a:rPr lang="zh-TW" altLang="en-US" kern="1200" spc="-80" dirty="0">
                <a:solidFill>
                  <a:srgbClr val="FFFFFF"/>
                </a:solidFill>
                <a:latin typeface="Droid Sans Fallback"/>
                <a:ea typeface="+mn-ea"/>
              </a:rPr>
              <a:t>第 </a:t>
            </a:r>
            <a:r>
              <a:rPr lang="en-US" altLang="zh-TW" kern="1200" spc="-80" dirty="0">
                <a:solidFill>
                  <a:srgbClr val="FFFFFF"/>
                </a:solidFill>
                <a:latin typeface="Droid Sans Fallback"/>
                <a:ea typeface="+mn-ea"/>
              </a:rPr>
              <a:t>319 </a:t>
            </a:r>
            <a:r>
              <a:rPr lang="zh-TW" altLang="en-US" kern="1200" spc="-80" dirty="0">
                <a:solidFill>
                  <a:srgbClr val="FFFFFF"/>
                </a:solidFill>
                <a:latin typeface="Droid Sans Fallback"/>
                <a:ea typeface="+mn-ea"/>
              </a:rPr>
              <a:t>條 </a:t>
            </a:r>
          </a:p>
        </p:txBody>
      </p:sp>
      <p:sp>
        <p:nvSpPr>
          <p:cNvPr id="4" name="文字方塊 3">
            <a:extLst>
              <a:ext uri="{FF2B5EF4-FFF2-40B4-BE49-F238E27FC236}">
                <a16:creationId xmlns:a16="http://schemas.microsoft.com/office/drawing/2014/main" id="{D3D5A3EB-1805-485E-B6A1-7711DD9E0BEF}"/>
              </a:ext>
            </a:extLst>
          </p:cNvPr>
          <p:cNvSpPr txBox="1"/>
          <p:nvPr/>
        </p:nvSpPr>
        <p:spPr>
          <a:xfrm>
            <a:off x="527785" y="922864"/>
            <a:ext cx="11136429" cy="5324535"/>
          </a:xfrm>
          <a:prstGeom prst="rect">
            <a:avLst/>
          </a:prstGeom>
          <a:noFill/>
        </p:spPr>
        <p:txBody>
          <a:bodyPr wrap="square">
            <a:spAutoFit/>
          </a:bodyPr>
          <a:lstStyle/>
          <a:p>
            <a:pPr marL="457200" indent="-457200">
              <a:buFont typeface="+mj-lt"/>
              <a:buAutoNum type="arabicPeriod"/>
            </a:pPr>
            <a:r>
              <a:rPr lang="zh-TW" altLang="zh-TW" sz="2000" b="1" kern="0" dirty="0">
                <a:effectLst/>
                <a:latin typeface="+mn-ea"/>
                <a:cs typeface="細明體" panose="02020509000000000000" pitchFamily="49" charset="-120"/>
              </a:rPr>
              <a:t>男女廁所以分別設置為原則，並予以明顯標示。</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男用廁所之大便器數目，以同時作業男工每二十五人以內設置一個以上為原則，最少不得低於六十人一個。</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男用廁所之小便器數目，應以同時作業男工每十五人以內設置一個以上為原則，最少不得低於三十人一個。</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女用廁所之大便器數目，應以同時作業女工每十五人以內設置一個以上為原則，最少不得低於二十人一個。</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女用廁所應設加蓋桶。</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大便器應為不使污染物浸透於土中之構造。</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應設置充分供應清潔水質之洗手設備。</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盥洗室內應備有適當之清潔劑，且不得盛放有機溶劑供勞工清潔皮膚。</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浴室應男女分別設置。</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廁所及便器不得與工作場所直接通連，廁所與廚房及</a:t>
            </a:r>
            <a:r>
              <a:rPr lang="zh-TW" altLang="en-US" sz="2000" b="1" kern="0" dirty="0">
                <a:effectLst/>
                <a:latin typeface="+mn-ea"/>
                <a:cs typeface="細明體" panose="02020509000000000000" pitchFamily="49" charset="-120"/>
              </a:rPr>
              <a:t>餐廳</a:t>
            </a:r>
            <a:r>
              <a:rPr lang="zh-TW" altLang="zh-TW" sz="2000" b="1" kern="0" dirty="0">
                <a:effectLst/>
                <a:latin typeface="+mn-ea"/>
                <a:cs typeface="細明體" panose="02020509000000000000" pitchFamily="49" charset="-120"/>
              </a:rPr>
              <a:t>應距離三十公尺以上。但衛生沖水式廁所不在此限。</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廁所及便器每日至少應清洗一次，並每週消毒一次。</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廁所應保持良好通風。</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僱有身心障礙者，應設置身心障礙者專用設備，並予以適當標示。</a:t>
            </a:r>
            <a:endParaRPr lang="zh-TW" altLang="zh-TW" sz="2000" b="1"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1247537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4353" y="1129808"/>
            <a:ext cx="10897887" cy="4024692"/>
          </a:xfrm>
          <a:prstGeom prst="rect">
            <a:avLst/>
          </a:prstGeom>
        </p:spPr>
        <p:txBody>
          <a:bodyPr vert="horz" wrap="square" lIns="0" tIns="167640" rIns="0" bIns="0" rtlCol="0">
            <a:spAutoFit/>
          </a:bodyPr>
          <a:lstStyle/>
          <a:p>
            <a:pPr marL="16933">
              <a:spcBef>
                <a:spcPts val="1320"/>
              </a:spcBef>
            </a:pPr>
            <a:r>
              <a:rPr sz="2800" b="1" spc="-140" dirty="0">
                <a:latin typeface="微軟正黑體" panose="020B0604030504040204" pitchFamily="34" charset="-120"/>
                <a:cs typeface="Noto Sans CJK JP Regular"/>
              </a:rPr>
              <a:t>基準</a:t>
            </a:r>
            <a:endParaRPr sz="2800" b="1" dirty="0">
              <a:latin typeface="微軟正黑體" panose="020B0604030504040204" pitchFamily="34" charset="-120"/>
              <a:cs typeface="Noto Sans CJK JP Regular"/>
            </a:endParaRPr>
          </a:p>
          <a:p>
            <a:pPr marL="474121" indent="-457189">
              <a:spcBef>
                <a:spcPts val="1133"/>
              </a:spcBef>
              <a:buAutoNum type="arabicPeriod"/>
              <a:tabLst>
                <a:tab pos="473275" algn="l"/>
                <a:tab pos="474121" algn="l"/>
              </a:tabLst>
            </a:pPr>
            <a:r>
              <a:rPr sz="2800" b="1" dirty="0">
                <a:latin typeface="微軟正黑體" panose="020B0604030504040204" pitchFamily="34" charset="-120"/>
                <a:cs typeface="Noto Sans CJK JP Regular"/>
              </a:rPr>
              <a:t>淋浴間</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浴室地板採用防滑硬質耐洗材料。</a:t>
            </a:r>
          </a:p>
          <a:p>
            <a:pPr marL="474121" marR="6773" indent="-457189">
              <a:lnSpc>
                <a:spcPct val="120100"/>
              </a:lnSpc>
              <a:spcBef>
                <a:spcPts val="573"/>
              </a:spcBef>
              <a:buAutoNum type="arabicPeriod"/>
              <a:tabLst>
                <a:tab pos="473275" algn="l"/>
                <a:tab pos="474121" algn="l"/>
              </a:tabLst>
            </a:pPr>
            <a:r>
              <a:rPr sz="2800" b="1" spc="40" dirty="0">
                <a:latin typeface="微軟正黑體" panose="020B0604030504040204" pitchFamily="34" charset="-120"/>
                <a:cs typeface="Noto Sans CJK JP Regular"/>
              </a:rPr>
              <a:t>向工</a:t>
            </a:r>
            <a:r>
              <a:rPr sz="2800" b="1" spc="27" dirty="0">
                <a:latin typeface="微軟正黑體" panose="020B0604030504040204" pitchFamily="34" charset="-120"/>
                <a:cs typeface="Noto Sans CJK JP Regular"/>
              </a:rPr>
              <a:t>人</a:t>
            </a:r>
            <a:r>
              <a:rPr sz="2800" b="1" spc="40" dirty="0">
                <a:latin typeface="微軟正黑體" panose="020B0604030504040204" pitchFamily="34" charset="-120"/>
                <a:cs typeface="Noto Sans CJK JP Regular"/>
              </a:rPr>
              <a:t>提供</a:t>
            </a:r>
            <a:r>
              <a:rPr sz="2800" b="1" spc="27" dirty="0">
                <a:latin typeface="微軟正黑體" panose="020B0604030504040204" pitchFamily="34" charset="-120"/>
                <a:cs typeface="Noto Sans CJK JP Regular"/>
              </a:rPr>
              <a:t>數</a:t>
            </a:r>
            <a:r>
              <a:rPr sz="2800" b="1" spc="40" dirty="0">
                <a:latin typeface="微軟正黑體" panose="020B0604030504040204" pitchFamily="34" charset="-120"/>
                <a:cs typeface="Noto Sans CJK JP Regular"/>
              </a:rPr>
              <a:t>量足</a:t>
            </a:r>
            <a:r>
              <a:rPr sz="2800" b="1" spc="27" dirty="0">
                <a:latin typeface="微軟正黑體" panose="020B0604030504040204" pitchFamily="34" charset="-120"/>
                <a:cs typeface="Noto Sans CJK JP Regular"/>
              </a:rPr>
              <a:t>夠</a:t>
            </a:r>
            <a:r>
              <a:rPr sz="2800" b="1" spc="73" dirty="0">
                <a:latin typeface="微軟正黑體" panose="020B0604030504040204" pitchFamily="34" charset="-120"/>
                <a:cs typeface="Noto Sans CJK JP Regular"/>
              </a:rPr>
              <a:t>的</a:t>
            </a:r>
            <a:r>
              <a:rPr sz="2800" b="1" spc="27" dirty="0">
                <a:solidFill>
                  <a:srgbClr val="00AFEF"/>
                </a:solidFill>
                <a:latin typeface="微軟正黑體" panose="020B0604030504040204" pitchFamily="34" charset="-120"/>
                <a:cs typeface="Noto Sans CJK JP Regular"/>
              </a:rPr>
              <a:t>洗手</a:t>
            </a:r>
            <a:r>
              <a:rPr sz="2800" b="1" spc="40" dirty="0">
                <a:solidFill>
                  <a:srgbClr val="00AFEF"/>
                </a:solidFill>
                <a:latin typeface="微軟正黑體" panose="020B0604030504040204" pitchFamily="34" charset="-120"/>
                <a:cs typeface="Noto Sans CJK JP Regular"/>
              </a:rPr>
              <a:t>設</a:t>
            </a:r>
            <a:r>
              <a:rPr sz="2800" b="1" spc="53" dirty="0">
                <a:solidFill>
                  <a:srgbClr val="00AFEF"/>
                </a:solidFill>
                <a:latin typeface="微軟正黑體" panose="020B0604030504040204" pitchFamily="34" charset="-120"/>
                <a:cs typeface="Noto Sans CJK JP Regular"/>
              </a:rPr>
              <a:t>施</a:t>
            </a:r>
            <a:r>
              <a:rPr sz="2800" b="1" spc="27" dirty="0">
                <a:latin typeface="微軟正黑體" panose="020B0604030504040204" pitchFamily="34" charset="-120"/>
                <a:cs typeface="Noto Sans CJK JP Regular"/>
              </a:rPr>
              <a:t>。</a:t>
            </a:r>
            <a:r>
              <a:rPr sz="2800" b="1" spc="40" dirty="0">
                <a:latin typeface="微軟正黑體" panose="020B0604030504040204" pitchFamily="34" charset="-120"/>
                <a:cs typeface="Noto Sans CJK JP Regular"/>
              </a:rPr>
              <a:t>標</a:t>
            </a:r>
            <a:r>
              <a:rPr sz="2800" b="1" spc="27" dirty="0">
                <a:latin typeface="微軟正黑體" panose="020B0604030504040204" pitchFamily="34" charset="-120"/>
                <a:cs typeface="Noto Sans CJK JP Regular"/>
              </a:rPr>
              <a:t>準範</a:t>
            </a:r>
            <a:r>
              <a:rPr sz="2800" b="1" spc="40" dirty="0">
                <a:latin typeface="微軟正黑體" panose="020B0604030504040204" pitchFamily="34" charset="-120"/>
                <a:cs typeface="Noto Sans CJK JP Regular"/>
              </a:rPr>
              <a:t>圍</a:t>
            </a:r>
            <a:r>
              <a:rPr sz="2800" b="1" spc="60" dirty="0">
                <a:latin typeface="微軟正黑體" panose="020B0604030504040204" pitchFamily="34" charset="-120"/>
                <a:cs typeface="Noto Sans CJK JP Regular"/>
              </a:rPr>
              <a:t>從</a:t>
            </a:r>
            <a:r>
              <a:rPr sz="2800" b="1" spc="27" dirty="0">
                <a:solidFill>
                  <a:srgbClr val="00AFEF"/>
                </a:solidFill>
                <a:latin typeface="微軟正黑體" panose="020B0604030504040204" pitchFamily="34" charset="-120"/>
                <a:cs typeface="Noto Sans CJK JP Regular"/>
              </a:rPr>
              <a:t>每</a:t>
            </a:r>
            <a:r>
              <a:rPr sz="2800" b="1" spc="73" dirty="0">
                <a:solidFill>
                  <a:srgbClr val="00AFEF"/>
                </a:solidFill>
                <a:latin typeface="微軟正黑體" panose="020B0604030504040204" pitchFamily="34" charset="-120"/>
                <a:cs typeface="Noto Sans CJK JP Regular"/>
              </a:rPr>
              <a:t>6</a:t>
            </a:r>
            <a:r>
              <a:rPr sz="2800" b="1" spc="180" dirty="0">
                <a:solidFill>
                  <a:srgbClr val="00AFEF"/>
                </a:solidFill>
                <a:latin typeface="微軟正黑體" panose="020B0604030504040204" pitchFamily="34" charset="-120"/>
                <a:cs typeface="Noto Sans CJK JP Regular"/>
              </a:rPr>
              <a:t>-</a:t>
            </a:r>
            <a:r>
              <a:rPr sz="2800" b="1" spc="53" dirty="0">
                <a:solidFill>
                  <a:srgbClr val="00AFEF"/>
                </a:solidFill>
                <a:latin typeface="微軟正黑體" panose="020B0604030504040204" pitchFamily="34" charset="-120"/>
                <a:cs typeface="Noto Sans CJK JP Regular"/>
              </a:rPr>
              <a:t>1</a:t>
            </a:r>
            <a:r>
              <a:rPr sz="2800" b="1" spc="120" dirty="0">
                <a:solidFill>
                  <a:srgbClr val="00AFEF"/>
                </a:solidFill>
                <a:latin typeface="微軟正黑體" panose="020B0604030504040204" pitchFamily="34" charset="-120"/>
                <a:cs typeface="Noto Sans CJK JP Regular"/>
              </a:rPr>
              <a:t>5</a:t>
            </a:r>
            <a:r>
              <a:rPr sz="2800" b="1" spc="27" dirty="0">
                <a:solidFill>
                  <a:srgbClr val="00AFEF"/>
                </a:solidFill>
                <a:latin typeface="微軟正黑體" panose="020B0604030504040204" pitchFamily="34" charset="-120"/>
                <a:cs typeface="Noto Sans CJK JP Regular"/>
              </a:rPr>
              <a:t>人</a:t>
            </a:r>
            <a:r>
              <a:rPr sz="2800" b="1" spc="40" dirty="0">
                <a:solidFill>
                  <a:srgbClr val="00AFEF"/>
                </a:solidFill>
                <a:latin typeface="微軟正黑體" panose="020B0604030504040204" pitchFamily="34" charset="-120"/>
                <a:cs typeface="Noto Sans CJK JP Regular"/>
              </a:rPr>
              <a:t>一</a:t>
            </a:r>
            <a:r>
              <a:rPr sz="2800" b="1" spc="53" dirty="0">
                <a:solidFill>
                  <a:srgbClr val="00AFEF"/>
                </a:solidFill>
                <a:latin typeface="微軟正黑體" panose="020B0604030504040204" pitchFamily="34" charset="-120"/>
                <a:cs typeface="Noto Sans CJK JP Regular"/>
              </a:rPr>
              <a:t>個</a:t>
            </a:r>
            <a:r>
              <a:rPr sz="2800" b="1" spc="27" dirty="0">
                <a:latin typeface="微軟正黑體" panose="020B0604030504040204" pitchFamily="34" charset="-120"/>
                <a:cs typeface="Noto Sans CJK JP Regular"/>
              </a:rPr>
              <a:t>。</a:t>
            </a:r>
            <a:r>
              <a:rPr sz="2800" b="1" spc="40" dirty="0">
                <a:latin typeface="微軟正黑體" panose="020B0604030504040204" pitchFamily="34" charset="-120"/>
                <a:cs typeface="Noto Sans CJK JP Regular"/>
              </a:rPr>
              <a:t>洗</a:t>
            </a:r>
            <a:r>
              <a:rPr sz="2800" b="1" spc="27" dirty="0">
                <a:latin typeface="微軟正黑體" panose="020B0604030504040204" pitchFamily="34" charset="-120"/>
                <a:cs typeface="Noto Sans CJK JP Regular"/>
              </a:rPr>
              <a:t>手設</a:t>
            </a:r>
            <a:r>
              <a:rPr sz="2800" b="1" dirty="0">
                <a:latin typeface="微軟正黑體" panose="020B0604030504040204" pitchFamily="34" charset="-120"/>
                <a:cs typeface="Noto Sans CJK JP Regular"/>
              </a:rPr>
              <a:t>施 應包括水龍頭和洗手盆、肥皂和衛生的乾手方法。</a:t>
            </a:r>
          </a:p>
          <a:p>
            <a:pPr marL="474121" indent="-457189">
              <a:spcBef>
                <a:spcPts val="1153"/>
              </a:spcBef>
              <a:buAutoNum type="arabicPeriod"/>
              <a:tabLst>
                <a:tab pos="473275" algn="l"/>
                <a:tab pos="474121" algn="l"/>
              </a:tabLst>
            </a:pPr>
            <a:r>
              <a:rPr sz="2800" b="1" dirty="0">
                <a:latin typeface="微軟正黑體" panose="020B0604030504040204" pitchFamily="34" charset="-120"/>
                <a:cs typeface="Noto Sans CJK JP Regular"/>
              </a:rPr>
              <a:t>向工人提供數量足夠的</a:t>
            </a:r>
            <a:r>
              <a:rPr sz="2800" b="1" dirty="0">
                <a:solidFill>
                  <a:srgbClr val="00AFEF"/>
                </a:solidFill>
                <a:latin typeface="微軟正黑體" panose="020B0604030504040204" pitchFamily="34" charset="-120"/>
                <a:cs typeface="Noto Sans CJK JP Regular"/>
              </a:rPr>
              <a:t>淋浴間</a:t>
            </a:r>
            <a:r>
              <a:rPr sz="2800" b="1" spc="73" dirty="0">
                <a:solidFill>
                  <a:srgbClr val="00AFEF"/>
                </a:solidFill>
                <a:latin typeface="微軟正黑體" panose="020B0604030504040204" pitchFamily="34" charset="-120"/>
                <a:cs typeface="Noto Sans CJK JP Regular"/>
              </a:rPr>
              <a:t>/</a:t>
            </a:r>
            <a:r>
              <a:rPr sz="2800" b="1" dirty="0">
                <a:solidFill>
                  <a:srgbClr val="00AFEF"/>
                </a:solidFill>
                <a:latin typeface="微軟正黑體" panose="020B0604030504040204" pitchFamily="34" charset="-120"/>
                <a:cs typeface="Noto Sans CJK JP Regular"/>
              </a:rPr>
              <a:t>浴室</a:t>
            </a:r>
            <a:r>
              <a:rPr sz="2800" b="1" dirty="0">
                <a:latin typeface="微軟正黑體" panose="020B0604030504040204" pitchFamily="34" charset="-120"/>
                <a:cs typeface="Noto Sans CJK JP Regular"/>
              </a:rPr>
              <a:t>。標準範圍從</a:t>
            </a:r>
            <a:r>
              <a:rPr sz="2800" b="1" dirty="0">
                <a:solidFill>
                  <a:srgbClr val="00AFEF"/>
                </a:solidFill>
                <a:latin typeface="微軟正黑體" panose="020B0604030504040204" pitchFamily="34" charset="-120"/>
                <a:cs typeface="Noto Sans CJK JP Regular"/>
              </a:rPr>
              <a:t>每</a:t>
            </a:r>
            <a:r>
              <a:rPr sz="2800" b="1" spc="107" dirty="0">
                <a:solidFill>
                  <a:srgbClr val="00AFEF"/>
                </a:solidFill>
                <a:latin typeface="微軟正黑體" panose="020B0604030504040204" pitchFamily="34" charset="-120"/>
                <a:cs typeface="Noto Sans CJK JP Regular"/>
              </a:rPr>
              <a:t>6-15</a:t>
            </a:r>
            <a:r>
              <a:rPr sz="2800" b="1" dirty="0">
                <a:solidFill>
                  <a:srgbClr val="00AFEF"/>
                </a:solidFill>
                <a:latin typeface="微軟正黑體" panose="020B0604030504040204" pitchFamily="34" charset="-120"/>
                <a:cs typeface="Noto Sans CJK JP Regular"/>
              </a:rPr>
              <a:t>人一間</a:t>
            </a:r>
            <a:r>
              <a:rPr sz="2800" b="1" dirty="0">
                <a:latin typeface="微軟正黑體" panose="020B0604030504040204" pitchFamily="34" charset="-120"/>
                <a:cs typeface="Noto Sans CJK JP Regular"/>
              </a:rPr>
              <a:t>。</a:t>
            </a:r>
          </a:p>
          <a:p>
            <a:pPr marL="474121" indent="-457189">
              <a:spcBef>
                <a:spcPts val="1147"/>
              </a:spcBef>
              <a:buAutoNum type="arabicPeriod"/>
              <a:tabLst>
                <a:tab pos="473275" algn="l"/>
                <a:tab pos="474121" algn="l"/>
              </a:tabLst>
            </a:pPr>
            <a:r>
              <a:rPr sz="2800" b="1" dirty="0">
                <a:latin typeface="微軟正黑體" panose="020B0604030504040204" pitchFamily="34" charset="-120"/>
                <a:cs typeface="Noto Sans CJK JP Regular"/>
              </a:rPr>
              <a:t>淋浴間</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浴室位於便利的位置。</a:t>
            </a:r>
          </a:p>
          <a:p>
            <a:pPr marL="474121" indent="-457189">
              <a:spcBef>
                <a:spcPts val="1159"/>
              </a:spcBef>
              <a:buAutoNum type="arabicPeriod"/>
              <a:tabLst>
                <a:tab pos="473275" algn="l"/>
                <a:tab pos="474121" algn="l"/>
              </a:tabLst>
            </a:pPr>
            <a:r>
              <a:rPr sz="2800" b="1" dirty="0">
                <a:latin typeface="微軟正黑體" panose="020B0604030504040204" pitchFamily="34" charset="-120"/>
                <a:cs typeface="Noto Sans CJK JP Regular"/>
              </a:rPr>
              <a:t>提供有充足的冷和熱自來水的淋浴間</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浴室設施。</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淋浴間/浴室和其他衛生設施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Default Theme">
  <a:themeElements>
    <a:clrScheme name="暖調藍色">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_SGS_TEMPLATE-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_SGS_TEMPLATE-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_SGS_TEMPLATE-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_SGS_TEMPLATE-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SGS_TEMPLATE-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_SGS_TEMPLATE-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_SGS_TEMPLATE-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pared_by_Ted Chian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Prepared_by_Ted Chia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pared_by_Ted Chia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pared_by_Ted Chia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pared_by_Ted Chia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pared_by_Ted Chia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pared_by_Ted Chia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pared_by_Ted Chia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pared_by_Ted Chian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Prepared_by_Ted Chia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pared_by_Ted Chia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pared_by_Ted Chia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pared_by_Ted Chia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pared_by_Ted Chia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pared_by_Ted Chia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pared_by_Ted Chia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45423</TotalTime>
  <Words>8412</Words>
  <Application>Microsoft Office PowerPoint</Application>
  <PresentationFormat>寬螢幕</PresentationFormat>
  <Paragraphs>1483</Paragraphs>
  <Slides>102</Slides>
  <Notes>17</Notes>
  <HiddenSlides>0</HiddenSlides>
  <MMClips>0</MMClips>
  <ScaleCrop>false</ScaleCrop>
  <HeadingPairs>
    <vt:vector size="6" baseType="variant">
      <vt:variant>
        <vt:lpstr>使用字型</vt:lpstr>
      </vt:variant>
      <vt:variant>
        <vt:i4>24</vt:i4>
      </vt:variant>
      <vt:variant>
        <vt:lpstr>佈景主題</vt:lpstr>
      </vt:variant>
      <vt:variant>
        <vt:i4>3</vt:i4>
      </vt:variant>
      <vt:variant>
        <vt:lpstr>投影片標題</vt:lpstr>
      </vt:variant>
      <vt:variant>
        <vt:i4>102</vt:i4>
      </vt:variant>
    </vt:vector>
  </HeadingPairs>
  <TitlesOfParts>
    <vt:vector size="129" baseType="lpstr">
      <vt:lpstr>Droid Sans Fallback</vt:lpstr>
      <vt:lpstr>inherit</vt:lpstr>
      <vt:lpstr>MetaWebPro</vt:lpstr>
      <vt:lpstr>Microsoft YaHei</vt:lpstr>
      <vt:lpstr>Microsoft YaHei</vt:lpstr>
      <vt:lpstr>Microsoft YaHei UI</vt:lpstr>
      <vt:lpstr>Microsoft YaqiHei</vt:lpstr>
      <vt:lpstr>MS UI Gothic</vt:lpstr>
      <vt:lpstr>Noto Sans CJK JP Regular</vt:lpstr>
      <vt:lpstr>黑体</vt:lpstr>
      <vt:lpstr>华文细黑</vt:lpstr>
      <vt:lpstr>華康勘亭流</vt:lpstr>
      <vt:lpstr>微軟正黑體</vt:lpstr>
      <vt:lpstr>微軟正黑體 Light</vt:lpstr>
      <vt:lpstr>標楷體</vt:lpstr>
      <vt:lpstr>Arial</vt:lpstr>
      <vt:lpstr>Arial Black</vt:lpstr>
      <vt:lpstr>Calibri</vt:lpstr>
      <vt:lpstr>Century Gothic</vt:lpstr>
      <vt:lpstr>Impact</vt:lpstr>
      <vt:lpstr>Symbol</vt:lpstr>
      <vt:lpstr>Tahoma</vt:lpstr>
      <vt:lpstr>Times New Roman</vt:lpstr>
      <vt:lpstr>Wingdings</vt:lpstr>
      <vt:lpstr>1_Default Theme</vt:lpstr>
      <vt:lpstr>Prepared_by_Ted Chiang</vt:lpstr>
      <vt:lpstr>1_Prepared_by_Ted Chiang</vt:lpstr>
      <vt:lpstr>PowerPoint 簡報</vt:lpstr>
      <vt:lpstr>顧 問 師： 陳  孝 倫 Ronnie Chen                RONNE.HL.CHEN@GMAIL.COM</vt:lpstr>
      <vt:lpstr>前      言    簡 介 RBA 7.1.1</vt:lpstr>
      <vt:lpstr>PowerPoint 簡報</vt:lpstr>
      <vt:lpstr>RBA 品牌重塑官方介紹  Rebranding Official Introducing RBA</vt:lpstr>
      <vt:lpstr>EICC  RBA 改版歷程與趨勢</vt:lpstr>
      <vt:lpstr>RBA Members / RBA會員</vt:lpstr>
      <vt:lpstr>RBA Audit  Partners 11 Firms</vt:lpstr>
      <vt:lpstr>The VAP Process Terms</vt:lpstr>
      <vt:lpstr>Introducing New RBA Audit Types</vt:lpstr>
      <vt:lpstr>RBA-ON 平台(先前為EICC-ON平台)</vt:lpstr>
      <vt:lpstr>RBA 供應商稽核流程</vt:lpstr>
      <vt:lpstr>VAP vs NON-VAP</vt:lpstr>
      <vt:lpstr>Recognition Program (VAP with CAP audit ONLY)</vt:lpstr>
      <vt:lpstr>RBA v7.0 / TSMC SAP v1.1 SCOPE主要範疇</vt:lpstr>
      <vt:lpstr>RBA v7.1.1 SCOPE</vt:lpstr>
      <vt:lpstr>群聯電子 RBA COC v7.1.1 SCOPE</vt:lpstr>
      <vt:lpstr>RBA等級 Dashboard (scoring) (1/2)</vt:lpstr>
      <vt:lpstr>RBA等級Dashboard (scoring) (2/2)</vt:lpstr>
      <vt:lpstr>RBA OM v7.1.1 新增要求</vt:lpstr>
      <vt:lpstr>甚麼是事實的真相? (資料三角驗證與訪談抽樣與技巧)</vt:lpstr>
      <vt:lpstr>甚麼是事實的真相? (資料三角驗證與訪談抽樣與技巧)</vt:lpstr>
      <vt:lpstr>RBA VAP Audit Method 稽核方法</vt:lpstr>
      <vt:lpstr>PowerPoint 簡報</vt:lpstr>
      <vt:lpstr>RBA v7.0 COC 摘要要求</vt:lpstr>
      <vt:lpstr>工人類型 Worker Type (v7.0.0)</vt:lpstr>
      <vt:lpstr>學生工/實習工/見習生定義區分 Apprentice/Intern/Student Worker Definition </vt:lpstr>
      <vt:lpstr>A2 青年勞工=&gt;童工補救措施</vt:lpstr>
      <vt:lpstr>B.安全衛生</vt:lpstr>
      <vt:lpstr>職安法規</vt:lpstr>
      <vt:lpstr>職安推動</vt:lpstr>
      <vt:lpstr>職安推動</vt:lpstr>
      <vt:lpstr>機械安全</vt:lpstr>
      <vt:lpstr>機械安全</vt:lpstr>
      <vt:lpstr>機械安全</vt:lpstr>
      <vt:lpstr>推動承攬商職安衛管理</vt:lpstr>
      <vt:lpstr>PowerPoint 簡報</vt:lpstr>
      <vt:lpstr>職安推動(個人防護具PPE)</vt:lpstr>
      <vt:lpstr>消防安全</vt:lpstr>
      <vt:lpstr>B2.1 B2.2</vt:lpstr>
      <vt:lpstr>消防安全</vt:lpstr>
      <vt:lpstr>消防安全</vt:lpstr>
      <vt:lpstr>緊急應變演練-消防設備</vt:lpstr>
      <vt:lpstr>緊急應變演練-化學品洩漏</vt:lpstr>
      <vt:lpstr>疏散演練</vt:lpstr>
      <vt:lpstr>PowerPoint 簡報</vt:lpstr>
      <vt:lpstr>PowerPoint 簡報</vt:lpstr>
      <vt:lpstr>PowerPoint 簡報</vt:lpstr>
      <vt:lpstr>PowerPoint 簡報</vt:lpstr>
      <vt:lpstr>職災案例</vt:lpstr>
      <vt:lpstr>職災案例</vt:lpstr>
      <vt:lpstr>職業災害(他廠案例)</vt:lpstr>
      <vt:lpstr>職業災害(他廠案例)</vt:lpstr>
      <vt:lpstr>職業災害(他廠案例)</vt:lpstr>
      <vt:lpstr>職業災害(他廠案例)</vt:lpstr>
      <vt:lpstr>職業災害(他廠案例)</vt:lpstr>
      <vt:lpstr>職業災害(他廠案例)</vt:lpstr>
      <vt:lpstr>B3.3</vt:lpstr>
      <vt:lpstr>急救(急救人員配置)</vt:lpstr>
      <vt:lpstr>員工的安全與健康</vt:lpstr>
      <vt:lpstr>工業衛生職安推動</vt:lpstr>
      <vt:lpstr>體力需求高的工作</vt:lpstr>
      <vt:lpstr>機械防護職安推動</vt:lpstr>
      <vt:lpstr>衛生管理</vt:lpstr>
      <vt:lpstr>B8.1</vt:lpstr>
      <vt:lpstr>向員工清晰傳達健康與安全信息</vt:lpstr>
      <vt:lpstr>B8.1</vt:lpstr>
      <vt:lpstr>RBA&amp;安委會勞工代表</vt:lpstr>
      <vt:lpstr>D1)無不正當利益</vt:lpstr>
      <vt:lpstr>D2)信息公開</vt:lpstr>
      <vt:lpstr>D3)知識產權</vt:lpstr>
      <vt:lpstr>D5)身份保密及杜絕打擊報復、D.M.3 溝通</vt:lpstr>
      <vt:lpstr>D5)身份保密及杜絕打擊報復、D.M.3 溝通</vt:lpstr>
      <vt:lpstr>D5)身份保密及杜絕打擊報復、D.M.3 溝通</vt:lpstr>
      <vt:lpstr>D6)隱私</vt:lpstr>
      <vt:lpstr>D.M.1 風險評估，D.M.2 控制流程</vt:lpstr>
      <vt:lpstr>D.M.1 風險評估，D.M.2 控制流程</vt:lpstr>
      <vt:lpstr>D.M.1 風險評估，D.M.2 控制流程</vt:lpstr>
      <vt:lpstr>D.M.1 風險評估，D.M.2 控制流程</vt:lpstr>
      <vt:lpstr>著作權聲明</vt:lpstr>
      <vt:lpstr>D.道德規範(D2)</vt:lpstr>
      <vt:lpstr>RBA COC v7.0 摘要</vt:lpstr>
      <vt:lpstr>B2) 緊急應變 疏散平面圖</vt:lpstr>
      <vt:lpstr>RBA COC v7.0 摘要</vt:lpstr>
      <vt:lpstr>世界實現凈零排放 HELPING THE WORLD REACH NET-ZERO EMISSIONS‎</vt:lpstr>
      <vt:lpstr>RBA一些近期的重大發現 常見問題</vt:lpstr>
      <vt:lpstr>建置時應注意的關鍵事項(Key Issues)-RBA一些近期的重大發現</vt:lpstr>
      <vt:lpstr>妊娠與分娩後女性保護</vt:lpstr>
      <vt:lpstr>未成年員工(未滿18歲)任用限制(案例)</vt:lpstr>
      <vt:lpstr>考量不同的層面(如性別、語言、文化、識字能力及身心障礙狀況)！</vt:lpstr>
      <vt:lpstr>有立即發生危險之虞認定標準</vt:lpstr>
      <vt:lpstr>典型的現場查核 </vt:lpstr>
      <vt:lpstr>重要設備/設施查核重點方向</vt:lpstr>
      <vt:lpstr>房間/宿舍設施</vt:lpstr>
      <vt:lpstr>床位安排和儲物設施</vt:lpstr>
      <vt:lpstr>衛生和廁所設施</vt:lpstr>
      <vt:lpstr>廁所設施</vt:lpstr>
      <vt:lpstr>職業安全衛生設施規則 第 319 條 </vt:lpstr>
      <vt:lpstr>淋浴間/浴室和其他衛生設施</vt:lpstr>
      <vt:lpstr>餐廳、烹飪和洗衣設施</vt:lpstr>
      <vt:lpstr>1. 餐廳為每位工人提供合理的空間。標準範圍從1平方米到1.5平方米。</vt:lpstr>
      <vt:lpstr>Q &amp; A</vt:lpstr>
    </vt:vector>
  </TitlesOfParts>
  <Company>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johnny_shieh</dc:creator>
  <cp:lastModifiedBy>陳孝倫 陳</cp:lastModifiedBy>
  <cp:revision>1154</cp:revision>
  <cp:lastPrinted>2023-01-31T09:04:12Z</cp:lastPrinted>
  <dcterms:created xsi:type="dcterms:W3CDTF">2014-01-08T04:26:11Z</dcterms:created>
  <dcterms:modified xsi:type="dcterms:W3CDTF">2023-08-01T06:59:38Z</dcterms:modified>
</cp:coreProperties>
</file>